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59" r:id="rId18"/>
    <p:sldId id="273" r:id="rId19"/>
    <p:sldId id="271" r:id="rId20"/>
    <p:sldId id="272" r:id="rId21"/>
    <p:sldId id="281" r:id="rId22"/>
    <p:sldId id="274" r:id="rId23"/>
    <p:sldId id="275" r:id="rId24"/>
    <p:sldId id="277" r:id="rId25"/>
    <p:sldId id="276" r:id="rId26"/>
    <p:sldId id="278" r:id="rId27"/>
    <p:sldId id="279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vorson, Karin (NOLA)" initials="HK(" lastIdx="2" clrIdx="0">
    <p:extLst>
      <p:ext uri="{19B8F6BF-5375-455C-9EA6-DF929625EA0E}">
        <p15:presenceInfo xmlns:p15="http://schemas.microsoft.com/office/powerpoint/2012/main" userId="S-1-5-21-1099850428-1794143083-5979419-391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7T13:19:11.615" idx="1">
    <p:pos x="3329" y="1441"/>
    <p:text>small constituents such as IgG (146kDa) may only have 30% in the intravascular space.  large constituents such as IgM (seen in Waldenstrom's) mostly reside in plasma (90%), so need only 1-2 sessions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188223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Apheresis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Removal of toxins</a:t>
            </a:r>
          </a:p>
          <a:p>
            <a:pPr lvl="1"/>
            <a:r>
              <a:rPr lang="en-US" dirty="0"/>
              <a:t>Hypercholesterolemia</a:t>
            </a:r>
          </a:p>
          <a:p>
            <a:pPr lvl="1"/>
            <a:r>
              <a:rPr lang="en-US" dirty="0"/>
              <a:t>Liver failure</a:t>
            </a:r>
          </a:p>
          <a:p>
            <a:pPr lvl="1"/>
            <a:r>
              <a:rPr lang="en-US" dirty="0"/>
              <a:t>Sirs</a:t>
            </a:r>
          </a:p>
          <a:p>
            <a:pPr lvl="1"/>
            <a:r>
              <a:rPr lang="en-US" dirty="0"/>
              <a:t>Amanita poisoning</a:t>
            </a:r>
          </a:p>
          <a:p>
            <a:pPr lvl="1"/>
            <a:r>
              <a:rPr lang="en-US" dirty="0"/>
              <a:t>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1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Removal of 1.0-1.5 (usually 1.2) x patient’s circulating plasma volume</a:t>
            </a:r>
          </a:p>
          <a:p>
            <a:r>
              <a:rPr lang="en-US" dirty="0"/>
              <a:t>63-72% removal of constituents</a:t>
            </a:r>
          </a:p>
          <a:p>
            <a:pPr lvl="1"/>
            <a:r>
              <a:rPr lang="en-US" dirty="0"/>
              <a:t>Then another 63-72%</a:t>
            </a:r>
          </a:p>
          <a:p>
            <a:pPr lvl="2"/>
            <a:r>
              <a:rPr lang="en-US" dirty="0"/>
              <a:t>Then another 63-72%</a:t>
            </a:r>
          </a:p>
          <a:p>
            <a:pPr lvl="3"/>
            <a:r>
              <a:rPr lang="en-US" dirty="0"/>
              <a:t>Then another 63-72%</a:t>
            </a:r>
          </a:p>
          <a:p>
            <a:pPr lvl="4"/>
            <a:r>
              <a:rPr lang="en-US" dirty="0"/>
              <a:t>Then another 63-72%</a:t>
            </a:r>
          </a:p>
          <a:p>
            <a:pPr lvl="1"/>
            <a:r>
              <a:rPr lang="en-US" dirty="0"/>
              <a:t>However, there are constituents also in the interstitial fluids (10-12L)</a:t>
            </a:r>
          </a:p>
        </p:txBody>
      </p:sp>
      <p:pic>
        <p:nvPicPr>
          <p:cNvPr id="1026" name="Picture 2" descr="Image result for relationship between plasma exchange and plasma volu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2514600"/>
            <a:ext cx="5686927" cy="30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CENTRIFUGAL</a:t>
            </a:r>
          </a:p>
          <a:p>
            <a:pPr lvl="1"/>
            <a:r>
              <a:rPr lang="en-US" dirty="0"/>
              <a:t>PACK RED CELLS TO A HEMATOCRIT OF 80%+</a:t>
            </a:r>
          </a:p>
          <a:p>
            <a:pPr lvl="2"/>
            <a:r>
              <a:rPr lang="en-US" dirty="0"/>
              <a:t>THUS REMOVE 80% OF PLASMA</a:t>
            </a:r>
          </a:p>
          <a:p>
            <a:pPr lvl="1"/>
            <a:r>
              <a:rPr lang="en-US" dirty="0"/>
              <a:t>PROCESS ONLY 1.5X BLOOD VOLUME TO REMOVE 1.2X PLASMA VOLUME</a:t>
            </a:r>
          </a:p>
          <a:p>
            <a:pPr lvl="1"/>
            <a:r>
              <a:rPr lang="en-US" dirty="0"/>
              <a:t>ANTICOAGULATE WITH CITRATE OR HEPARIN</a:t>
            </a:r>
          </a:p>
        </p:txBody>
      </p:sp>
    </p:spTree>
    <p:extLst>
      <p:ext uri="{BB962C8B-B14F-4D97-AF65-F5344CB8AC3E}">
        <p14:creationId xmlns:p14="http://schemas.microsoft.com/office/powerpoint/2010/main" val="145018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MEMBRANE FILTRATION</a:t>
            </a:r>
          </a:p>
          <a:p>
            <a:pPr lvl="1"/>
            <a:r>
              <a:rPr lang="en-US" dirty="0"/>
              <a:t>PACK RED CELLS TO A HEMATOCRIT OF 30%</a:t>
            </a:r>
          </a:p>
          <a:p>
            <a:pPr lvl="2"/>
            <a:r>
              <a:rPr lang="en-US" dirty="0"/>
              <a:t>THUS REMOVE ONLY 30-35% OF PLASMA</a:t>
            </a:r>
          </a:p>
          <a:p>
            <a:pPr lvl="1"/>
            <a:r>
              <a:rPr lang="en-US" dirty="0"/>
              <a:t>MUST PROCESS 3-4X BLOOD VOLUME</a:t>
            </a:r>
          </a:p>
          <a:p>
            <a:pPr lvl="1"/>
            <a:r>
              <a:rPr lang="en-US" dirty="0"/>
              <a:t>MUST HAVE A CENTRAL LINE</a:t>
            </a:r>
          </a:p>
          <a:p>
            <a:pPr lvl="1"/>
            <a:r>
              <a:rPr lang="en-US" dirty="0"/>
              <a:t>ANTICOAGULATE WITH HEPARIN</a:t>
            </a:r>
          </a:p>
        </p:txBody>
      </p:sp>
    </p:spTree>
    <p:extLst>
      <p:ext uri="{BB962C8B-B14F-4D97-AF65-F5344CB8AC3E}">
        <p14:creationId xmlns:p14="http://schemas.microsoft.com/office/powerpoint/2010/main" val="383641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CITRATE ANTICOAGULATION IS ADDED WHERE BLOOD LEAVES THE BODY (FIXED RATIO TO BLOOD FLOW)</a:t>
            </a:r>
          </a:p>
          <a:p>
            <a:pPr lvl="1"/>
            <a:r>
              <a:rPr lang="en-US" dirty="0"/>
              <a:t>AC RATIO 1:18; 1:16; 1:12</a:t>
            </a:r>
          </a:p>
          <a:p>
            <a:r>
              <a:rPr lang="en-US" dirty="0"/>
              <a:t>CALCIUM INFUSION TO THE RETURN LINE COUNTERACTS THE RISK OF CITRATE-INDUCED SYMPTOMS</a:t>
            </a:r>
          </a:p>
          <a:p>
            <a:pPr lvl="1"/>
            <a:r>
              <a:rPr lang="en-US" dirty="0"/>
              <a:t>1Gm; 2Gm; 3Gm infused during plasma exchange</a:t>
            </a:r>
          </a:p>
        </p:txBody>
      </p:sp>
    </p:spTree>
    <p:extLst>
      <p:ext uri="{BB962C8B-B14F-4D97-AF65-F5344CB8AC3E}">
        <p14:creationId xmlns:p14="http://schemas.microsoft.com/office/powerpoint/2010/main" val="173418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Replacement fluid</a:t>
            </a:r>
          </a:p>
          <a:p>
            <a:pPr lvl="1"/>
            <a:r>
              <a:rPr lang="en-US" dirty="0" err="1"/>
              <a:t>Ffp</a:t>
            </a:r>
            <a:endParaRPr lang="en-US" dirty="0"/>
          </a:p>
          <a:p>
            <a:pPr lvl="2"/>
            <a:r>
              <a:rPr lang="en-US" dirty="0"/>
              <a:t>Used for </a:t>
            </a:r>
            <a:r>
              <a:rPr lang="en-US" dirty="0" err="1"/>
              <a:t>ttp</a:t>
            </a:r>
            <a:r>
              <a:rPr lang="en-US" dirty="0"/>
              <a:t> (</a:t>
            </a:r>
            <a:r>
              <a:rPr lang="en-US" dirty="0" err="1"/>
              <a:t>ffp</a:t>
            </a:r>
            <a:r>
              <a:rPr lang="en-US" dirty="0"/>
              <a:t> is the only source of missing adamts13 enzyme)</a:t>
            </a:r>
          </a:p>
          <a:p>
            <a:pPr lvl="1"/>
            <a:r>
              <a:rPr lang="en-US" dirty="0"/>
              <a:t>Albumin (5%)</a:t>
            </a:r>
          </a:p>
          <a:p>
            <a:pPr lvl="2"/>
            <a:r>
              <a:rPr lang="en-US" dirty="0"/>
              <a:t>If fibrinogen falls to &lt;120mg/dl, should finish therapy with </a:t>
            </a:r>
            <a:r>
              <a:rPr lang="en-US" dirty="0" err="1"/>
              <a:t>ffp</a:t>
            </a:r>
            <a:r>
              <a:rPr lang="en-US" dirty="0"/>
              <a:t> (at least 500ml)</a:t>
            </a:r>
          </a:p>
          <a:p>
            <a:pPr lvl="1"/>
            <a:r>
              <a:rPr lang="en-US" dirty="0"/>
              <a:t>0.9% Saline ¼ followed by Albumin (5%) ¾ </a:t>
            </a:r>
          </a:p>
          <a:p>
            <a:pPr lvl="2"/>
            <a:r>
              <a:rPr lang="en-US" dirty="0"/>
              <a:t>Must increase rate when saline is used because of third spacing</a:t>
            </a:r>
          </a:p>
        </p:txBody>
      </p:sp>
    </p:spTree>
    <p:extLst>
      <p:ext uri="{BB962C8B-B14F-4D97-AF65-F5344CB8AC3E}">
        <p14:creationId xmlns:p14="http://schemas.microsoft.com/office/powerpoint/2010/main" val="374362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Double filtration plasmapheresis (DFPP)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Minimal replacement fluid needed</a:t>
            </a:r>
          </a:p>
        </p:txBody>
      </p:sp>
    </p:spTree>
    <p:extLst>
      <p:ext uri="{BB962C8B-B14F-4D97-AF65-F5344CB8AC3E}">
        <p14:creationId xmlns:p14="http://schemas.microsoft.com/office/powerpoint/2010/main" val="242262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cytapheresis</a:t>
            </a:r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Removal of excess cells</a:t>
            </a:r>
          </a:p>
          <a:p>
            <a:pPr lvl="1"/>
            <a:r>
              <a:rPr lang="en-US" dirty="0" err="1"/>
              <a:t>Erythro</a:t>
            </a:r>
            <a:endParaRPr lang="en-US" dirty="0"/>
          </a:p>
          <a:p>
            <a:pPr lvl="1"/>
            <a:r>
              <a:rPr lang="en-US" dirty="0" err="1"/>
              <a:t>Leuka</a:t>
            </a:r>
            <a:endParaRPr lang="en-US" dirty="0"/>
          </a:p>
          <a:p>
            <a:pPr lvl="1"/>
            <a:r>
              <a:rPr lang="en-US" dirty="0" err="1"/>
              <a:t>Thrombo</a:t>
            </a:r>
            <a:endParaRPr lang="en-US" dirty="0"/>
          </a:p>
          <a:p>
            <a:r>
              <a:rPr lang="en-US" dirty="0"/>
              <a:t>Centrifugation only</a:t>
            </a:r>
          </a:p>
        </p:txBody>
      </p:sp>
    </p:spTree>
    <p:extLst>
      <p:ext uri="{BB962C8B-B14F-4D97-AF65-F5344CB8AC3E}">
        <p14:creationId xmlns:p14="http://schemas.microsoft.com/office/powerpoint/2010/main" val="300667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erythrocytapheresis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Sickle cell</a:t>
            </a:r>
          </a:p>
          <a:p>
            <a:pPr lvl="1"/>
            <a:r>
              <a:rPr lang="en-US" dirty="0"/>
              <a:t>Before surgery of the eye or those that create periods of organ ischemia</a:t>
            </a:r>
          </a:p>
          <a:p>
            <a:r>
              <a:rPr lang="en-US" dirty="0"/>
              <a:t>Hemoglobinopathy</a:t>
            </a:r>
          </a:p>
          <a:p>
            <a:r>
              <a:rPr lang="en-US" dirty="0"/>
              <a:t>After abo marrow transplant to remove </a:t>
            </a:r>
            <a:r>
              <a:rPr lang="en-US" dirty="0" err="1"/>
              <a:t>rbcs</a:t>
            </a:r>
            <a:r>
              <a:rPr lang="en-US" dirty="0"/>
              <a:t> before new marrow causes hemolysis</a:t>
            </a:r>
          </a:p>
          <a:p>
            <a:r>
              <a:rPr lang="en-US" dirty="0"/>
              <a:t>Occasionally in malaria and </a:t>
            </a:r>
            <a:r>
              <a:rPr lang="en-US" dirty="0" err="1"/>
              <a:t>babesiosis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37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leukapheresis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Hyperleukocytosis</a:t>
            </a:r>
          </a:p>
          <a:p>
            <a:pPr lvl="1"/>
            <a:r>
              <a:rPr lang="en-US" dirty="0"/>
              <a:t>Improves mortality in AML (indicated when blast count is &gt;70,000)</a:t>
            </a:r>
          </a:p>
          <a:p>
            <a:pPr lvl="2"/>
            <a:r>
              <a:rPr lang="en-US" dirty="0"/>
              <a:t>Must watch for re-emergence of sequestered cells</a:t>
            </a:r>
          </a:p>
          <a:p>
            <a:pPr lvl="1"/>
            <a:r>
              <a:rPr lang="en-US" dirty="0"/>
              <a:t>End-organ damage from low-flow</a:t>
            </a:r>
          </a:p>
          <a:p>
            <a:r>
              <a:rPr lang="en-US" dirty="0" err="1"/>
              <a:t>Debulking</a:t>
            </a:r>
            <a:r>
              <a:rPr lang="en-US" dirty="0"/>
              <a:t> before lytic therapy</a:t>
            </a:r>
          </a:p>
          <a:p>
            <a:r>
              <a:rPr lang="en-US" dirty="0"/>
              <a:t>Cell collection for autologous hematopoietic stem cell transplant</a:t>
            </a:r>
          </a:p>
        </p:txBody>
      </p:sp>
    </p:spTree>
    <p:extLst>
      <p:ext uri="{BB962C8B-B14F-4D97-AF65-F5344CB8AC3E}">
        <p14:creationId xmlns:p14="http://schemas.microsoft.com/office/powerpoint/2010/main" val="243045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Plasmapheresis generalities</a:t>
            </a:r>
          </a:p>
          <a:p>
            <a:r>
              <a:rPr lang="en-US" dirty="0"/>
              <a:t>Plasmapheresis indications</a:t>
            </a:r>
          </a:p>
          <a:p>
            <a:r>
              <a:rPr lang="en-US" dirty="0"/>
              <a:t>Notes on </a:t>
            </a:r>
            <a:r>
              <a:rPr lang="en-US" dirty="0" err="1"/>
              <a:t>cytapheresis</a:t>
            </a:r>
            <a:endParaRPr lang="en-US" dirty="0"/>
          </a:p>
          <a:p>
            <a:r>
              <a:rPr lang="en-US" dirty="0"/>
              <a:t>Common order 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817" y="6413863"/>
            <a:ext cx="1191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Conventional apheresis therapies: a review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r>
              <a:rPr lang="en-US" u="sng" dirty="0">
                <a:solidFill>
                  <a:srgbClr val="C00000"/>
                </a:solidFill>
                <a:hlinkClick r:id="rId2" tooltip="Journal of clinical apheresis."/>
              </a:rPr>
              <a:t>J </a:t>
            </a:r>
            <a:r>
              <a:rPr lang="en-US" u="sng" dirty="0" err="1">
                <a:solidFill>
                  <a:srgbClr val="C00000"/>
                </a:solidFill>
                <a:hlinkClick r:id="rId2" tooltip="Journal of clinical apheresis."/>
              </a:rPr>
              <a:t>Clin</a:t>
            </a:r>
            <a:r>
              <a:rPr lang="en-US" u="sng" dirty="0">
                <a:solidFill>
                  <a:srgbClr val="C00000"/>
                </a:solidFill>
                <a:hlinkClick r:id="rId2" tooltip="Journal of clinical apheresis."/>
              </a:rPr>
              <a:t> </a:t>
            </a:r>
            <a:r>
              <a:rPr lang="en-US" u="sng" dirty="0" err="1">
                <a:solidFill>
                  <a:srgbClr val="C00000"/>
                </a:solidFill>
                <a:hlinkClick r:id="rId2" tooltip="Journal of clinical apheresis."/>
              </a:rPr>
              <a:t>Apher</a:t>
            </a:r>
            <a:r>
              <a:rPr lang="en-US" u="sng" dirty="0">
                <a:solidFill>
                  <a:srgbClr val="C00000"/>
                </a:solidFill>
                <a:hlinkClick r:id="rId2" tooltip="Journal of clinical apheresis."/>
              </a:rPr>
              <a:t>.</a:t>
            </a:r>
            <a:r>
              <a:rPr lang="en-US" dirty="0"/>
              <a:t> 2011;26(5):230-8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1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thrombocytaphersis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Symptomatic thrombocytosis</a:t>
            </a:r>
          </a:p>
          <a:p>
            <a:r>
              <a:rPr lang="en-US" dirty="0"/>
              <a:t>Platelet count &gt;1,000,000</a:t>
            </a:r>
          </a:p>
        </p:txBody>
      </p:sp>
    </p:spTree>
    <p:extLst>
      <p:ext uri="{BB962C8B-B14F-4D97-AF65-F5344CB8AC3E}">
        <p14:creationId xmlns:p14="http://schemas.microsoft.com/office/powerpoint/2010/main" val="345779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Calculating 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plasma volume (in </a:t>
            </a:r>
            <a:r>
              <a:rPr lang="en-US" dirty="0" err="1"/>
              <a:t>litres</a:t>
            </a:r>
            <a:r>
              <a:rPr lang="en-US" dirty="0"/>
              <a:t>) = 0.07 x </a:t>
            </a:r>
            <a:r>
              <a:rPr lang="en-US" dirty="0" err="1"/>
              <a:t>wt</a:t>
            </a:r>
            <a:r>
              <a:rPr lang="en-US" dirty="0"/>
              <a:t> (kg) x (1 - hematocrit) </a:t>
            </a:r>
          </a:p>
          <a:p>
            <a:r>
              <a:rPr lang="en-US" dirty="0"/>
              <a:t>So, 1 plasma volume in 80kg male with </a:t>
            </a:r>
            <a:r>
              <a:rPr lang="en-US" dirty="0" err="1"/>
              <a:t>Hct</a:t>
            </a:r>
            <a:r>
              <a:rPr lang="en-US" dirty="0"/>
              <a:t> of 30 (0.3) = 0.07 x 80 x 0.7 = 3.92L 1.5 plasma volumes = 3.92 x 1.5 = 5.88L </a:t>
            </a:r>
          </a:p>
          <a:p>
            <a:r>
              <a:rPr lang="en-US" dirty="0"/>
              <a:t>Whereas… 1 plasma volume in 60kg female with </a:t>
            </a:r>
            <a:r>
              <a:rPr lang="en-US" dirty="0" err="1"/>
              <a:t>Hct</a:t>
            </a:r>
            <a:r>
              <a:rPr lang="en-US" dirty="0"/>
              <a:t> of 35 (0.35) = 0.07 x 60 x 0.65 = 2.73L</a:t>
            </a:r>
          </a:p>
        </p:txBody>
      </p:sp>
    </p:spTree>
    <p:extLst>
      <p:ext uri="{BB962C8B-B14F-4D97-AF65-F5344CB8AC3E}">
        <p14:creationId xmlns:p14="http://schemas.microsoft.com/office/powerpoint/2010/main" val="129991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5738" y="2274889"/>
            <a:ext cx="8804366" cy="249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Diagnostics: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Prior to first apheresis treatment: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880" marR="0">
              <a:spcBef>
                <a:spcPts val="0"/>
              </a:spcBef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CBC w/Diff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Liver Profile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Fibrinogen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Chem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7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Ionized Calcium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Magnesium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PT, PTT, INR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880" marR="0">
              <a:spcBef>
                <a:spcPts val="0"/>
              </a:spcBef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BUN, Creatinine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LDH  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HgbS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Other: _____________________________________________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880" marR="0">
              <a:spcBef>
                <a:spcPts val="0"/>
              </a:spcBef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Early AM on subsequent treatment days: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880" marR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Chem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7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Serum Calcium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Protein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CBC w/Diff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Fibrinogen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Other: ______________________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2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0" y="1379498"/>
            <a:ext cx="9778999" cy="304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PLASMA EXCHANGE PROCEDURE: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09880" algn="l"/>
                <a:tab pos="1732915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1.	Procedure Target:		Plasma processed: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1 Volume  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1.5 Volume  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Other: ________ Liters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0988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2.	Frequency of procedure: 	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One time   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Daily x ____________    </a:t>
            </a:r>
            <a:r>
              <a:rPr lang="en-US" sz="1600" dirty="0" err="1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Other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: ______________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  <a:tabLst>
                <a:tab pos="30988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3.	Replacement fluids:       	Colloid:	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</a:rPr>
              <a:t> 5% Human Serum Albumin _________ ml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  <a:tabLst>
                <a:tab pos="309880" algn="l"/>
                <a:tab pos="2125980" algn="l"/>
              </a:tabLst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Fresh Frozen Plasma: Number of units ______ or ________________ ml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09880" algn="l"/>
                <a:tab pos="212598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Cryo-Poor Plasma: Number of units _______ or ________________ ml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0988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	Crystalloid:	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NS ________________ ml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0988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4.	Fluid balance: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100%   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Other: ____________________________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09880" algn="l"/>
              </a:tabLs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5.	Anticoagulant Citrate Dextrose Formula A </a:t>
            </a:r>
            <a:r>
              <a:rPr lang="it-IT" sz="1600" strike="sngStrike" dirty="0"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09880" algn="l"/>
              </a:tabLs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AC Ratio: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1:16   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1:12   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1:18    </a:t>
            </a:r>
            <a:r>
              <a:rPr lang="en-US" sz="1600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Other: ______________________________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9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1" y="1994661"/>
            <a:ext cx="9130938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LEUKAPHERESIS: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1.  Frequency of procedure: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One time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Daily x __________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Other: ________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2.  Process two times TBV (total blood volume)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1.5 X TBV for critical/unstable patient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3.  Do not collect more than 1200 ml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4.  Replacement fluid:  Albumin 5%, 250 ml IV x 2 doses PRN to maintain fluid balance and oncotic pressure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61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086" y="2078682"/>
            <a:ext cx="10972800" cy="313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ERYTHROCYTAPHERESIS: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frequency of procedure ONE time (not ordered in cycles)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429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1.  	End Hematocrit goal (up to 3% change) 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429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2.  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</a:rPr>
              <a:t>FCR (</a:t>
            </a:r>
            <a:r>
              <a:rPr lang="en-US"/>
              <a:t>fraction of cell remaining)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___________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429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3.  	Fluid Balance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100%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Other: _______________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429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4.  	AC ratio 1:12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_________ other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429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5.  	GOAL: TRBC (Total red blood cell volume exchange) 1.5 to 2.0 volume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429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6.  	Amount of Replacement fluid: Red Blood Cells ________ ml or # of packed red blood cell units _______________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3429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7.  	Replacement fluid: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PRBC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Sickle cell negative    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leuko-reduced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53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475" y="2127919"/>
            <a:ext cx="954894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THROMBOCYTAPHERESIS (PLATELETS)  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1.  Frequency of procedure: __________________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2.  Process 1 x total blood volume ________ 1.5 x TBV __________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3.  Replacement fluids: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Colloid:	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Albumin 5%, 250 ml IV x 2 doses PRN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to maintain fluid balance and oncotic pressure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    Crystalloid: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NS ________________ ml 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4.  AC ratio 1:6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9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421" y="1325221"/>
            <a:ext cx="8660678" cy="435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MEDICATIONS: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09880" algn="l"/>
                <a:tab pos="247840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1.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Pre-treatment medications: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88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0988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Benadryl (diphenhydramine) 25-50 mg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po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or 12.5-25 mg IV x 1 dose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Tylenol (acetaminophen) 650 mg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po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or per rectum x 1 dose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88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Solu-Cortef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(hydrocortisone) _____ mg IV x 1 dose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09880" algn="l"/>
                <a:tab pos="15163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2.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Nausea/Vomiting: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Zofran (ondansetron) 4 mg q 6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hrs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IV prn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  <a:tabLst>
                <a:tab pos="309880" algn="l"/>
                <a:tab pos="15163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3.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Other medications: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	Magnesium Sulfate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Magnesium Sulfate 1 gm – infused during plasma exchange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Magnesium Sulfate 2 gm – infused during plasma exchange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Calcium Gluconate: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Calcium Gluconate 1 gm – infused during plasma exchange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Calcium Gluconate 2 gm – infused during plasma exchange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00"/>
              </a:spcAft>
              <a:tabLst>
                <a:tab pos="309880" algn="l"/>
              </a:tabLst>
            </a:pP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			q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Calcium Gluconate 3 gm – infused during plasma exchange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03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ace-inhibitors!  Need to be held ~24 hours before procedure.  100% of patients will have some sort of adverse reaction</a:t>
            </a:r>
          </a:p>
          <a:p>
            <a:pPr lvl="1"/>
            <a:r>
              <a:rPr lang="en-US" dirty="0"/>
              <a:t>Flushing, hypotension, dyspnea, bradycardia</a:t>
            </a:r>
          </a:p>
          <a:p>
            <a:r>
              <a:rPr lang="en-US" dirty="0"/>
              <a:t>Replacement fluid depends on underlying condition you are treating</a:t>
            </a:r>
          </a:p>
          <a:p>
            <a:r>
              <a:rPr lang="en-US" dirty="0"/>
              <a:t>Immune therapy is often also part of the treatment, again depending on the underlying condition you are treating</a:t>
            </a:r>
          </a:p>
        </p:txBody>
      </p:sp>
    </p:spTree>
    <p:extLst>
      <p:ext uri="{BB962C8B-B14F-4D97-AF65-F5344CB8AC3E}">
        <p14:creationId xmlns:p14="http://schemas.microsoft.com/office/powerpoint/2010/main" val="342124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exchange of blood plasma</a:t>
            </a:r>
            <a:br>
              <a:rPr lang="en-US" sz="1800" dirty="0"/>
            </a:br>
            <a:r>
              <a:rPr lang="en-US" sz="1800" dirty="0"/>
              <a:t>membrane filtration or centrifugation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 is removed</a:t>
            </a:r>
          </a:p>
          <a:p>
            <a:r>
              <a:rPr lang="en-US" dirty="0"/>
              <a:t>Plasma is replaced with FFP, 5% albumin, or other colloid (sometimes autologous)</a:t>
            </a:r>
          </a:p>
        </p:txBody>
      </p:sp>
    </p:spTree>
    <p:extLst>
      <p:ext uri="{BB962C8B-B14F-4D97-AF65-F5344CB8AC3E}">
        <p14:creationId xmlns:p14="http://schemas.microsoft.com/office/powerpoint/2010/main" val="5719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40" y="2209800"/>
            <a:ext cx="11397343" cy="4648200"/>
          </a:xfrm>
        </p:spPr>
        <p:txBody>
          <a:bodyPr>
            <a:normAutofit lnSpcReduction="10000"/>
          </a:bodyPr>
          <a:lstStyle/>
          <a:p>
            <a:r>
              <a:rPr lang="en-US" b="1" i="1" u="sng" dirty="0"/>
              <a:t>Removal of autoantibodies</a:t>
            </a:r>
          </a:p>
          <a:p>
            <a:pPr lvl="1"/>
            <a:r>
              <a:rPr lang="en-US" dirty="0"/>
              <a:t>Thrombotic thrombocytopenic purpura</a:t>
            </a:r>
          </a:p>
          <a:p>
            <a:pPr lvl="1"/>
            <a:r>
              <a:rPr lang="en-US" dirty="0"/>
              <a:t>Immune thrombocytopenic purpura</a:t>
            </a:r>
          </a:p>
          <a:p>
            <a:pPr lvl="1"/>
            <a:r>
              <a:rPr lang="en-US" dirty="0"/>
              <a:t>Myasthenia gravis</a:t>
            </a:r>
          </a:p>
          <a:p>
            <a:pPr lvl="1"/>
            <a:r>
              <a:rPr lang="en-US" dirty="0" err="1">
                <a:effectLst/>
              </a:rPr>
              <a:t>Guillain</a:t>
            </a:r>
            <a:r>
              <a:rPr lang="en-US" dirty="0">
                <a:effectLst/>
              </a:rPr>
              <a:t>–</a:t>
            </a:r>
            <a:r>
              <a:rPr lang="en-US" dirty="0" err="1">
                <a:effectLst/>
              </a:rPr>
              <a:t>Barré</a:t>
            </a:r>
            <a:r>
              <a:rPr lang="en-US" dirty="0">
                <a:effectLst/>
              </a:rPr>
              <a:t> </a:t>
            </a:r>
            <a:r>
              <a:rPr lang="en-US" dirty="0"/>
              <a:t>syndrome</a:t>
            </a:r>
          </a:p>
          <a:p>
            <a:pPr lvl="1"/>
            <a:r>
              <a:rPr lang="en-US" dirty="0" err="1"/>
              <a:t>Neuromyelitis</a:t>
            </a:r>
            <a:r>
              <a:rPr lang="en-US" dirty="0"/>
              <a:t> </a:t>
            </a:r>
            <a:r>
              <a:rPr lang="en-US" dirty="0" err="1"/>
              <a:t>optica</a:t>
            </a:r>
            <a:endParaRPr lang="en-US" dirty="0"/>
          </a:p>
          <a:p>
            <a:pPr lvl="1"/>
            <a:r>
              <a:rPr lang="en-US" dirty="0"/>
              <a:t>Anti-</a:t>
            </a:r>
            <a:r>
              <a:rPr lang="en-US" dirty="0" err="1"/>
              <a:t>gbm</a:t>
            </a:r>
            <a:r>
              <a:rPr lang="en-US" dirty="0"/>
              <a:t> glomerulonephritis</a:t>
            </a:r>
          </a:p>
          <a:p>
            <a:pPr lvl="1"/>
            <a:r>
              <a:rPr lang="en-US" dirty="0"/>
              <a:t>Anca-associated glomerulonephritis</a:t>
            </a:r>
          </a:p>
          <a:p>
            <a:pPr lvl="1"/>
            <a:r>
              <a:rPr lang="en-US" dirty="0"/>
              <a:t>Antiphospholipid crisis</a:t>
            </a:r>
          </a:p>
          <a:p>
            <a:pPr lvl="1"/>
            <a:r>
              <a:rPr lang="en-US" dirty="0"/>
              <a:t>Chronic inflammatory demyelinating polyradiculoneuropathy</a:t>
            </a:r>
          </a:p>
          <a:p>
            <a:pPr lvl="1"/>
            <a:r>
              <a:rPr lang="en-US" dirty="0"/>
              <a:t>Multiple sclerosis</a:t>
            </a:r>
          </a:p>
          <a:p>
            <a:pPr lvl="1"/>
            <a:r>
              <a:rPr lang="en-US" dirty="0"/>
              <a:t>Anti-</a:t>
            </a:r>
            <a:r>
              <a:rPr lang="en-US" dirty="0" err="1"/>
              <a:t>nmda</a:t>
            </a:r>
            <a:r>
              <a:rPr lang="en-US" dirty="0"/>
              <a:t> receptor encephalitis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6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PLEX vs </a:t>
            </a:r>
            <a:r>
              <a:rPr lang="en-US" dirty="0" err="1" smtClean="0">
                <a:solidFill>
                  <a:srgbClr val="FF0000"/>
                </a:solidFill>
              </a:rPr>
              <a:t>IVIg</a:t>
            </a:r>
            <a:r>
              <a:rPr lang="en-US" dirty="0" smtClean="0">
                <a:solidFill>
                  <a:srgbClr val="FF0000"/>
                </a:solidFill>
              </a:rPr>
              <a:t> in Myasthenia gravis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IVIg</a:t>
            </a:r>
            <a:r>
              <a:rPr lang="en-US" dirty="0" smtClean="0">
                <a:effectLst/>
              </a:rPr>
              <a:t> 1g/kg/day </a:t>
            </a:r>
            <a:r>
              <a:rPr lang="en-US" dirty="0">
                <a:effectLst/>
              </a:rPr>
              <a:t>for 2 consecutive days or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PLEX - 1.0 </a:t>
            </a:r>
            <a:r>
              <a:rPr lang="en-US" dirty="0">
                <a:effectLst/>
              </a:rPr>
              <a:t>plasma volume exchanges for 5 </a:t>
            </a:r>
            <a:r>
              <a:rPr lang="en-US" dirty="0" smtClean="0">
                <a:effectLst/>
              </a:rPr>
              <a:t>exchanges</a:t>
            </a:r>
          </a:p>
          <a:p>
            <a:r>
              <a:rPr lang="en-US" dirty="0" smtClean="0">
                <a:effectLst/>
              </a:rPr>
              <a:t>same </a:t>
            </a:r>
            <a:r>
              <a:rPr lang="en-US" dirty="0">
                <a:effectLst/>
              </a:rPr>
              <a:t>proportion of patients improved with </a:t>
            </a:r>
            <a:r>
              <a:rPr lang="en-US" dirty="0" smtClean="0">
                <a:effectLst/>
              </a:rPr>
              <a:t>treatment</a:t>
            </a:r>
          </a:p>
          <a:p>
            <a:pPr lvl="1"/>
            <a:r>
              <a:rPr lang="en-US" dirty="0" smtClean="0">
                <a:effectLst/>
              </a:rPr>
              <a:t>69</a:t>
            </a:r>
            <a:r>
              <a:rPr lang="en-US" dirty="0">
                <a:effectLst/>
              </a:rPr>
              <a:t>% on </a:t>
            </a:r>
            <a:r>
              <a:rPr lang="en-US" dirty="0" err="1">
                <a:effectLst/>
              </a:rPr>
              <a:t>IVIg</a:t>
            </a:r>
            <a:r>
              <a:rPr lang="en-US" dirty="0">
                <a:effectLst/>
              </a:rPr>
              <a:t> and 65% on PLEX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4941"/>
            <a:ext cx="1168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Barth, et al.  Comparison of </a:t>
            </a:r>
            <a:r>
              <a:rPr lang="en-US" dirty="0" err="1" smtClean="0"/>
              <a:t>IVIg</a:t>
            </a:r>
            <a:r>
              <a:rPr lang="en-US" dirty="0" smtClean="0"/>
              <a:t> and PLEX in Patients with Myasthenia Gravis.  Neurology 2011 76(23)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/>
              <a:t>Removal of antigen-antibody complexes</a:t>
            </a:r>
          </a:p>
          <a:p>
            <a:pPr lvl="1"/>
            <a:r>
              <a:rPr lang="en-US" dirty="0" err="1"/>
              <a:t>Vasculitidies</a:t>
            </a:r>
            <a:endParaRPr lang="en-US" dirty="0"/>
          </a:p>
          <a:p>
            <a:pPr lvl="2"/>
            <a:r>
              <a:rPr lang="en-US" dirty="0"/>
              <a:t>HCV</a:t>
            </a:r>
          </a:p>
          <a:p>
            <a:pPr lvl="2"/>
            <a:r>
              <a:rPr lang="en-US" dirty="0"/>
              <a:t>Systemic lupus erythematosus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5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Removal of alloantibodies</a:t>
            </a:r>
          </a:p>
          <a:p>
            <a:pPr lvl="1"/>
            <a:r>
              <a:rPr lang="en-US" dirty="0"/>
              <a:t>Transplant sensitization</a:t>
            </a:r>
          </a:p>
          <a:p>
            <a:pPr lvl="1"/>
            <a:r>
              <a:rPr lang="en-US" dirty="0"/>
              <a:t>Transplant rejection</a:t>
            </a:r>
          </a:p>
          <a:p>
            <a:pPr lvl="1"/>
            <a:r>
              <a:rPr lang="en-US" dirty="0"/>
              <a:t>Transfusion reactions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8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Removal of paraproteins</a:t>
            </a:r>
          </a:p>
          <a:p>
            <a:pPr lvl="1"/>
            <a:r>
              <a:rPr lang="en-US" dirty="0"/>
              <a:t>Neurologic and renal damage from </a:t>
            </a:r>
            <a:r>
              <a:rPr lang="en-US" dirty="0" err="1"/>
              <a:t>hyperviscosity</a:t>
            </a:r>
            <a:endParaRPr lang="en-US" dirty="0"/>
          </a:p>
          <a:p>
            <a:pPr lvl="2"/>
            <a:r>
              <a:rPr lang="en-US" dirty="0" err="1"/>
              <a:t>Waldenstrom’s</a:t>
            </a:r>
            <a:endParaRPr lang="en-US" dirty="0"/>
          </a:p>
          <a:p>
            <a:pPr lvl="2"/>
            <a:r>
              <a:rPr lang="en-US" dirty="0"/>
              <a:t>Light chain neuropathy / glomerulopathy</a:t>
            </a:r>
          </a:p>
          <a:p>
            <a:pPr lvl="2"/>
            <a:r>
              <a:rPr lang="en-US" dirty="0"/>
              <a:t>Myeloma cast nephropathy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3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plasmapheresis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Removal of pathogenic molecules</a:t>
            </a:r>
          </a:p>
          <a:p>
            <a:pPr lvl="1"/>
            <a:r>
              <a:rPr lang="en-US" dirty="0"/>
              <a:t>FSGS</a:t>
            </a:r>
          </a:p>
          <a:p>
            <a:pPr lvl="1"/>
            <a:r>
              <a:rPr lang="en-US" dirty="0"/>
              <a:t>homozygous hypercholesterolemia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1384</TotalTime>
  <Words>761</Words>
  <Application>Microsoft Office PowerPoint</Application>
  <PresentationFormat>Widescreen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Helvetica</vt:lpstr>
      <vt:lpstr>Times New Roman</vt:lpstr>
      <vt:lpstr>Wingdings</vt:lpstr>
      <vt:lpstr>Mesh</vt:lpstr>
      <vt:lpstr>Apheresis</vt:lpstr>
      <vt:lpstr>objectives</vt:lpstr>
      <vt:lpstr>Plasmapheresis exchange of blood plasma membrane filtration or centrifugation</vt:lpstr>
      <vt:lpstr>plasmapheresis</vt:lpstr>
      <vt:lpstr>PLEX vs IVIg in Myasthenia gravis</vt:lpstr>
      <vt:lpstr>plasmapheresis</vt:lpstr>
      <vt:lpstr>plasmapheresis</vt:lpstr>
      <vt:lpstr>plasmapheresis</vt:lpstr>
      <vt:lpstr>plasmapheresis</vt:lpstr>
      <vt:lpstr>plasmapheresis</vt:lpstr>
      <vt:lpstr>plasmapheresis</vt:lpstr>
      <vt:lpstr>plasmapheresis</vt:lpstr>
      <vt:lpstr>plasmapheresis</vt:lpstr>
      <vt:lpstr>PLASMAPHERESIS</vt:lpstr>
      <vt:lpstr>plasmapheresis</vt:lpstr>
      <vt:lpstr>Double filtration plasmapheresis (DFPP)</vt:lpstr>
      <vt:lpstr>cytapheresis </vt:lpstr>
      <vt:lpstr>erythrocytapheresis</vt:lpstr>
      <vt:lpstr>leukapheresis</vt:lpstr>
      <vt:lpstr>thrombocytaphersis</vt:lpstr>
      <vt:lpstr>Calculating volumes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notes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Apheresis</dc:title>
  <dc:creator>Halvorson, Karin (NOLA)</dc:creator>
  <cp:lastModifiedBy>Karin Halvorson</cp:lastModifiedBy>
  <cp:revision>22</cp:revision>
  <dcterms:created xsi:type="dcterms:W3CDTF">2017-12-07T16:24:31Z</dcterms:created>
  <dcterms:modified xsi:type="dcterms:W3CDTF">2020-05-15T19:57:51Z</dcterms:modified>
</cp:coreProperties>
</file>