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sldIdLst>
    <p:sldId id="256" r:id="rId2"/>
    <p:sldId id="257" r:id="rId3"/>
    <p:sldId id="268" r:id="rId4"/>
    <p:sldId id="271" r:id="rId5"/>
    <p:sldId id="259" r:id="rId6"/>
    <p:sldId id="263" r:id="rId7"/>
    <p:sldId id="276" r:id="rId8"/>
    <p:sldId id="275" r:id="rId9"/>
    <p:sldId id="282" r:id="rId10"/>
    <p:sldId id="277" r:id="rId11"/>
    <p:sldId id="260" r:id="rId12"/>
    <p:sldId id="279" r:id="rId13"/>
    <p:sldId id="289" r:id="rId14"/>
    <p:sldId id="290" r:id="rId15"/>
    <p:sldId id="291" r:id="rId16"/>
    <p:sldId id="293" r:id="rId17"/>
    <p:sldId id="278" r:id="rId18"/>
    <p:sldId id="283" r:id="rId19"/>
    <p:sldId id="284" r:id="rId20"/>
    <p:sldId id="286" r:id="rId21"/>
    <p:sldId id="287" r:id="rId22"/>
    <p:sldId id="288" r:id="rId23"/>
    <p:sldId id="261" r:id="rId24"/>
    <p:sldId id="280" r:id="rId25"/>
    <p:sldId id="262" r:id="rId26"/>
    <p:sldId id="281" r:id="rId27"/>
    <p:sldId id="266" r:id="rId28"/>
    <p:sldId id="294" r:id="rId29"/>
    <p:sldId id="269" r:id="rId30"/>
    <p:sldId id="272" r:id="rId31"/>
    <p:sldId id="273" r:id="rId32"/>
    <p:sldId id="270" r:id="rId33"/>
    <p:sldId id="265" r:id="rId34"/>
    <p:sldId id="274" r:id="rId35"/>
    <p:sldId id="258" r:id="rId3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AD8D91A-A2EE-4B54-B3C6-F6C67903BA9C}" type="datetime1">
              <a:rPr lang="en-US" smtClean="0"/>
              <a:pPr/>
              <a:t>5/18/2020</a:t>
            </a:fld>
            <a:endParaRPr lang="en-US" dirty="0"/>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FA84A37A-AFC2-4A01-80A1-FC20F2C0D5BB}" type="slidenum">
              <a:rPr lang="en-US" smtClean="0"/>
              <a:pPr/>
              <a:t>‹#›</a:t>
            </a:fld>
            <a:endParaRPr lang="en-US" dirty="0"/>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9785C6-EBAF-49D5-AD4D-BABF4DFAAD59}" type="datetime1">
              <a:rPr lang="en-US" smtClean="0"/>
              <a:pPr/>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404122-9A3A-4FD8-98B8-22631F32846C}" type="datetime1">
              <a:rPr lang="en-US" smtClean="0"/>
              <a:pPr/>
              <a:t>5/18/2020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259A7B8-0EC4-44C9-AFEF-25E144F11C06}" type="datetime1">
              <a:rPr lang="en-US" smtClean="0"/>
              <a:pPr/>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2BB47B5-C739-4DAE-AACD-CC58CA843AC4}" type="datetime1">
              <a:rPr lang="en-US" smtClean="0"/>
              <a:pPr/>
              <a:t>5/18/2020</a:t>
            </a:fld>
            <a:endParaRPr lang="en-US" dirty="0"/>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84A37A-AFC2-4A01-80A1-FC20F2C0D5BB}" type="slidenum">
              <a:rPr lang="en-US" smtClean="0"/>
              <a:pPr/>
              <a:t>‹#›</a:t>
            </a:fld>
            <a:endParaRPr lang="en-US" dirty="0"/>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a:t>Click to edit Master title style</a:t>
            </a:r>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E72AE48-94E6-46E0-BE32-5F0716DE9115}" type="datetime1">
              <a:rPr lang="en-US" smtClean="0"/>
              <a:pPr/>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84C285-8BCE-48FC-97D9-E2837AF38351}" type="datetime1">
              <a:rPr lang="en-US" smtClean="0"/>
              <a:pPr/>
              <a:t>5/18/2020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E70D3E6-EF16-4488-94A4-211508FE4682}" type="datetime1">
              <a:rPr lang="en-US" smtClean="0"/>
              <a:pPr/>
              <a:t>5/18/2020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7077FB3B-20DA-4D0E-BF16-8262B7156612}" type="datetime1">
              <a:rPr lang="en-US" smtClean="0"/>
              <a:pPr/>
              <a:t>5/18/2020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84A37A-AFC2-4A01-80A1-FC20F2C0D5B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C273C2C-6BD0-40EC-8D8D-4D51F089C5EB}" type="datetime1">
              <a:rPr lang="en-US" smtClean="0"/>
              <a:pPr/>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5" name="Date Placeholder 4"/>
          <p:cNvSpPr>
            <a:spLocks noGrp="1"/>
          </p:cNvSpPr>
          <p:nvPr>
            <p:ph type="dt" sz="half" idx="10"/>
          </p:nvPr>
        </p:nvSpPr>
        <p:spPr/>
        <p:txBody>
          <a:bodyPr/>
          <a:lstStyle/>
          <a:p>
            <a:fld id="{2D377F5C-EDA7-4864-9756-35769B0E62CF}" type="datetime1">
              <a:rPr lang="en-US" smtClean="0"/>
              <a:pPr/>
              <a:t>5/18/2020</a:t>
            </a:fld>
            <a:endParaRPr lang="en-US"/>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88B99C93-F56F-46AB-9EB8-53614A95B15F}" type="datetime1">
              <a:rPr lang="en-US" smtClean="0"/>
              <a:pPr/>
              <a:t>5/18/2020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FA84A37A-AFC2-4A01-80A1-FC20F2C0D5BB}" type="slidenum">
              <a:rPr lang="en-US" smtClean="0"/>
              <a:pPr/>
              <a:t>‹#›</a:t>
            </a:fld>
            <a:endParaRPr lang="en-US" dirty="0"/>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Lst>
  <p:hf sldNum="0" hdr="0" ftr="0" dt="0"/>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Dr</a:t>
            </a:r>
            <a:r>
              <a:rPr lang="en-US" dirty="0" smtClean="0"/>
              <a:t>. H</a:t>
            </a:r>
            <a:endParaRPr lang="en-US" dirty="0"/>
          </a:p>
        </p:txBody>
      </p:sp>
      <p:sp>
        <p:nvSpPr>
          <p:cNvPr id="3" name="Title 2"/>
          <p:cNvSpPr>
            <a:spLocks noGrp="1"/>
          </p:cNvSpPr>
          <p:nvPr>
            <p:ph type="ctrTitle"/>
          </p:nvPr>
        </p:nvSpPr>
        <p:spPr/>
        <p:txBody>
          <a:bodyPr/>
          <a:lstStyle/>
          <a:p>
            <a:r>
              <a:rPr lang="en-US" dirty="0"/>
              <a:t>BICARBONATE, SODIUM</a:t>
            </a:r>
          </a:p>
        </p:txBody>
      </p:sp>
    </p:spTree>
    <p:extLst>
      <p:ext uri="{BB962C8B-B14F-4D97-AF65-F5344CB8AC3E}">
        <p14:creationId xmlns:p14="http://schemas.microsoft.com/office/powerpoint/2010/main" val="725991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Chronic metabolic acidosis</a:t>
            </a:r>
          </a:p>
        </p:txBody>
      </p:sp>
      <p:sp>
        <p:nvSpPr>
          <p:cNvPr id="3" name="Content Placeholder 2"/>
          <p:cNvSpPr>
            <a:spLocks noGrp="1"/>
          </p:cNvSpPr>
          <p:nvPr>
            <p:ph sz="half" idx="1"/>
          </p:nvPr>
        </p:nvSpPr>
        <p:spPr/>
        <p:txBody>
          <a:bodyPr/>
          <a:lstStyle/>
          <a:p>
            <a:r>
              <a:rPr lang="en-US" dirty="0"/>
              <a:t>RENAL FAILURE</a:t>
            </a:r>
          </a:p>
          <a:p>
            <a:r>
              <a:rPr lang="en-US" dirty="0"/>
              <a:t>20-36 </a:t>
            </a:r>
            <a:r>
              <a:rPr lang="en-US" dirty="0" err="1"/>
              <a:t>mEq</a:t>
            </a:r>
            <a:r>
              <a:rPr lang="en-US" dirty="0"/>
              <a:t>/day </a:t>
            </a:r>
            <a:r>
              <a:rPr lang="en-US" dirty="0" err="1"/>
              <a:t>po</a:t>
            </a:r>
            <a:r>
              <a:rPr lang="en-US" dirty="0"/>
              <a:t> div q4-6h</a:t>
            </a:r>
          </a:p>
          <a:p>
            <a:r>
              <a:rPr lang="en-US" dirty="0"/>
              <a:t>Dose adjusted per serum bicarbonate levels</a:t>
            </a:r>
          </a:p>
        </p:txBody>
      </p:sp>
      <p:pic>
        <p:nvPicPr>
          <p:cNvPr id="5" name="Content Placeholder 4"/>
          <p:cNvPicPr>
            <a:picLocks noGrp="1" noChangeAspect="1"/>
          </p:cNvPicPr>
          <p:nvPr>
            <p:ph sz="half" idx="2"/>
          </p:nvPr>
        </p:nvPicPr>
        <p:blipFill>
          <a:blip r:embed="rId2"/>
          <a:srcRect t="9704" b="9704"/>
          <a:stretch>
            <a:fillRect/>
          </a:stretch>
        </p:blipFill>
        <p:spPr/>
      </p:pic>
    </p:spTree>
    <p:extLst>
      <p:ext uri="{BB962C8B-B14F-4D97-AF65-F5344CB8AC3E}">
        <p14:creationId xmlns:p14="http://schemas.microsoft.com/office/powerpoint/2010/main" val="2365430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Acute Metabolic acidosis</a:t>
            </a:r>
          </a:p>
        </p:txBody>
      </p:sp>
      <p:sp>
        <p:nvSpPr>
          <p:cNvPr id="3" name="Content Placeholder 2"/>
          <p:cNvSpPr>
            <a:spLocks noGrp="1"/>
          </p:cNvSpPr>
          <p:nvPr>
            <p:ph idx="1"/>
          </p:nvPr>
        </p:nvSpPr>
        <p:spPr/>
        <p:txBody>
          <a:bodyPr/>
          <a:lstStyle/>
          <a:p>
            <a:pPr lvl="1"/>
            <a:r>
              <a:rPr lang="en-US" dirty="0" smtClean="0"/>
              <a:t>SHOCK STATE</a:t>
            </a:r>
          </a:p>
          <a:p>
            <a:pPr lvl="2"/>
            <a:r>
              <a:rPr lang="en-US" dirty="0" smtClean="0"/>
              <a:t>The body works better in an </a:t>
            </a:r>
            <a:r>
              <a:rPr lang="en-US" dirty="0" err="1" smtClean="0"/>
              <a:t>acidemic</a:t>
            </a:r>
            <a:r>
              <a:rPr lang="en-US" dirty="0" smtClean="0"/>
              <a:t> environment</a:t>
            </a:r>
          </a:p>
          <a:p>
            <a:pPr lvl="2"/>
            <a:r>
              <a:rPr lang="en-US" dirty="0" smtClean="0"/>
              <a:t>“Correcting” pH with bicarbonate can lead to:</a:t>
            </a:r>
          </a:p>
          <a:p>
            <a:pPr lvl="3"/>
            <a:r>
              <a:rPr lang="en-US" dirty="0" smtClean="0"/>
              <a:t>Fluid overload</a:t>
            </a:r>
          </a:p>
          <a:p>
            <a:pPr lvl="4"/>
            <a:r>
              <a:rPr lang="en-US" dirty="0" smtClean="0"/>
              <a:t>Exacerbation of pulmonary edema</a:t>
            </a:r>
            <a:endParaRPr lang="en-US" dirty="0" smtClean="0"/>
          </a:p>
          <a:p>
            <a:pPr lvl="3"/>
            <a:r>
              <a:rPr lang="en-US" dirty="0" smtClean="0"/>
              <a:t>Intracellular </a:t>
            </a:r>
            <a:r>
              <a:rPr lang="en-US" dirty="0" err="1" smtClean="0"/>
              <a:t>hypercapnic</a:t>
            </a:r>
            <a:r>
              <a:rPr lang="en-US" dirty="0" smtClean="0"/>
              <a:t> acidosis</a:t>
            </a:r>
          </a:p>
          <a:p>
            <a:pPr lvl="4"/>
            <a:r>
              <a:rPr lang="en-US" dirty="0" smtClean="0"/>
              <a:t>Decreases oxygen delivery</a:t>
            </a:r>
            <a:r>
              <a:rPr lang="en-US" dirty="0" smtClean="0"/>
              <a:t> </a:t>
            </a:r>
          </a:p>
          <a:p>
            <a:pPr lvl="3"/>
            <a:r>
              <a:rPr lang="en-US" dirty="0" smtClean="0"/>
              <a:t>Glucose metabolism</a:t>
            </a:r>
          </a:p>
          <a:p>
            <a:pPr lvl="4"/>
            <a:r>
              <a:rPr lang="en-US" dirty="0" smtClean="0"/>
              <a:t>Driving further lactic production</a:t>
            </a:r>
          </a:p>
          <a:p>
            <a:pPr lvl="3"/>
            <a:r>
              <a:rPr lang="en-US" dirty="0" smtClean="0"/>
              <a:t>Hypokalemia</a:t>
            </a:r>
          </a:p>
          <a:p>
            <a:pPr lvl="3"/>
            <a:r>
              <a:rPr lang="en-US" dirty="0" smtClean="0"/>
              <a:t>Decreases ionized calcium</a:t>
            </a:r>
          </a:p>
          <a:p>
            <a:pPr lvl="4"/>
            <a:r>
              <a:rPr lang="en-US" dirty="0" smtClean="0"/>
              <a:t>Decreasing cellular contraction / </a:t>
            </a:r>
            <a:r>
              <a:rPr lang="en-US" dirty="0" err="1" smtClean="0"/>
              <a:t>Hypocalcemic</a:t>
            </a:r>
            <a:r>
              <a:rPr lang="en-US" dirty="0" smtClean="0"/>
              <a:t> tetany</a:t>
            </a:r>
            <a:endParaRPr lang="en-US" dirty="0"/>
          </a:p>
        </p:txBody>
      </p:sp>
    </p:spTree>
    <p:extLst>
      <p:ext uri="{BB962C8B-B14F-4D97-AF65-F5344CB8AC3E}">
        <p14:creationId xmlns:p14="http://schemas.microsoft.com/office/powerpoint/2010/main" val="302335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Acute Metabolic acidosis</a:t>
            </a:r>
          </a:p>
        </p:txBody>
      </p:sp>
      <p:sp>
        <p:nvSpPr>
          <p:cNvPr id="3" name="Content Placeholder 2"/>
          <p:cNvSpPr>
            <a:spLocks noGrp="1"/>
          </p:cNvSpPr>
          <p:nvPr>
            <p:ph idx="1"/>
          </p:nvPr>
        </p:nvSpPr>
        <p:spPr/>
        <p:txBody>
          <a:bodyPr/>
          <a:lstStyle/>
          <a:p>
            <a:r>
              <a:rPr lang="en-US" dirty="0"/>
              <a:t>LACTIC ACIDOSIS</a:t>
            </a:r>
          </a:p>
          <a:p>
            <a:pPr lvl="1"/>
            <a:r>
              <a:rPr lang="en-US" dirty="0"/>
              <a:t>Typically made into </a:t>
            </a:r>
            <a:r>
              <a:rPr lang="en-US" dirty="0" err="1"/>
              <a:t>gtt</a:t>
            </a:r>
            <a:r>
              <a:rPr lang="en-US" dirty="0"/>
              <a:t> </a:t>
            </a:r>
            <a:r>
              <a:rPr lang="en-US" dirty="0" smtClean="0"/>
              <a:t>form (3amps in D5W = 150mEq NaHCO3)</a:t>
            </a:r>
            <a:endParaRPr lang="en-US" dirty="0"/>
          </a:p>
          <a:p>
            <a:pPr lvl="2"/>
            <a:r>
              <a:rPr lang="en-US" dirty="0"/>
              <a:t>i.e. addition of </a:t>
            </a:r>
            <a:r>
              <a:rPr lang="en-US" dirty="0" err="1"/>
              <a:t>bicarb</a:t>
            </a:r>
            <a:r>
              <a:rPr lang="en-US" dirty="0"/>
              <a:t> into maintenance fluid</a:t>
            </a:r>
          </a:p>
          <a:p>
            <a:pPr lvl="1"/>
            <a:r>
              <a:rPr lang="en-US" dirty="0"/>
              <a:t>Use is controversial as no studies have shown that “correcting numbers” improves survival</a:t>
            </a:r>
          </a:p>
          <a:p>
            <a:pPr lvl="1"/>
            <a:r>
              <a:rPr lang="en-US" dirty="0"/>
              <a:t>General consensus:</a:t>
            </a:r>
          </a:p>
          <a:p>
            <a:pPr lvl="2"/>
            <a:r>
              <a:rPr lang="en-US" dirty="0"/>
              <a:t>Use when pH </a:t>
            </a:r>
            <a:r>
              <a:rPr lang="en-US" u="sng" dirty="0"/>
              <a:t>&lt;</a:t>
            </a:r>
            <a:r>
              <a:rPr lang="en-US" dirty="0"/>
              <a:t> 6.9 as many other drugs in this setting will not work (especially </a:t>
            </a:r>
            <a:r>
              <a:rPr lang="en-US" dirty="0" err="1"/>
              <a:t>pressor</a:t>
            </a:r>
            <a:r>
              <a:rPr lang="en-US" dirty="0"/>
              <a:t> agents)</a:t>
            </a:r>
          </a:p>
          <a:p>
            <a:pPr lvl="3"/>
            <a:r>
              <a:rPr lang="en-US" dirty="0"/>
              <a:t>Goal pH 7.2</a:t>
            </a:r>
          </a:p>
          <a:p>
            <a:pPr lvl="2"/>
            <a:r>
              <a:rPr lang="en-US" dirty="0"/>
              <a:t>Do not use when pH </a:t>
            </a:r>
            <a:r>
              <a:rPr lang="en-US" u="sng" dirty="0"/>
              <a:t>&gt;</a:t>
            </a:r>
            <a:r>
              <a:rPr lang="en-US" dirty="0"/>
              <a:t> </a:t>
            </a:r>
            <a:r>
              <a:rPr lang="en-US" dirty="0" smtClean="0"/>
              <a:t>7.0</a:t>
            </a:r>
          </a:p>
          <a:p>
            <a:pPr lvl="2"/>
            <a:r>
              <a:rPr lang="en-US" dirty="0" smtClean="0"/>
              <a:t>Consider in patients with AKI and inability for kidney to participate in acid-base balance</a:t>
            </a:r>
            <a:endParaRPr lang="en-US" dirty="0"/>
          </a:p>
          <a:p>
            <a:pPr lvl="1"/>
            <a:endParaRPr lang="en-US" dirty="0"/>
          </a:p>
        </p:txBody>
      </p:sp>
    </p:spTree>
    <p:extLst>
      <p:ext uri="{BB962C8B-B14F-4D97-AF65-F5344CB8AC3E}">
        <p14:creationId xmlns:p14="http://schemas.microsoft.com/office/powerpoint/2010/main" val="2372204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#1</a:t>
            </a:r>
          </a:p>
        </p:txBody>
      </p:sp>
      <p:sp>
        <p:nvSpPr>
          <p:cNvPr id="3" name="Content Placeholder 2"/>
          <p:cNvSpPr>
            <a:spLocks noGrp="1"/>
          </p:cNvSpPr>
          <p:nvPr>
            <p:ph idx="1"/>
          </p:nvPr>
        </p:nvSpPr>
        <p:spPr/>
        <p:txBody>
          <a:bodyPr>
            <a:normAutofit/>
          </a:bodyPr>
          <a:lstStyle/>
          <a:p>
            <a:r>
              <a:rPr lang="en-US" dirty="0"/>
              <a:t>4 y/o old female presents with:</a:t>
            </a:r>
          </a:p>
          <a:p>
            <a:r>
              <a:rPr lang="en-US" dirty="0"/>
              <a:t>CC:  Lethargy x1 day</a:t>
            </a:r>
          </a:p>
          <a:p>
            <a:r>
              <a:rPr lang="en-US" dirty="0"/>
              <a:t>ROS:  Persistent vomiting</a:t>
            </a:r>
          </a:p>
          <a:p>
            <a:r>
              <a:rPr lang="en-US" dirty="0"/>
              <a:t>PE:</a:t>
            </a:r>
          </a:p>
          <a:p>
            <a:pPr lvl="1"/>
            <a:r>
              <a:rPr lang="en-US" dirty="0"/>
              <a:t>Afebrile, 120, 112/62, 60, 100%RA</a:t>
            </a:r>
          </a:p>
          <a:p>
            <a:pPr lvl="1"/>
            <a:r>
              <a:rPr lang="en-US" dirty="0"/>
              <a:t>Obtunded</a:t>
            </a:r>
          </a:p>
          <a:p>
            <a:pPr lvl="1"/>
            <a:r>
              <a:rPr lang="en-US" dirty="0"/>
              <a:t>PERRL</a:t>
            </a:r>
          </a:p>
          <a:p>
            <a:pPr lvl="1"/>
            <a:r>
              <a:rPr lang="en-US" dirty="0"/>
              <a:t>CTAB</a:t>
            </a:r>
            <a:br>
              <a:rPr lang="en-US" dirty="0"/>
            </a:br>
            <a:r>
              <a:rPr lang="en-US" dirty="0"/>
              <a:t>NSR nlS1S2</a:t>
            </a:r>
          </a:p>
          <a:p>
            <a:pPr lvl="1"/>
            <a:r>
              <a:rPr lang="en-US" dirty="0"/>
              <a:t>+BS.  Soft.  ND</a:t>
            </a:r>
          </a:p>
          <a:p>
            <a:pPr lvl="1"/>
            <a:r>
              <a:rPr lang="en-US" dirty="0" err="1"/>
              <a:t>nl</a:t>
            </a:r>
            <a:r>
              <a:rPr lang="en-US" dirty="0"/>
              <a:t> muscle tone</a:t>
            </a:r>
          </a:p>
          <a:p>
            <a:endParaRPr lang="en-US" dirty="0"/>
          </a:p>
        </p:txBody>
      </p:sp>
    </p:spTree>
    <p:extLst>
      <p:ext uri="{BB962C8B-B14F-4D97-AF65-F5344CB8AC3E}">
        <p14:creationId xmlns:p14="http://schemas.microsoft.com/office/powerpoint/2010/main" val="39563336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#1</a:t>
            </a:r>
          </a:p>
        </p:txBody>
      </p:sp>
      <p:sp>
        <p:nvSpPr>
          <p:cNvPr id="3" name="Content Placeholder 2"/>
          <p:cNvSpPr>
            <a:spLocks noGrp="1"/>
          </p:cNvSpPr>
          <p:nvPr>
            <p:ph idx="1"/>
          </p:nvPr>
        </p:nvSpPr>
        <p:spPr/>
        <p:txBody>
          <a:bodyPr>
            <a:normAutofit fontScale="92500" lnSpcReduction="10000"/>
          </a:bodyPr>
          <a:lstStyle/>
          <a:p>
            <a:r>
              <a:rPr lang="en-US" dirty="0"/>
              <a:t>CT scan:  </a:t>
            </a:r>
            <a:r>
              <a:rPr lang="en-US" dirty="0" err="1"/>
              <a:t>nl</a:t>
            </a:r>
            <a:endParaRPr lang="en-US" dirty="0"/>
          </a:p>
          <a:p>
            <a:pPr marL="114300" indent="0">
              <a:buNone/>
            </a:pPr>
            <a:endParaRPr lang="en-US" dirty="0"/>
          </a:p>
          <a:p>
            <a:pPr marL="114300" indent="0">
              <a:buNone/>
            </a:pPr>
            <a:r>
              <a:rPr lang="en-US" dirty="0"/>
              <a:t>7.19/16/110/6.2</a:t>
            </a:r>
          </a:p>
          <a:p>
            <a:pPr marL="114300" indent="0">
              <a:buNone/>
            </a:pPr>
            <a:endParaRPr lang="en-US" dirty="0"/>
          </a:p>
          <a:p>
            <a:pPr marL="114300" indent="0">
              <a:buNone/>
            </a:pPr>
            <a:r>
              <a:rPr lang="en-US" dirty="0"/>
              <a:t>145 /  116 / 5</a:t>
            </a:r>
          </a:p>
          <a:p>
            <a:pPr marL="114300" indent="0">
              <a:buNone/>
            </a:pPr>
            <a:r>
              <a:rPr lang="en-US" dirty="0"/>
              <a:t>------------------ 24</a:t>
            </a:r>
          </a:p>
          <a:p>
            <a:pPr marL="114300" indent="0">
              <a:buNone/>
            </a:pPr>
            <a:r>
              <a:rPr lang="en-US" dirty="0"/>
              <a:t> 4.2 / 6 / 0.3</a:t>
            </a:r>
          </a:p>
          <a:p>
            <a:pPr marL="114300" indent="0">
              <a:buNone/>
            </a:pPr>
            <a:endParaRPr lang="en-US" dirty="0"/>
          </a:p>
          <a:p>
            <a:pPr marL="114300" indent="0">
              <a:buNone/>
            </a:pPr>
            <a:r>
              <a:rPr lang="en-US" dirty="0"/>
              <a:t>Serum OSM 309</a:t>
            </a:r>
          </a:p>
          <a:p>
            <a:pPr marL="114300" indent="0">
              <a:buNone/>
            </a:pPr>
            <a:endParaRPr lang="en-US" dirty="0"/>
          </a:p>
          <a:p>
            <a:pPr marL="114300" indent="0">
              <a:buNone/>
            </a:pPr>
            <a:r>
              <a:rPr lang="en-US" dirty="0"/>
              <a:t>Urine pH 5, </a:t>
            </a:r>
            <a:r>
              <a:rPr lang="en-US" dirty="0" err="1"/>
              <a:t>neg</a:t>
            </a:r>
            <a:r>
              <a:rPr lang="en-US" dirty="0"/>
              <a:t> glucose, </a:t>
            </a:r>
            <a:r>
              <a:rPr lang="en-US" dirty="0" err="1"/>
              <a:t>neg</a:t>
            </a:r>
            <a:r>
              <a:rPr lang="en-US" dirty="0"/>
              <a:t> ketones</a:t>
            </a:r>
          </a:p>
        </p:txBody>
      </p:sp>
    </p:spTree>
    <p:extLst>
      <p:ext uri="{BB962C8B-B14F-4D97-AF65-F5344CB8AC3E}">
        <p14:creationId xmlns:p14="http://schemas.microsoft.com/office/powerpoint/2010/main" val="3620518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#1</a:t>
            </a:r>
          </a:p>
        </p:txBody>
      </p:sp>
      <p:sp>
        <p:nvSpPr>
          <p:cNvPr id="3" name="Content Placeholder 2"/>
          <p:cNvSpPr>
            <a:spLocks noGrp="1"/>
          </p:cNvSpPr>
          <p:nvPr>
            <p:ph idx="1"/>
          </p:nvPr>
        </p:nvSpPr>
        <p:spPr/>
        <p:txBody>
          <a:bodyPr/>
          <a:lstStyle/>
          <a:p>
            <a:r>
              <a:rPr lang="en-US" dirty="0"/>
              <a:t>AG 23</a:t>
            </a:r>
          </a:p>
          <a:p>
            <a:pPr lvl="1"/>
            <a:r>
              <a:rPr lang="en-US" dirty="0"/>
              <a:t>MUDPILES</a:t>
            </a:r>
          </a:p>
          <a:p>
            <a:r>
              <a:rPr lang="en-US" dirty="0"/>
              <a:t>OSM GAP</a:t>
            </a:r>
          </a:p>
          <a:p>
            <a:pPr lvl="1"/>
            <a:r>
              <a:rPr lang="en-US" dirty="0"/>
              <a:t>16</a:t>
            </a:r>
          </a:p>
          <a:p>
            <a:r>
              <a:rPr lang="en-US" dirty="0" err="1"/>
              <a:t>Pt</a:t>
            </a:r>
            <a:r>
              <a:rPr lang="en-US" dirty="0"/>
              <a:t> given:</a:t>
            </a:r>
          </a:p>
          <a:p>
            <a:pPr lvl="1"/>
            <a:r>
              <a:rPr lang="en-US" dirty="0"/>
              <a:t>Glucose</a:t>
            </a:r>
          </a:p>
          <a:p>
            <a:pPr lvl="1"/>
            <a:r>
              <a:rPr lang="en-US" dirty="0"/>
              <a:t>IVF (NS)</a:t>
            </a:r>
          </a:p>
          <a:p>
            <a:pPr lvl="1"/>
            <a:r>
              <a:rPr lang="en-US" dirty="0" err="1"/>
              <a:t>Bicarb</a:t>
            </a:r>
            <a:r>
              <a:rPr lang="en-US" dirty="0"/>
              <a:t> </a:t>
            </a:r>
            <a:r>
              <a:rPr lang="en-US" dirty="0" err="1"/>
              <a:t>gtt</a:t>
            </a:r>
            <a:r>
              <a:rPr lang="en-US" dirty="0"/>
              <a:t> in D5W</a:t>
            </a:r>
          </a:p>
          <a:p>
            <a:pPr lvl="1"/>
            <a:r>
              <a:rPr lang="en-US" dirty="0" err="1"/>
              <a:t>Fomepizole</a:t>
            </a:r>
            <a:endParaRPr lang="en-US" dirty="0"/>
          </a:p>
        </p:txBody>
      </p:sp>
    </p:spTree>
    <p:extLst>
      <p:ext uri="{BB962C8B-B14F-4D97-AF65-F5344CB8AC3E}">
        <p14:creationId xmlns:p14="http://schemas.microsoft.com/office/powerpoint/2010/main" val="3648083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#1</a:t>
            </a:r>
          </a:p>
        </p:txBody>
      </p:sp>
      <p:sp>
        <p:nvSpPr>
          <p:cNvPr id="3" name="Content Placeholder 2"/>
          <p:cNvSpPr>
            <a:spLocks noGrp="1"/>
          </p:cNvSpPr>
          <p:nvPr>
            <p:ph idx="1"/>
          </p:nvPr>
        </p:nvSpPr>
        <p:spPr/>
        <p:txBody>
          <a:bodyPr/>
          <a:lstStyle/>
          <a:p>
            <a:r>
              <a:rPr lang="en-US" dirty="0"/>
              <a:t>Grandfather had accidentally left a bottle of antifreeze open in the garage and had the child playing in there while working on a car</a:t>
            </a:r>
          </a:p>
          <a:p>
            <a:r>
              <a:rPr lang="en-US" dirty="0"/>
              <a:t>Child did well, discharged home 1 week later</a:t>
            </a:r>
          </a:p>
        </p:txBody>
      </p:sp>
    </p:spTree>
    <p:extLst>
      <p:ext uri="{BB962C8B-B14F-4D97-AF65-F5344CB8AC3E}">
        <p14:creationId xmlns:p14="http://schemas.microsoft.com/office/powerpoint/2010/main" val="3543879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Acute Metabolic acidosis</a:t>
            </a:r>
          </a:p>
        </p:txBody>
      </p:sp>
      <p:sp>
        <p:nvSpPr>
          <p:cNvPr id="3" name="Content Placeholder 2"/>
          <p:cNvSpPr>
            <a:spLocks noGrp="1"/>
          </p:cNvSpPr>
          <p:nvPr>
            <p:ph idx="1"/>
          </p:nvPr>
        </p:nvSpPr>
        <p:spPr/>
        <p:txBody>
          <a:bodyPr/>
          <a:lstStyle/>
          <a:p>
            <a:r>
              <a:rPr lang="en-US" dirty="0"/>
              <a:t>TOXIC INGESTIONS</a:t>
            </a:r>
          </a:p>
          <a:p>
            <a:r>
              <a:rPr lang="en-US" dirty="0"/>
              <a:t>0.5-1.0 </a:t>
            </a:r>
            <a:r>
              <a:rPr lang="en-US" dirty="0" err="1"/>
              <a:t>mEq</a:t>
            </a:r>
            <a:r>
              <a:rPr lang="en-US" dirty="0"/>
              <a:t>/kg IV bolus; repeat </a:t>
            </a:r>
            <a:r>
              <a:rPr lang="en-US" dirty="0" err="1"/>
              <a:t>prn</a:t>
            </a:r>
            <a:r>
              <a:rPr lang="en-US" dirty="0"/>
              <a:t> for goal pH 7.2</a:t>
            </a:r>
          </a:p>
          <a:p>
            <a:r>
              <a:rPr lang="en-US" dirty="0"/>
              <a:t>For salicylates, methanol, ethylene glycol, raise pH to 7.4</a:t>
            </a:r>
          </a:p>
          <a:p>
            <a:r>
              <a:rPr lang="en-US" dirty="0"/>
              <a:t>Corrects acidosis</a:t>
            </a:r>
          </a:p>
          <a:p>
            <a:r>
              <a:rPr lang="en-US" dirty="0"/>
              <a:t>Inhibits precipitation of calcium oxalate in renal tubules</a:t>
            </a:r>
          </a:p>
          <a:p>
            <a:r>
              <a:rPr lang="en-US" dirty="0"/>
              <a:t>Enhances elimination of </a:t>
            </a:r>
            <a:r>
              <a:rPr lang="en-US" dirty="0" err="1"/>
              <a:t>glycolate</a:t>
            </a:r>
            <a:r>
              <a:rPr lang="en-US" dirty="0"/>
              <a:t> &amp; </a:t>
            </a:r>
            <a:r>
              <a:rPr lang="en-US" dirty="0" err="1"/>
              <a:t>formate</a:t>
            </a:r>
            <a:endParaRPr lang="en-US" dirty="0"/>
          </a:p>
          <a:p>
            <a:pPr lvl="1"/>
            <a:r>
              <a:rPr lang="en-US" dirty="0"/>
              <a:t>Ethylene glycol </a:t>
            </a:r>
            <a:r>
              <a:rPr lang="en-US" dirty="0">
                <a:latin typeface="Wingdings"/>
                <a:ea typeface="Wingdings"/>
                <a:cs typeface="Wingdings"/>
                <a:sym typeface="Wingdings"/>
              </a:rPr>
              <a:t></a:t>
            </a:r>
            <a:r>
              <a:rPr lang="en-US" dirty="0"/>
              <a:t> Glyceraldehyde </a:t>
            </a:r>
            <a:r>
              <a:rPr lang="en-US" dirty="0">
                <a:latin typeface="Wingdings"/>
                <a:ea typeface="Wingdings"/>
                <a:cs typeface="Wingdings"/>
                <a:sym typeface="Wingdings"/>
              </a:rPr>
              <a:t> </a:t>
            </a:r>
            <a:r>
              <a:rPr lang="en-US" dirty="0" err="1"/>
              <a:t>Glycolate</a:t>
            </a:r>
            <a:endParaRPr lang="en-US" dirty="0"/>
          </a:p>
          <a:p>
            <a:pPr lvl="1"/>
            <a:r>
              <a:rPr lang="en-US" dirty="0"/>
              <a:t>Methanol </a:t>
            </a:r>
            <a:r>
              <a:rPr lang="en-US" dirty="0">
                <a:latin typeface="Wingdings"/>
                <a:ea typeface="Wingdings"/>
                <a:cs typeface="Wingdings"/>
                <a:sym typeface="Wingdings"/>
              </a:rPr>
              <a:t></a:t>
            </a:r>
            <a:r>
              <a:rPr lang="en-US" dirty="0"/>
              <a:t> Formaldehyde </a:t>
            </a:r>
            <a:r>
              <a:rPr lang="en-US" dirty="0">
                <a:latin typeface="Wingdings"/>
                <a:ea typeface="Wingdings"/>
                <a:cs typeface="Wingdings"/>
                <a:sym typeface="Wingdings"/>
              </a:rPr>
              <a:t></a:t>
            </a:r>
            <a:r>
              <a:rPr lang="en-US" dirty="0"/>
              <a:t> Formic Acid </a:t>
            </a:r>
          </a:p>
        </p:txBody>
      </p:sp>
    </p:spTree>
    <p:extLst>
      <p:ext uri="{BB962C8B-B14F-4D97-AF65-F5344CB8AC3E}">
        <p14:creationId xmlns:p14="http://schemas.microsoft.com/office/powerpoint/2010/main" val="28389733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#2</a:t>
            </a:r>
          </a:p>
        </p:txBody>
      </p:sp>
      <p:sp>
        <p:nvSpPr>
          <p:cNvPr id="3" name="Content Placeholder 2"/>
          <p:cNvSpPr>
            <a:spLocks noGrp="1"/>
          </p:cNvSpPr>
          <p:nvPr>
            <p:ph idx="1"/>
          </p:nvPr>
        </p:nvSpPr>
        <p:spPr/>
        <p:txBody>
          <a:bodyPr>
            <a:normAutofit fontScale="92500" lnSpcReduction="10000"/>
          </a:bodyPr>
          <a:lstStyle/>
          <a:p>
            <a:r>
              <a:rPr lang="en-US" dirty="0"/>
              <a:t>70 y/o AAM presents with</a:t>
            </a:r>
          </a:p>
          <a:p>
            <a:r>
              <a:rPr lang="en-US" dirty="0"/>
              <a:t>CC:  generalized weakness and slurred speech x1 day</a:t>
            </a:r>
          </a:p>
          <a:p>
            <a:r>
              <a:rPr lang="en-US" dirty="0"/>
              <a:t>ROS:  Tired.  Denies HA, SOB, CP, n/v/d/c</a:t>
            </a:r>
          </a:p>
          <a:p>
            <a:r>
              <a:rPr lang="en-US" dirty="0"/>
              <a:t>PE:</a:t>
            </a:r>
          </a:p>
          <a:p>
            <a:pPr lvl="1"/>
            <a:r>
              <a:rPr lang="en-US" dirty="0"/>
              <a:t>36.4; 67; 129/60; 20</a:t>
            </a:r>
          </a:p>
          <a:p>
            <a:pPr lvl="1"/>
            <a:r>
              <a:rPr lang="en-US" dirty="0"/>
              <a:t>Somnolent</a:t>
            </a:r>
          </a:p>
          <a:p>
            <a:pPr lvl="1"/>
            <a:r>
              <a:rPr lang="en-US" dirty="0"/>
              <a:t>CTAB</a:t>
            </a:r>
          </a:p>
          <a:p>
            <a:pPr lvl="1"/>
            <a:r>
              <a:rPr lang="en-US" dirty="0"/>
              <a:t>NSR </a:t>
            </a:r>
            <a:r>
              <a:rPr lang="en-US" dirty="0" err="1"/>
              <a:t>nl</a:t>
            </a:r>
            <a:r>
              <a:rPr lang="en-US" dirty="0"/>
              <a:t> S1S2</a:t>
            </a:r>
          </a:p>
          <a:p>
            <a:pPr lvl="1"/>
            <a:r>
              <a:rPr lang="en-US" dirty="0"/>
              <a:t>+BS, Soft, NT, ND</a:t>
            </a:r>
          </a:p>
          <a:p>
            <a:pPr lvl="1"/>
            <a:r>
              <a:rPr lang="en-US" dirty="0"/>
              <a:t>No c/c/e</a:t>
            </a:r>
          </a:p>
          <a:p>
            <a:pPr lvl="1"/>
            <a:r>
              <a:rPr lang="en-US" dirty="0"/>
              <a:t>Oriented x1, paranoid.  PERRL.  EOMI.  No facial asymmetry.  CN II-XII intact.  </a:t>
            </a:r>
            <a:r>
              <a:rPr lang="en-US" dirty="0" err="1"/>
              <a:t>Mvmts</a:t>
            </a:r>
            <a:r>
              <a:rPr lang="en-US" dirty="0"/>
              <a:t> appear symmetric.  Withdrawals appropriately</a:t>
            </a:r>
          </a:p>
        </p:txBody>
      </p:sp>
    </p:spTree>
    <p:extLst>
      <p:ext uri="{BB962C8B-B14F-4D97-AF65-F5344CB8AC3E}">
        <p14:creationId xmlns:p14="http://schemas.microsoft.com/office/powerpoint/2010/main" val="6366547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#2</a:t>
            </a:r>
          </a:p>
        </p:txBody>
      </p:sp>
      <p:sp>
        <p:nvSpPr>
          <p:cNvPr id="3" name="Content Placeholder 2"/>
          <p:cNvSpPr>
            <a:spLocks noGrp="1"/>
          </p:cNvSpPr>
          <p:nvPr>
            <p:ph idx="1"/>
          </p:nvPr>
        </p:nvSpPr>
        <p:spPr/>
        <p:txBody>
          <a:bodyPr/>
          <a:lstStyle/>
          <a:p>
            <a:r>
              <a:rPr lang="en-US" dirty="0"/>
              <a:t>PMH</a:t>
            </a:r>
          </a:p>
          <a:p>
            <a:pPr lvl="1"/>
            <a:r>
              <a:rPr lang="en-US" dirty="0"/>
              <a:t>HTN, DM, HCV, CVA, CAD h/o </a:t>
            </a:r>
            <a:r>
              <a:rPr lang="en-US" dirty="0" err="1"/>
              <a:t>cath</a:t>
            </a:r>
            <a:r>
              <a:rPr lang="en-US" dirty="0"/>
              <a:t> s/p stent, HL, PVD</a:t>
            </a:r>
          </a:p>
          <a:p>
            <a:r>
              <a:rPr lang="en-US" dirty="0"/>
              <a:t>PSH</a:t>
            </a:r>
          </a:p>
          <a:p>
            <a:pPr lvl="1"/>
            <a:r>
              <a:rPr lang="en-US" dirty="0"/>
              <a:t>Lap </a:t>
            </a:r>
            <a:r>
              <a:rPr lang="en-US" dirty="0" err="1"/>
              <a:t>chole</a:t>
            </a:r>
            <a:r>
              <a:rPr lang="en-US" dirty="0"/>
              <a:t>, ORIF for MVA</a:t>
            </a:r>
          </a:p>
          <a:p>
            <a:r>
              <a:rPr lang="en-US" dirty="0"/>
              <a:t>MEDS</a:t>
            </a:r>
          </a:p>
          <a:p>
            <a:pPr lvl="1"/>
            <a:r>
              <a:rPr lang="en-US" dirty="0" err="1"/>
              <a:t>Altace</a:t>
            </a:r>
            <a:r>
              <a:rPr lang="en-US" dirty="0"/>
              <a:t> 10mg </a:t>
            </a:r>
            <a:r>
              <a:rPr lang="en-US" dirty="0" err="1"/>
              <a:t>qd</a:t>
            </a:r>
            <a:r>
              <a:rPr lang="en-US" dirty="0"/>
              <a:t>, </a:t>
            </a:r>
            <a:r>
              <a:rPr lang="en-US" dirty="0" err="1"/>
              <a:t>Pletal</a:t>
            </a:r>
            <a:r>
              <a:rPr lang="en-US" dirty="0"/>
              <a:t> 100mg BID, Metformin 500mg BID, Lipitor 20mg </a:t>
            </a:r>
            <a:r>
              <a:rPr lang="en-US" dirty="0" err="1"/>
              <a:t>qHS</a:t>
            </a:r>
            <a:r>
              <a:rPr lang="en-US" dirty="0"/>
              <a:t>, ASA 325mg </a:t>
            </a:r>
            <a:r>
              <a:rPr lang="en-US" dirty="0" err="1"/>
              <a:t>qd</a:t>
            </a:r>
            <a:endParaRPr lang="en-US" dirty="0"/>
          </a:p>
          <a:p>
            <a:r>
              <a:rPr lang="en-US" dirty="0"/>
              <a:t>SH</a:t>
            </a:r>
          </a:p>
          <a:p>
            <a:pPr lvl="1"/>
            <a:r>
              <a:rPr lang="en-US" dirty="0"/>
              <a:t>Resides with wife.  No </a:t>
            </a:r>
            <a:r>
              <a:rPr lang="en-US" dirty="0" err="1"/>
              <a:t>EtOH</a:t>
            </a:r>
            <a:r>
              <a:rPr lang="en-US" dirty="0"/>
              <a:t>.  </a:t>
            </a:r>
            <a:r>
              <a:rPr lang="en-US" dirty="0" err="1"/>
              <a:t>Tob</a:t>
            </a:r>
            <a:r>
              <a:rPr lang="en-US" dirty="0"/>
              <a:t> 1ppd x 30 </a:t>
            </a:r>
            <a:r>
              <a:rPr lang="en-US" dirty="0" err="1"/>
              <a:t>yrs</a:t>
            </a:r>
            <a:endParaRPr lang="en-US" dirty="0"/>
          </a:p>
          <a:p>
            <a:r>
              <a:rPr lang="en-US" dirty="0"/>
              <a:t>FH</a:t>
            </a:r>
          </a:p>
          <a:p>
            <a:pPr lvl="1"/>
            <a:r>
              <a:rPr lang="en-US" dirty="0"/>
              <a:t>NC</a:t>
            </a:r>
          </a:p>
        </p:txBody>
      </p:sp>
    </p:spTree>
    <p:extLst>
      <p:ext uri="{BB962C8B-B14F-4D97-AF65-F5344CB8AC3E}">
        <p14:creationId xmlns:p14="http://schemas.microsoft.com/office/powerpoint/2010/main" val="2785719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lstStyle/>
          <a:p>
            <a:r>
              <a:rPr lang="en-US" dirty="0"/>
              <a:t>Pharmacology</a:t>
            </a:r>
          </a:p>
          <a:p>
            <a:r>
              <a:rPr lang="en-US" dirty="0"/>
              <a:t>Metabolic </a:t>
            </a:r>
            <a:r>
              <a:rPr lang="en-US" dirty="0" err="1"/>
              <a:t>Acidemia</a:t>
            </a:r>
            <a:endParaRPr lang="en-US" dirty="0"/>
          </a:p>
          <a:p>
            <a:r>
              <a:rPr lang="en-US" dirty="0"/>
              <a:t>Urinary </a:t>
            </a:r>
            <a:r>
              <a:rPr lang="en-US" dirty="0" err="1"/>
              <a:t>Alkalinization</a:t>
            </a:r>
            <a:endParaRPr lang="en-US" dirty="0"/>
          </a:p>
          <a:p>
            <a:r>
              <a:rPr lang="en-US" dirty="0" err="1"/>
              <a:t>Cardiotoxic</a:t>
            </a:r>
            <a:r>
              <a:rPr lang="en-US" dirty="0"/>
              <a:t> drug intoxication</a:t>
            </a:r>
          </a:p>
          <a:p>
            <a:r>
              <a:rPr lang="en-US" dirty="0" smtClean="0"/>
              <a:t>?Hyperkalemia</a:t>
            </a:r>
            <a:endParaRPr lang="en-US" dirty="0"/>
          </a:p>
          <a:p>
            <a:r>
              <a:rPr lang="en-US" dirty="0"/>
              <a:t>Fun with </a:t>
            </a:r>
            <a:r>
              <a:rPr lang="en-US" dirty="0" err="1"/>
              <a:t>Bicarb</a:t>
            </a:r>
            <a:endParaRPr lang="en-US" dirty="0"/>
          </a:p>
        </p:txBody>
      </p:sp>
    </p:spTree>
    <p:extLst>
      <p:ext uri="{BB962C8B-B14F-4D97-AF65-F5344CB8AC3E}">
        <p14:creationId xmlns:p14="http://schemas.microsoft.com/office/powerpoint/2010/main" val="676507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#2</a:t>
            </a:r>
          </a:p>
        </p:txBody>
      </p:sp>
      <p:sp>
        <p:nvSpPr>
          <p:cNvPr id="3" name="Content Placeholder 2"/>
          <p:cNvSpPr>
            <a:spLocks noGrp="1"/>
          </p:cNvSpPr>
          <p:nvPr>
            <p:ph idx="1"/>
          </p:nvPr>
        </p:nvSpPr>
        <p:spPr/>
        <p:txBody>
          <a:bodyPr>
            <a:normAutofit fontScale="85000" lnSpcReduction="20000"/>
          </a:bodyPr>
          <a:lstStyle/>
          <a:p>
            <a:r>
              <a:rPr lang="en-US" dirty="0"/>
              <a:t>CT head with periventricular white matter disease, remote infarct in right side of pons, no hemorrhage, moderate atrophy</a:t>
            </a:r>
          </a:p>
          <a:p>
            <a:pPr marL="114300" indent="0">
              <a:buNone/>
            </a:pPr>
            <a:r>
              <a:rPr lang="en-US" dirty="0"/>
              <a:t>7.44/21/101/14 (RA)</a:t>
            </a:r>
          </a:p>
          <a:p>
            <a:pPr marL="114300" indent="0">
              <a:buNone/>
            </a:pPr>
            <a:r>
              <a:rPr lang="en-US" dirty="0"/>
              <a:t>      \ 10.5 /</a:t>
            </a:r>
          </a:p>
          <a:p>
            <a:pPr marL="114300" indent="0">
              <a:buNone/>
            </a:pPr>
            <a:r>
              <a:rPr lang="en-US" dirty="0"/>
              <a:t>   6.3  ------ 400</a:t>
            </a:r>
          </a:p>
          <a:p>
            <a:pPr marL="114300" indent="0">
              <a:buNone/>
            </a:pPr>
            <a:endParaRPr lang="en-US" dirty="0"/>
          </a:p>
          <a:p>
            <a:pPr marL="114300" indent="0">
              <a:buNone/>
            </a:pPr>
            <a:r>
              <a:rPr lang="en-US" dirty="0"/>
              <a:t> 140 / 110 / 32</a:t>
            </a:r>
          </a:p>
          <a:p>
            <a:pPr marL="114300" indent="0">
              <a:buNone/>
            </a:pPr>
            <a:r>
              <a:rPr lang="en-US" dirty="0"/>
              <a:t>-------------------- 82</a:t>
            </a:r>
          </a:p>
          <a:p>
            <a:pPr marL="114300" indent="0">
              <a:buNone/>
            </a:pPr>
            <a:r>
              <a:rPr lang="en-US" dirty="0"/>
              <a:t> 3.6 / 15 / 1.5</a:t>
            </a:r>
          </a:p>
          <a:p>
            <a:pPr marL="114300" indent="0">
              <a:buNone/>
            </a:pPr>
            <a:endParaRPr lang="en-US" dirty="0"/>
          </a:p>
          <a:p>
            <a:pPr marL="114300" indent="0">
              <a:buNone/>
            </a:pPr>
            <a:r>
              <a:rPr lang="en-US" dirty="0"/>
              <a:t>UA:  </a:t>
            </a:r>
            <a:r>
              <a:rPr lang="en-US" dirty="0" err="1"/>
              <a:t>Pos</a:t>
            </a:r>
            <a:r>
              <a:rPr lang="en-US" dirty="0"/>
              <a:t> ketones</a:t>
            </a:r>
          </a:p>
          <a:p>
            <a:pPr marL="114300" indent="0">
              <a:buNone/>
            </a:pPr>
            <a:endParaRPr lang="en-US" dirty="0"/>
          </a:p>
          <a:p>
            <a:pPr marL="114300" indent="0">
              <a:buNone/>
            </a:pPr>
            <a:r>
              <a:rPr lang="en-US" dirty="0"/>
              <a:t>CE </a:t>
            </a:r>
            <a:r>
              <a:rPr lang="en-US" dirty="0" err="1"/>
              <a:t>neg</a:t>
            </a:r>
            <a:endParaRPr lang="en-US" dirty="0"/>
          </a:p>
        </p:txBody>
      </p:sp>
    </p:spTree>
    <p:extLst>
      <p:ext uri="{BB962C8B-B14F-4D97-AF65-F5344CB8AC3E}">
        <p14:creationId xmlns:p14="http://schemas.microsoft.com/office/powerpoint/2010/main" val="37883082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#2</a:t>
            </a:r>
          </a:p>
        </p:txBody>
      </p:sp>
      <p:sp>
        <p:nvSpPr>
          <p:cNvPr id="3" name="Content Placeholder 2"/>
          <p:cNvSpPr>
            <a:spLocks noGrp="1"/>
          </p:cNvSpPr>
          <p:nvPr>
            <p:ph idx="1"/>
          </p:nvPr>
        </p:nvSpPr>
        <p:spPr/>
        <p:txBody>
          <a:bodyPr/>
          <a:lstStyle/>
          <a:p>
            <a:r>
              <a:rPr lang="en-US" dirty="0"/>
              <a:t>AG 15</a:t>
            </a:r>
          </a:p>
          <a:p>
            <a:pPr lvl="1"/>
            <a:r>
              <a:rPr lang="en-US" dirty="0"/>
              <a:t>MUDPILES</a:t>
            </a:r>
          </a:p>
          <a:p>
            <a:r>
              <a:rPr lang="en-US" dirty="0"/>
              <a:t>Salicylate level 61 (</a:t>
            </a:r>
            <a:r>
              <a:rPr lang="en-US" dirty="0" err="1"/>
              <a:t>nl</a:t>
            </a:r>
            <a:r>
              <a:rPr lang="en-US" dirty="0"/>
              <a:t> 2-29)</a:t>
            </a:r>
          </a:p>
          <a:p>
            <a:r>
              <a:rPr lang="en-US" dirty="0" err="1"/>
              <a:t>Pt</a:t>
            </a:r>
            <a:r>
              <a:rPr lang="en-US" dirty="0"/>
              <a:t> given:</a:t>
            </a:r>
          </a:p>
          <a:p>
            <a:pPr lvl="1"/>
            <a:r>
              <a:rPr lang="en-US" dirty="0"/>
              <a:t>2 amps HCO3</a:t>
            </a:r>
          </a:p>
          <a:p>
            <a:pPr lvl="1"/>
            <a:r>
              <a:rPr lang="en-US" dirty="0"/>
              <a:t>HCO3 </a:t>
            </a:r>
            <a:r>
              <a:rPr lang="en-US" dirty="0" err="1"/>
              <a:t>gtt</a:t>
            </a:r>
            <a:r>
              <a:rPr lang="en-US" dirty="0"/>
              <a:t> started (with K added in D5W)</a:t>
            </a:r>
          </a:p>
          <a:p>
            <a:pPr lvl="1"/>
            <a:r>
              <a:rPr lang="en-US" dirty="0"/>
              <a:t>Serial ABGs, </a:t>
            </a:r>
            <a:r>
              <a:rPr lang="en-US" dirty="0" err="1"/>
              <a:t>lytes</a:t>
            </a:r>
            <a:r>
              <a:rPr lang="en-US" dirty="0"/>
              <a:t> and urine pH (goal urine pH &gt;7.5)</a:t>
            </a:r>
          </a:p>
        </p:txBody>
      </p:sp>
    </p:spTree>
    <p:extLst>
      <p:ext uri="{BB962C8B-B14F-4D97-AF65-F5344CB8AC3E}">
        <p14:creationId xmlns:p14="http://schemas.microsoft.com/office/powerpoint/2010/main" val="32808465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#2</a:t>
            </a:r>
          </a:p>
        </p:txBody>
      </p:sp>
      <p:sp>
        <p:nvSpPr>
          <p:cNvPr id="3" name="Content Placeholder 2"/>
          <p:cNvSpPr>
            <a:spLocks noGrp="1"/>
          </p:cNvSpPr>
          <p:nvPr>
            <p:ph idx="1"/>
          </p:nvPr>
        </p:nvSpPr>
        <p:spPr/>
        <p:txBody>
          <a:bodyPr/>
          <a:lstStyle/>
          <a:p>
            <a:r>
              <a:rPr lang="en-US" dirty="0"/>
              <a:t>Once mental status improved.  </a:t>
            </a:r>
            <a:r>
              <a:rPr lang="en-US" dirty="0" err="1"/>
              <a:t>Pt</a:t>
            </a:r>
            <a:r>
              <a:rPr lang="en-US" dirty="0"/>
              <a:t> stated he had been taking 5-6 aspirins per day.  He was unsure why he was taking it.  Discharged in good condition.</a:t>
            </a:r>
          </a:p>
        </p:txBody>
      </p:sp>
    </p:spTree>
    <p:extLst>
      <p:ext uri="{BB962C8B-B14F-4D97-AF65-F5344CB8AC3E}">
        <p14:creationId xmlns:p14="http://schemas.microsoft.com/office/powerpoint/2010/main" val="38176722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URINARY ALKALINIZATION</a:t>
            </a:r>
          </a:p>
        </p:txBody>
      </p:sp>
      <p:sp>
        <p:nvSpPr>
          <p:cNvPr id="3" name="Content Placeholder 2"/>
          <p:cNvSpPr>
            <a:spLocks noGrp="1"/>
          </p:cNvSpPr>
          <p:nvPr>
            <p:ph idx="1"/>
          </p:nvPr>
        </p:nvSpPr>
        <p:spPr/>
        <p:txBody>
          <a:bodyPr>
            <a:normAutofit/>
          </a:bodyPr>
          <a:lstStyle/>
          <a:p>
            <a:r>
              <a:rPr lang="en-US" dirty="0"/>
              <a:t>Useful in aiding excretion of: </a:t>
            </a:r>
          </a:p>
          <a:p>
            <a:pPr lvl="1"/>
            <a:r>
              <a:rPr lang="en-US" dirty="0" err="1"/>
              <a:t>Salicyate</a:t>
            </a:r>
            <a:r>
              <a:rPr lang="en-US" dirty="0"/>
              <a:t>, phenobarbital, </a:t>
            </a:r>
            <a:r>
              <a:rPr lang="en-US" dirty="0" err="1"/>
              <a:t>chlorpropamide</a:t>
            </a:r>
            <a:r>
              <a:rPr lang="en-US" dirty="0"/>
              <a:t>, </a:t>
            </a:r>
            <a:r>
              <a:rPr lang="en-US" dirty="0" err="1"/>
              <a:t>chlorophenoxy</a:t>
            </a:r>
            <a:r>
              <a:rPr lang="en-US" dirty="0"/>
              <a:t> herbicides</a:t>
            </a:r>
          </a:p>
          <a:p>
            <a:r>
              <a:rPr lang="en-US" dirty="0"/>
              <a:t>Prevents nephrotoxicity from:</a:t>
            </a:r>
          </a:p>
          <a:p>
            <a:pPr lvl="1"/>
            <a:r>
              <a:rPr lang="en-US" dirty="0" smtClean="0"/>
              <a:t>Methotrexate </a:t>
            </a:r>
            <a:r>
              <a:rPr lang="en-US" dirty="0"/>
              <a:t>precipitation</a:t>
            </a:r>
          </a:p>
          <a:p>
            <a:pPr lvl="1"/>
            <a:r>
              <a:rPr lang="en-US" dirty="0"/>
              <a:t>Radiation acute tubular necrosis</a:t>
            </a:r>
          </a:p>
        </p:txBody>
      </p:sp>
    </p:spTree>
    <p:extLst>
      <p:ext uri="{BB962C8B-B14F-4D97-AF65-F5344CB8AC3E}">
        <p14:creationId xmlns:p14="http://schemas.microsoft.com/office/powerpoint/2010/main" val="8234793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Urinary </a:t>
            </a:r>
            <a:r>
              <a:rPr lang="en-US" dirty="0" err="1"/>
              <a:t>alkalinization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a:t>SALICYLATE POISONING</a:t>
            </a:r>
          </a:p>
          <a:p>
            <a:r>
              <a:rPr lang="en-US" dirty="0"/>
              <a:t>44-100mEq in 1L of 5% dextrose in 0.25% NS</a:t>
            </a:r>
          </a:p>
          <a:p>
            <a:r>
              <a:rPr lang="en-US" dirty="0"/>
              <a:t>88-150mEq in 1L of 5% dextrose at 2-3mL/kg/h (adults 150-200mL/h)</a:t>
            </a:r>
          </a:p>
          <a:p>
            <a:r>
              <a:rPr lang="en-US" dirty="0"/>
              <a:t>Goal urine pH 7-8.5 / (keep blood pH &lt;7.55) (monitor hourly)</a:t>
            </a:r>
          </a:p>
          <a:p>
            <a:r>
              <a:rPr lang="en-US" dirty="0"/>
              <a:t>Hypokalemia &amp; </a:t>
            </a:r>
            <a:r>
              <a:rPr lang="en-US" dirty="0" err="1"/>
              <a:t>Hypovolemia</a:t>
            </a:r>
            <a:r>
              <a:rPr lang="en-US" dirty="0"/>
              <a:t> prevent effective </a:t>
            </a:r>
            <a:r>
              <a:rPr lang="en-US" dirty="0" err="1"/>
              <a:t>alkalinization</a:t>
            </a:r>
            <a:endParaRPr lang="en-US" dirty="0"/>
          </a:p>
          <a:p>
            <a:r>
              <a:rPr lang="en-US" dirty="0"/>
              <a:t>Add 20-40mEq of K to each liter (unless there is renal failure)</a:t>
            </a:r>
          </a:p>
          <a:p>
            <a:r>
              <a:rPr lang="en-US" dirty="0"/>
              <a:t>Urinary excretion is more dependent upon urine pH than renal flow rate</a:t>
            </a:r>
          </a:p>
          <a:p>
            <a:r>
              <a:rPr lang="en-US" dirty="0"/>
              <a:t>“trapping” salicylates in urine and serum (increasing excretion and decreasing further redistribution)</a:t>
            </a:r>
          </a:p>
        </p:txBody>
      </p:sp>
    </p:spTree>
    <p:extLst>
      <p:ext uri="{BB962C8B-B14F-4D97-AF65-F5344CB8AC3E}">
        <p14:creationId xmlns:p14="http://schemas.microsoft.com/office/powerpoint/2010/main" val="26563115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CARDiotoxicity</a:t>
            </a:r>
            <a:endParaRPr lang="en-US" dirty="0"/>
          </a:p>
        </p:txBody>
      </p:sp>
      <p:sp>
        <p:nvSpPr>
          <p:cNvPr id="3" name="Content Placeholder 2"/>
          <p:cNvSpPr>
            <a:spLocks noGrp="1"/>
          </p:cNvSpPr>
          <p:nvPr>
            <p:ph idx="1"/>
          </p:nvPr>
        </p:nvSpPr>
        <p:spPr/>
        <p:txBody>
          <a:bodyPr>
            <a:normAutofit fontScale="92500"/>
          </a:bodyPr>
          <a:lstStyle/>
          <a:p>
            <a:r>
              <a:rPr lang="en-US" dirty="0"/>
              <a:t>Prolonged QRS interval, &gt;0.1 sec (or R wave &gt;3mm in </a:t>
            </a:r>
            <a:r>
              <a:rPr lang="en-US" dirty="0" err="1"/>
              <a:t>AvR</a:t>
            </a:r>
            <a:r>
              <a:rPr lang="en-US" dirty="0"/>
              <a:t>)</a:t>
            </a:r>
          </a:p>
          <a:p>
            <a:pPr lvl="1"/>
            <a:r>
              <a:rPr lang="en-US" dirty="0"/>
              <a:t>Wide complex tachycardia</a:t>
            </a:r>
          </a:p>
          <a:p>
            <a:pPr lvl="1"/>
            <a:r>
              <a:rPr lang="en-US" dirty="0"/>
              <a:t>Hypotension</a:t>
            </a:r>
          </a:p>
          <a:p>
            <a:pPr lvl="1"/>
            <a:r>
              <a:rPr lang="en-US" dirty="0"/>
              <a:t>Seizure activity</a:t>
            </a:r>
          </a:p>
          <a:p>
            <a:pPr lvl="1"/>
            <a:r>
              <a:rPr lang="en-US" dirty="0"/>
              <a:t>Caused by:  TCAs, </a:t>
            </a:r>
            <a:r>
              <a:rPr lang="en-US" dirty="0" err="1"/>
              <a:t>Ia&amp;Ic</a:t>
            </a:r>
            <a:r>
              <a:rPr lang="en-US" dirty="0"/>
              <a:t> </a:t>
            </a:r>
            <a:r>
              <a:rPr lang="en-US" dirty="0" err="1"/>
              <a:t>antiarrhythmics</a:t>
            </a:r>
            <a:endParaRPr lang="en-US" dirty="0"/>
          </a:p>
          <a:p>
            <a:r>
              <a:rPr lang="en-US" dirty="0"/>
              <a:t>1-2mEq/kg IV bolus over 1-2 minutes, repeat </a:t>
            </a:r>
            <a:r>
              <a:rPr lang="en-US" dirty="0" err="1"/>
              <a:t>prn</a:t>
            </a:r>
            <a:endParaRPr lang="en-US" dirty="0"/>
          </a:p>
          <a:p>
            <a:r>
              <a:rPr lang="en-US" dirty="0"/>
              <a:t>Goal pH 7.5</a:t>
            </a:r>
          </a:p>
          <a:p>
            <a:r>
              <a:rPr lang="en-US" dirty="0"/>
              <a:t>Corrects sodium channel blockade</a:t>
            </a:r>
          </a:p>
          <a:p>
            <a:r>
              <a:rPr lang="en-US" dirty="0"/>
              <a:t>Improves cardiac contractility (by decreasing acidosis)</a:t>
            </a:r>
          </a:p>
          <a:p>
            <a:r>
              <a:rPr lang="en-US" dirty="0"/>
              <a:t>Reverses acidic environment in which TCA toxicity thrives</a:t>
            </a:r>
          </a:p>
        </p:txBody>
      </p:sp>
    </p:spTree>
    <p:extLst>
      <p:ext uri="{BB962C8B-B14F-4D97-AF65-F5344CB8AC3E}">
        <p14:creationId xmlns:p14="http://schemas.microsoft.com/office/powerpoint/2010/main" val="7324797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hyperkalemia</a:t>
            </a:r>
          </a:p>
        </p:txBody>
      </p:sp>
      <p:sp>
        <p:nvSpPr>
          <p:cNvPr id="3" name="Content Placeholder 2"/>
          <p:cNvSpPr>
            <a:spLocks noGrp="1"/>
          </p:cNvSpPr>
          <p:nvPr>
            <p:ph idx="1"/>
          </p:nvPr>
        </p:nvSpPr>
        <p:spPr/>
        <p:txBody>
          <a:bodyPr/>
          <a:lstStyle/>
          <a:p>
            <a:r>
              <a:rPr lang="en-US" dirty="0"/>
              <a:t>Caused by:</a:t>
            </a:r>
          </a:p>
          <a:p>
            <a:pPr lvl="1"/>
            <a:r>
              <a:rPr lang="en-US" dirty="0" err="1"/>
              <a:t>Transcellular</a:t>
            </a:r>
            <a:r>
              <a:rPr lang="en-US" dirty="0"/>
              <a:t> shifts</a:t>
            </a:r>
          </a:p>
          <a:p>
            <a:pPr lvl="2"/>
            <a:r>
              <a:rPr lang="en-US" dirty="0"/>
              <a:t>Acidosis, β-blockers, Insulin </a:t>
            </a:r>
            <a:r>
              <a:rPr lang="en-US" dirty="0" err="1"/>
              <a:t>Def</a:t>
            </a:r>
            <a:r>
              <a:rPr lang="en-US" dirty="0"/>
              <a:t>, Dig, K-periodic paralysis</a:t>
            </a:r>
          </a:p>
          <a:p>
            <a:pPr lvl="1"/>
            <a:r>
              <a:rPr lang="en-US" dirty="0"/>
              <a:t>“Renal Insufficiency”</a:t>
            </a:r>
          </a:p>
          <a:p>
            <a:pPr lvl="2"/>
            <a:r>
              <a:rPr lang="en-US" dirty="0">
                <a:latin typeface="Wingdings"/>
                <a:ea typeface="Wingdings"/>
                <a:cs typeface="Wingdings"/>
                <a:sym typeface="Wingdings"/>
              </a:rPr>
              <a:t></a:t>
            </a:r>
            <a:r>
              <a:rPr lang="en-US" dirty="0"/>
              <a:t>GFR</a:t>
            </a:r>
          </a:p>
          <a:p>
            <a:pPr lvl="2"/>
            <a:r>
              <a:rPr lang="en-US" dirty="0" err="1"/>
              <a:t>nl</a:t>
            </a:r>
            <a:r>
              <a:rPr lang="en-US" dirty="0"/>
              <a:t> GFR (</a:t>
            </a:r>
            <a:r>
              <a:rPr lang="en-US" dirty="0">
                <a:latin typeface="Wingdings"/>
                <a:ea typeface="Wingdings"/>
                <a:cs typeface="Wingdings"/>
                <a:sym typeface="Wingdings"/>
              </a:rPr>
              <a:t></a:t>
            </a:r>
            <a:r>
              <a:rPr lang="en-US" dirty="0" err="1"/>
              <a:t>renin,</a:t>
            </a:r>
            <a:r>
              <a:rPr lang="en-US" dirty="0" err="1">
                <a:latin typeface="Wingdings"/>
                <a:ea typeface="Wingdings"/>
                <a:cs typeface="Wingdings"/>
                <a:sym typeface="Wingdings"/>
              </a:rPr>
              <a:t></a:t>
            </a:r>
            <a:r>
              <a:rPr lang="en-US" dirty="0" err="1"/>
              <a:t>aldosterone</a:t>
            </a:r>
            <a:r>
              <a:rPr lang="en-US" dirty="0"/>
              <a:t> </a:t>
            </a:r>
            <a:r>
              <a:rPr lang="en-US" dirty="0" err="1"/>
              <a:t>production,</a:t>
            </a:r>
            <a:r>
              <a:rPr lang="en-US" dirty="0" err="1">
                <a:latin typeface="Wingdings"/>
                <a:ea typeface="Wingdings"/>
                <a:cs typeface="Wingdings"/>
                <a:sym typeface="Wingdings"/>
              </a:rPr>
              <a:t></a:t>
            </a:r>
            <a:r>
              <a:rPr lang="en-US" dirty="0" err="1"/>
              <a:t>tubular</a:t>
            </a:r>
            <a:r>
              <a:rPr lang="en-US" dirty="0"/>
              <a:t> response to </a:t>
            </a:r>
            <a:r>
              <a:rPr lang="en-US" dirty="0" err="1"/>
              <a:t>ald</a:t>
            </a:r>
            <a:r>
              <a:rPr lang="en-US" dirty="0"/>
              <a:t>)</a:t>
            </a:r>
          </a:p>
          <a:p>
            <a:r>
              <a:rPr lang="en-US" dirty="0"/>
              <a:t>1-3 amps IV</a:t>
            </a:r>
          </a:p>
          <a:p>
            <a:r>
              <a:rPr lang="en-US" dirty="0"/>
              <a:t>Onset of action 15-30 minutes</a:t>
            </a:r>
          </a:p>
          <a:p>
            <a:r>
              <a:rPr lang="en-US" dirty="0"/>
              <a:t>Transiently shifts K into cells (in exchange for H</a:t>
            </a:r>
            <a:r>
              <a:rPr lang="en-US" dirty="0" smtClean="0"/>
              <a:t>)</a:t>
            </a:r>
          </a:p>
          <a:p>
            <a:pPr lvl="1"/>
            <a:r>
              <a:rPr lang="en-US" dirty="0" smtClean="0"/>
              <a:t>MUST ACTUALLY MAKE BLOOD pH ALKALOTIC </a:t>
            </a:r>
            <a:endParaRPr lang="en-US" dirty="0"/>
          </a:p>
        </p:txBody>
      </p:sp>
    </p:spTree>
    <p:extLst>
      <p:ext uri="{BB962C8B-B14F-4D97-AF65-F5344CB8AC3E}">
        <p14:creationId xmlns:p14="http://schemas.microsoft.com/office/powerpoint/2010/main" val="14237812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alternatives</a:t>
            </a:r>
            <a:endParaRPr lang="en-US" dirty="0"/>
          </a:p>
        </p:txBody>
      </p:sp>
      <p:sp>
        <p:nvSpPr>
          <p:cNvPr id="3" name="Content Placeholder 2"/>
          <p:cNvSpPr>
            <a:spLocks noGrp="1"/>
          </p:cNvSpPr>
          <p:nvPr>
            <p:ph sz="half" idx="1"/>
          </p:nvPr>
        </p:nvSpPr>
        <p:spPr/>
        <p:txBody>
          <a:bodyPr>
            <a:normAutofit fontScale="92500" lnSpcReduction="20000"/>
          </a:bodyPr>
          <a:lstStyle/>
          <a:p>
            <a:r>
              <a:rPr lang="en-US" dirty="0"/>
              <a:t>THAM</a:t>
            </a:r>
          </a:p>
          <a:p>
            <a:pPr lvl="1"/>
            <a:r>
              <a:rPr lang="en-US" dirty="0" err="1"/>
              <a:t>Tris-hydroxymethyl</a:t>
            </a:r>
            <a:r>
              <a:rPr lang="en-US" dirty="0"/>
              <a:t> </a:t>
            </a:r>
            <a:r>
              <a:rPr lang="en-US" dirty="0" err="1"/>
              <a:t>aminomethane</a:t>
            </a:r>
            <a:endParaRPr lang="en-US" dirty="0"/>
          </a:p>
          <a:p>
            <a:pPr lvl="1"/>
            <a:r>
              <a:rPr lang="en-US" dirty="0"/>
              <a:t>Diffuses into intracellular space</a:t>
            </a:r>
          </a:p>
          <a:p>
            <a:pPr lvl="1"/>
            <a:r>
              <a:rPr lang="en-US" dirty="0"/>
              <a:t>Does not result in PaCO2 elevation</a:t>
            </a:r>
          </a:p>
          <a:p>
            <a:pPr lvl="1"/>
            <a:r>
              <a:rPr lang="en-US" dirty="0"/>
              <a:t>Further studies still </a:t>
            </a:r>
            <a:r>
              <a:rPr lang="en-US" dirty="0" smtClean="0"/>
              <a:t>needed</a:t>
            </a:r>
            <a:r>
              <a:rPr lang="en-US" dirty="0"/>
              <a:t> </a:t>
            </a:r>
            <a:r>
              <a:rPr lang="en-US" dirty="0" smtClean="0"/>
              <a:t>for worrisome features</a:t>
            </a:r>
          </a:p>
          <a:p>
            <a:pPr lvl="2"/>
            <a:r>
              <a:rPr lang="en-US" dirty="0" smtClean="0"/>
              <a:t>Hepatic failure</a:t>
            </a:r>
          </a:p>
          <a:p>
            <a:pPr lvl="2"/>
            <a:r>
              <a:rPr lang="en-US" dirty="0" smtClean="0"/>
              <a:t>Hyperkalemia</a:t>
            </a:r>
          </a:p>
          <a:p>
            <a:pPr lvl="2"/>
            <a:r>
              <a:rPr lang="en-US" dirty="0" smtClean="0"/>
              <a:t>Hypoglycemia</a:t>
            </a:r>
          </a:p>
          <a:p>
            <a:pPr lvl="2"/>
            <a:r>
              <a:rPr lang="en-US" dirty="0" smtClean="0"/>
              <a:t>Localized skin necrosis</a:t>
            </a:r>
            <a:endParaRPr lang="en-US" dirty="0" smtClean="0"/>
          </a:p>
        </p:txBody>
      </p:sp>
      <p:pic>
        <p:nvPicPr>
          <p:cNvPr id="5" name="Content Placeholder 4"/>
          <p:cNvPicPr>
            <a:picLocks noGrp="1" noChangeAspect="1"/>
          </p:cNvPicPr>
          <p:nvPr>
            <p:ph sz="half" idx="2"/>
          </p:nvPr>
        </p:nvPicPr>
        <p:blipFill>
          <a:blip r:embed="rId2"/>
          <a:srcRect t="-9392" b="-9392"/>
          <a:stretch>
            <a:fillRect/>
          </a:stretch>
        </p:blipFill>
        <p:spPr/>
      </p:pic>
    </p:spTree>
    <p:extLst>
      <p:ext uri="{BB962C8B-B14F-4D97-AF65-F5344CB8AC3E}">
        <p14:creationId xmlns:p14="http://schemas.microsoft.com/office/powerpoint/2010/main" val="1309217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alternatives</a:t>
            </a:r>
            <a:endParaRPr lang="en-US" dirty="0"/>
          </a:p>
        </p:txBody>
      </p:sp>
      <p:sp>
        <p:nvSpPr>
          <p:cNvPr id="3" name="Content Placeholder 2"/>
          <p:cNvSpPr>
            <a:spLocks noGrp="1"/>
          </p:cNvSpPr>
          <p:nvPr>
            <p:ph sz="half" idx="1"/>
          </p:nvPr>
        </p:nvSpPr>
        <p:spPr/>
        <p:txBody>
          <a:bodyPr/>
          <a:lstStyle/>
          <a:p>
            <a:r>
              <a:rPr lang="en-US" dirty="0" err="1" smtClean="0"/>
              <a:t>CarbiCarb</a:t>
            </a:r>
            <a:endParaRPr lang="en-US" dirty="0" smtClean="0"/>
          </a:p>
          <a:p>
            <a:pPr lvl="1"/>
            <a:r>
              <a:rPr lang="en-US" dirty="0" smtClean="0"/>
              <a:t>Raised pH 3x greater than Bicarb</a:t>
            </a:r>
          </a:p>
          <a:p>
            <a:pPr lvl="1"/>
            <a:r>
              <a:rPr lang="en-US" dirty="0" smtClean="0"/>
              <a:t>Does not increase lactate</a:t>
            </a:r>
          </a:p>
          <a:p>
            <a:pPr lvl="1"/>
            <a:r>
              <a:rPr lang="en-US" dirty="0" smtClean="0"/>
              <a:t>Can lead to fluid overload</a:t>
            </a:r>
            <a:r>
              <a:rPr lang="en-US" dirty="0"/>
              <a:t> </a:t>
            </a:r>
            <a:r>
              <a:rPr lang="en-US" dirty="0" smtClean="0"/>
              <a:t>and Hypokalemia</a:t>
            </a:r>
          </a:p>
        </p:txBody>
      </p:sp>
      <p:sp>
        <p:nvSpPr>
          <p:cNvPr id="4" name="Content Placeholder 3"/>
          <p:cNvSpPr>
            <a:spLocks noGrp="1"/>
          </p:cNvSpPr>
          <p:nvPr>
            <p:ph sz="half" idx="2"/>
          </p:nvPr>
        </p:nvSpPr>
        <p:spPr/>
        <p:txBody>
          <a:bodyPr/>
          <a:lstStyle/>
          <a:p>
            <a:r>
              <a:rPr lang="en-US" dirty="0"/>
              <a:t>Na2CO3 0.33 molar NaHCO3 0.33 </a:t>
            </a:r>
            <a:r>
              <a:rPr lang="en-US" dirty="0" smtClean="0"/>
              <a:t>molar</a:t>
            </a:r>
          </a:p>
          <a:p>
            <a:pPr lvl="1"/>
            <a:r>
              <a:rPr lang="en-US" dirty="0"/>
              <a:t>666mmol/L of HCO</a:t>
            </a:r>
            <a:r>
              <a:rPr lang="en-US" baseline="-25000" dirty="0"/>
              <a:t>3</a:t>
            </a:r>
            <a:r>
              <a:rPr lang="en-US" baseline="30000" dirty="0"/>
              <a:t>-</a:t>
            </a:r>
            <a:r>
              <a:rPr lang="en-US" dirty="0"/>
              <a:t> ions, and 1000mmol/L of Na</a:t>
            </a:r>
            <a:r>
              <a:rPr lang="en-US" baseline="30000" dirty="0"/>
              <a:t>+</a:t>
            </a:r>
            <a:r>
              <a:rPr lang="en-US" dirty="0"/>
              <a:t> ions</a:t>
            </a:r>
            <a:endParaRPr lang="en-US" dirty="0"/>
          </a:p>
          <a:p>
            <a:endParaRPr lang="en-US" dirty="0"/>
          </a:p>
        </p:txBody>
      </p:sp>
    </p:spTree>
    <p:extLst>
      <p:ext uri="{BB962C8B-B14F-4D97-AF65-F5344CB8AC3E}">
        <p14:creationId xmlns:p14="http://schemas.microsoft.com/office/powerpoint/2010/main" val="15158163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original odor eater</a:t>
            </a:r>
          </a:p>
        </p:txBody>
      </p:sp>
      <p:sp>
        <p:nvSpPr>
          <p:cNvPr id="3" name="Content Placeholder 2"/>
          <p:cNvSpPr>
            <a:spLocks noGrp="1"/>
          </p:cNvSpPr>
          <p:nvPr>
            <p:ph idx="1"/>
          </p:nvPr>
        </p:nvSpPr>
        <p:spPr/>
        <p:txBody>
          <a:bodyPr/>
          <a:lstStyle/>
          <a:p>
            <a:r>
              <a:rPr lang="en-US" dirty="0"/>
              <a:t>Open a box and stick it in the fridge</a:t>
            </a:r>
          </a:p>
          <a:p>
            <a:r>
              <a:rPr lang="en-US" dirty="0"/>
              <a:t>Deodorize</a:t>
            </a:r>
          </a:p>
          <a:p>
            <a:pPr lvl="1"/>
            <a:r>
              <a:rPr lang="en-US" dirty="0"/>
              <a:t>Car</a:t>
            </a:r>
          </a:p>
          <a:p>
            <a:pPr lvl="1"/>
            <a:r>
              <a:rPr lang="en-US" dirty="0"/>
              <a:t>Closet</a:t>
            </a:r>
          </a:p>
          <a:p>
            <a:pPr lvl="1"/>
            <a:r>
              <a:rPr lang="en-US" dirty="0"/>
              <a:t>Drawers</a:t>
            </a:r>
          </a:p>
          <a:p>
            <a:pPr lvl="1"/>
            <a:r>
              <a:rPr lang="en-US" dirty="0"/>
              <a:t>Cupboards</a:t>
            </a:r>
          </a:p>
          <a:p>
            <a:pPr lvl="1"/>
            <a:r>
              <a:rPr lang="en-US" dirty="0"/>
              <a:t>Drain (two </a:t>
            </a:r>
            <a:r>
              <a:rPr lang="en-US" dirty="0" err="1"/>
              <a:t>Tbs</a:t>
            </a:r>
            <a:r>
              <a:rPr lang="en-US" dirty="0"/>
              <a:t> of </a:t>
            </a:r>
            <a:r>
              <a:rPr lang="en-US" dirty="0" err="1"/>
              <a:t>bakind</a:t>
            </a:r>
            <a:r>
              <a:rPr lang="en-US" dirty="0"/>
              <a:t> soda and then pour in a cup of vinegar – have your kids do this!)</a:t>
            </a:r>
          </a:p>
        </p:txBody>
      </p:sp>
    </p:spTree>
    <p:extLst>
      <p:ext uri="{BB962C8B-B14F-4D97-AF65-F5344CB8AC3E}">
        <p14:creationId xmlns:p14="http://schemas.microsoft.com/office/powerpoint/2010/main" val="494188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pharmacology</a:t>
            </a:r>
          </a:p>
        </p:txBody>
      </p:sp>
      <p:sp>
        <p:nvSpPr>
          <p:cNvPr id="3" name="Content Placeholder 2"/>
          <p:cNvSpPr>
            <a:spLocks noGrp="1"/>
          </p:cNvSpPr>
          <p:nvPr>
            <p:ph sz="half" idx="1"/>
          </p:nvPr>
        </p:nvSpPr>
        <p:spPr/>
        <p:txBody>
          <a:bodyPr>
            <a:normAutofit lnSpcReduction="10000"/>
          </a:bodyPr>
          <a:lstStyle/>
          <a:p>
            <a:r>
              <a:rPr lang="en-US" i="1" dirty="0" err="1"/>
              <a:t>Saleratus</a:t>
            </a:r>
            <a:r>
              <a:rPr lang="en-US" dirty="0"/>
              <a:t> Latin for “aerated salt”</a:t>
            </a:r>
          </a:p>
          <a:p>
            <a:r>
              <a:rPr lang="en-US" dirty="0"/>
              <a:t>aka baking soda, bread soda, and </a:t>
            </a:r>
            <a:r>
              <a:rPr lang="en-US" dirty="0" err="1"/>
              <a:t>bicarb</a:t>
            </a:r>
            <a:endParaRPr lang="en-US" dirty="0"/>
          </a:p>
          <a:p>
            <a:r>
              <a:rPr lang="en-US" dirty="0" err="1"/>
              <a:t>Nahcolite</a:t>
            </a:r>
            <a:endParaRPr lang="en-US" dirty="0"/>
          </a:p>
          <a:p>
            <a:pPr lvl="1"/>
            <a:r>
              <a:rPr lang="en-US" dirty="0"/>
              <a:t>Natural mineral form</a:t>
            </a:r>
          </a:p>
          <a:p>
            <a:pPr lvl="1"/>
            <a:r>
              <a:rPr lang="en-US" dirty="0"/>
              <a:t>Found in bile which neutralizes </a:t>
            </a:r>
            <a:r>
              <a:rPr lang="en-US" dirty="0" err="1"/>
              <a:t>HCl</a:t>
            </a:r>
            <a:r>
              <a:rPr lang="en-US" dirty="0"/>
              <a:t> from stomach</a:t>
            </a:r>
          </a:p>
        </p:txBody>
      </p:sp>
      <p:pic>
        <p:nvPicPr>
          <p:cNvPr id="5" name="Content Placeholder 4"/>
          <p:cNvPicPr>
            <a:picLocks noGrp="1" noChangeAspect="1"/>
          </p:cNvPicPr>
          <p:nvPr>
            <p:ph sz="half" idx="2"/>
          </p:nvPr>
        </p:nvPicPr>
        <p:blipFill>
          <a:blip r:embed="rId2"/>
          <a:srcRect t="-17372" b="-17372"/>
          <a:stretch>
            <a:fillRect/>
          </a:stretch>
        </p:blipFill>
        <p:spPr/>
      </p:pic>
    </p:spTree>
    <p:extLst>
      <p:ext uri="{BB962C8B-B14F-4D97-AF65-F5344CB8AC3E}">
        <p14:creationId xmlns:p14="http://schemas.microsoft.com/office/powerpoint/2010/main" val="1252003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cleanser</a:t>
            </a:r>
          </a:p>
        </p:txBody>
      </p:sp>
      <p:sp>
        <p:nvSpPr>
          <p:cNvPr id="3" name="Content Placeholder 2"/>
          <p:cNvSpPr>
            <a:spLocks noGrp="1"/>
          </p:cNvSpPr>
          <p:nvPr>
            <p:ph idx="1"/>
          </p:nvPr>
        </p:nvSpPr>
        <p:spPr/>
        <p:txBody>
          <a:bodyPr/>
          <a:lstStyle/>
          <a:p>
            <a:r>
              <a:rPr lang="en-US" dirty="0"/>
              <a:t>Ceramics</a:t>
            </a:r>
          </a:p>
          <a:p>
            <a:pPr lvl="1"/>
            <a:r>
              <a:rPr lang="en-US" dirty="0"/>
              <a:t>Wet tub or sink, </a:t>
            </a:r>
            <a:r>
              <a:rPr lang="en-US" dirty="0" err="1"/>
              <a:t>etc</a:t>
            </a:r>
            <a:endParaRPr lang="en-US" dirty="0"/>
          </a:p>
          <a:p>
            <a:pPr lvl="1"/>
            <a:r>
              <a:rPr lang="en-US" dirty="0"/>
              <a:t>Sprinkle baking soda liberally</a:t>
            </a:r>
          </a:p>
          <a:p>
            <a:pPr lvl="1"/>
            <a:r>
              <a:rPr lang="en-US" dirty="0"/>
              <a:t>Scrub until pretty</a:t>
            </a:r>
          </a:p>
          <a:p>
            <a:r>
              <a:rPr lang="en-US" dirty="0"/>
              <a:t>Carpet</a:t>
            </a:r>
          </a:p>
          <a:p>
            <a:pPr lvl="1"/>
            <a:r>
              <a:rPr lang="en-US" dirty="0"/>
              <a:t>Especially useful for animal messes</a:t>
            </a:r>
          </a:p>
          <a:p>
            <a:pPr lvl="1"/>
            <a:r>
              <a:rPr lang="en-US" dirty="0"/>
              <a:t>Sprinkle on carpet</a:t>
            </a:r>
          </a:p>
          <a:p>
            <a:pPr lvl="1"/>
            <a:r>
              <a:rPr lang="en-US" dirty="0"/>
              <a:t>Rub in</a:t>
            </a:r>
          </a:p>
          <a:p>
            <a:pPr lvl="1"/>
            <a:r>
              <a:rPr lang="en-US" dirty="0"/>
              <a:t>Vacuum off  (test an area of carpet beforehand to ensure you don’t ruin the carpet)</a:t>
            </a:r>
          </a:p>
          <a:p>
            <a:endParaRPr lang="en-US" dirty="0"/>
          </a:p>
        </p:txBody>
      </p:sp>
    </p:spTree>
    <p:extLst>
      <p:ext uri="{BB962C8B-B14F-4D97-AF65-F5344CB8AC3E}">
        <p14:creationId xmlns:p14="http://schemas.microsoft.com/office/powerpoint/2010/main" val="20445095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 kids</a:t>
            </a:r>
          </a:p>
        </p:txBody>
      </p:sp>
      <p:sp>
        <p:nvSpPr>
          <p:cNvPr id="3" name="Content Placeholder 2"/>
          <p:cNvSpPr>
            <a:spLocks noGrp="1"/>
          </p:cNvSpPr>
          <p:nvPr>
            <p:ph idx="1"/>
          </p:nvPr>
        </p:nvSpPr>
        <p:spPr/>
        <p:txBody>
          <a:bodyPr>
            <a:normAutofit lnSpcReduction="10000"/>
          </a:bodyPr>
          <a:lstStyle/>
          <a:p>
            <a:r>
              <a:rPr lang="en-US" dirty="0"/>
              <a:t>Volcano</a:t>
            </a:r>
          </a:p>
          <a:p>
            <a:r>
              <a:rPr lang="en-US" dirty="0"/>
              <a:t>Jumping objects</a:t>
            </a:r>
          </a:p>
          <a:p>
            <a:r>
              <a:rPr lang="en-US" dirty="0"/>
              <a:t>Clay</a:t>
            </a:r>
          </a:p>
          <a:p>
            <a:pPr lvl="1"/>
            <a:r>
              <a:rPr lang="en-US" dirty="0"/>
              <a:t>2 cups of baking soda</a:t>
            </a:r>
          </a:p>
          <a:p>
            <a:pPr lvl="1"/>
            <a:r>
              <a:rPr lang="en-US" dirty="0"/>
              <a:t>1 cup of cornstarch</a:t>
            </a:r>
          </a:p>
          <a:p>
            <a:pPr lvl="1"/>
            <a:r>
              <a:rPr lang="en-US" dirty="0"/>
              <a:t>1 ¼ cups cold water</a:t>
            </a:r>
          </a:p>
          <a:p>
            <a:pPr lvl="1"/>
            <a:r>
              <a:rPr lang="en-US" dirty="0"/>
              <a:t>Food coloring</a:t>
            </a:r>
          </a:p>
          <a:p>
            <a:pPr lvl="1"/>
            <a:r>
              <a:rPr lang="en-US" dirty="0"/>
              <a:t>Mix powders in a saucepan, add water and cook over medium heat for 10-15 min (stir constantly).  Add food coloring.  Once you’ve made mashed potatoes remove from heat and place on plate.</a:t>
            </a:r>
          </a:p>
          <a:p>
            <a:pPr lvl="1"/>
            <a:r>
              <a:rPr lang="en-US" dirty="0"/>
              <a:t>Mold into desired object (frame, handprint, </a:t>
            </a:r>
            <a:r>
              <a:rPr lang="en-US" dirty="0" err="1"/>
              <a:t>etc</a:t>
            </a:r>
            <a:r>
              <a:rPr lang="en-US" dirty="0"/>
              <a:t>), let dry overnight</a:t>
            </a:r>
          </a:p>
        </p:txBody>
      </p:sp>
    </p:spTree>
    <p:extLst>
      <p:ext uri="{BB962C8B-B14F-4D97-AF65-F5344CB8AC3E}">
        <p14:creationId xmlns:p14="http://schemas.microsoft.com/office/powerpoint/2010/main" val="10795945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Invisible ink</a:t>
            </a:r>
          </a:p>
        </p:txBody>
      </p:sp>
      <p:sp>
        <p:nvSpPr>
          <p:cNvPr id="3" name="Content Placeholder 2"/>
          <p:cNvSpPr>
            <a:spLocks noGrp="1"/>
          </p:cNvSpPr>
          <p:nvPr>
            <p:ph idx="1"/>
          </p:nvPr>
        </p:nvSpPr>
        <p:spPr/>
        <p:txBody>
          <a:bodyPr/>
          <a:lstStyle/>
          <a:p>
            <a:r>
              <a:rPr lang="en-US" dirty="0"/>
              <a:t>Mix </a:t>
            </a:r>
            <a:r>
              <a:rPr lang="en-US" dirty="0" err="1"/>
              <a:t>bicarb</a:t>
            </a:r>
            <a:r>
              <a:rPr lang="en-US" dirty="0"/>
              <a:t> with water</a:t>
            </a:r>
          </a:p>
          <a:p>
            <a:r>
              <a:rPr lang="en-US" dirty="0"/>
              <a:t>Write on paper</a:t>
            </a:r>
          </a:p>
          <a:p>
            <a:r>
              <a:rPr lang="en-US" dirty="0"/>
              <a:t>Reveal the hidden note with</a:t>
            </a:r>
          </a:p>
          <a:p>
            <a:pPr lvl="1"/>
            <a:r>
              <a:rPr lang="en-US" dirty="0"/>
              <a:t>Heat</a:t>
            </a:r>
          </a:p>
          <a:p>
            <a:pPr lvl="1"/>
            <a:r>
              <a:rPr lang="en-US" dirty="0"/>
              <a:t>Grape juice</a:t>
            </a:r>
          </a:p>
        </p:txBody>
      </p:sp>
    </p:spTree>
    <p:extLst>
      <p:ext uri="{BB962C8B-B14F-4D97-AF65-F5344CB8AC3E}">
        <p14:creationId xmlns:p14="http://schemas.microsoft.com/office/powerpoint/2010/main" val="30590032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NaHco3, not just for the fridge</a:t>
            </a:r>
          </a:p>
        </p:txBody>
      </p:sp>
      <p:sp>
        <p:nvSpPr>
          <p:cNvPr id="3" name="Content Placeholder 2"/>
          <p:cNvSpPr>
            <a:spLocks noGrp="1"/>
          </p:cNvSpPr>
          <p:nvPr>
            <p:ph idx="1"/>
          </p:nvPr>
        </p:nvSpPr>
        <p:spPr/>
        <p:txBody>
          <a:bodyPr/>
          <a:lstStyle/>
          <a:p>
            <a:r>
              <a:rPr lang="en-US" dirty="0"/>
              <a:t>Tendonitis</a:t>
            </a:r>
          </a:p>
          <a:p>
            <a:r>
              <a:rPr lang="en-US" dirty="0"/>
              <a:t>“for three straight nights before you go to bed, mix one teaspoon </a:t>
            </a:r>
            <a:r>
              <a:rPr lang="en-US"/>
              <a:t>of baking </a:t>
            </a:r>
            <a:r>
              <a:rPr lang="en-US" dirty="0"/>
              <a:t>soda per 100 pounds of your body weight into some water and drink it.”  </a:t>
            </a:r>
          </a:p>
          <a:p>
            <a:r>
              <a:rPr lang="en-US" dirty="0"/>
              <a:t>Too much </a:t>
            </a:r>
            <a:r>
              <a:rPr lang="en-US" dirty="0" err="1"/>
              <a:t>urate</a:t>
            </a:r>
            <a:r>
              <a:rPr lang="en-US" dirty="0"/>
              <a:t> can force acid salts to deposit in joints and keep tendons inflamed</a:t>
            </a:r>
          </a:p>
          <a:p>
            <a:r>
              <a:rPr lang="en-US" dirty="0"/>
              <a:t>Decreasing the acid levels may decrease inflammation</a:t>
            </a:r>
          </a:p>
          <a:p>
            <a:r>
              <a:rPr lang="en-US" dirty="0"/>
              <a:t>“I’d avoid red meet and beer for a while, too”</a:t>
            </a:r>
          </a:p>
        </p:txBody>
      </p:sp>
    </p:spTree>
    <p:extLst>
      <p:ext uri="{BB962C8B-B14F-4D97-AF65-F5344CB8AC3E}">
        <p14:creationId xmlns:p14="http://schemas.microsoft.com/office/powerpoint/2010/main" val="7300633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baking</a:t>
            </a:r>
          </a:p>
        </p:txBody>
      </p:sp>
      <p:sp>
        <p:nvSpPr>
          <p:cNvPr id="3" name="Content Placeholder 2"/>
          <p:cNvSpPr>
            <a:spLocks noGrp="1"/>
          </p:cNvSpPr>
          <p:nvPr>
            <p:ph sz="half" idx="1"/>
          </p:nvPr>
        </p:nvSpPr>
        <p:spPr/>
        <p:txBody>
          <a:bodyPr/>
          <a:lstStyle/>
          <a:p>
            <a:r>
              <a:rPr lang="en-US" dirty="0" smtClean="0"/>
              <a:t>THE MOST APPROPRIATE USE OF BICARB!</a:t>
            </a:r>
          </a:p>
          <a:p>
            <a:endParaRPr lang="en-US" dirty="0"/>
          </a:p>
        </p:txBody>
      </p:sp>
      <p:pic>
        <p:nvPicPr>
          <p:cNvPr id="1026" name="Picture 2" descr="Amazon.com: Cupcake Assortment - 12 Cupcakes - Dessert - Baked ..."/>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327456" y="2603863"/>
            <a:ext cx="5638529" cy="40204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86248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fontScale="62500" lnSpcReduction="20000"/>
          </a:bodyPr>
          <a:lstStyle/>
          <a:p>
            <a:r>
              <a:rPr lang="en-US" dirty="0" err="1"/>
              <a:t>Arm&amp;Hammer</a:t>
            </a:r>
            <a:r>
              <a:rPr lang="en-US" dirty="0"/>
              <a:t> Baking Soda.  The Magic Of Arm &amp; Hammer Baking Soda.  </a:t>
            </a:r>
            <a:r>
              <a:rPr lang="en-US" dirty="0" err="1"/>
              <a:t>Armhammer.com</a:t>
            </a:r>
            <a:r>
              <a:rPr lang="en-US" dirty="0"/>
              <a:t>.</a:t>
            </a:r>
          </a:p>
          <a:p>
            <a:r>
              <a:rPr lang="en-US" dirty="0" err="1"/>
              <a:t>Dzierba</a:t>
            </a:r>
            <a:r>
              <a:rPr lang="en-US" dirty="0"/>
              <a:t>, A., </a:t>
            </a:r>
            <a:r>
              <a:rPr lang="en-US" dirty="0" err="1"/>
              <a:t>etal</a:t>
            </a:r>
            <a:r>
              <a:rPr lang="en-US" dirty="0"/>
              <a:t>.  A Practical Approach to Understanding Acid-Base Abnormalities in Critical Illness.  J of Pharm Practice.  2011.  24(1) 17-26</a:t>
            </a:r>
          </a:p>
          <a:p>
            <a:r>
              <a:rPr lang="en-US" dirty="0"/>
              <a:t>Hodgson, E.,</a:t>
            </a:r>
            <a:r>
              <a:rPr lang="en-US" dirty="0" err="1"/>
              <a:t>etal</a:t>
            </a:r>
            <a:r>
              <a:rPr lang="en-US" dirty="0"/>
              <a:t>.  A Textbook of Modern Toxicology.  Prentice Hall.  1997.  </a:t>
            </a:r>
          </a:p>
          <a:p>
            <a:r>
              <a:rPr lang="en-US" dirty="0" err="1"/>
              <a:t>Glisson</a:t>
            </a:r>
            <a:r>
              <a:rPr lang="en-US" dirty="0"/>
              <a:t>, J., </a:t>
            </a:r>
            <a:r>
              <a:rPr lang="en-US" dirty="0" err="1"/>
              <a:t>etal</a:t>
            </a:r>
            <a:r>
              <a:rPr lang="en-US" dirty="0"/>
              <a:t>.  Current Management of Salicylate-Induced Pulmonary Edema.  S Med J.  Mar2011.  104(3).  225-232</a:t>
            </a:r>
          </a:p>
          <a:p>
            <a:r>
              <a:rPr lang="en-US" dirty="0" err="1"/>
              <a:t>Kaspriske</a:t>
            </a:r>
            <a:r>
              <a:rPr lang="en-US" dirty="0"/>
              <a:t>, R.  Baking Soda’s Not Just For The Fridge.  Golf Digest; Mar2011 62(3). 63-1</a:t>
            </a:r>
          </a:p>
          <a:p>
            <a:r>
              <a:rPr lang="en-US" dirty="0" err="1" smtClean="0"/>
              <a:t>Kimmoun</a:t>
            </a:r>
            <a:r>
              <a:rPr lang="en-US" dirty="0" smtClean="0"/>
              <a:t>, A. </a:t>
            </a:r>
            <a:r>
              <a:rPr lang="en-US" dirty="0" err="1" smtClean="0"/>
              <a:t>etal</a:t>
            </a:r>
            <a:r>
              <a:rPr lang="en-US" dirty="0" smtClean="0"/>
              <a:t>.  Hemodynamic consequences of severe lactic acidosis in shock states:  from bend to bedside.  Critical Care.  2016.  19(175)</a:t>
            </a:r>
          </a:p>
          <a:p>
            <a:r>
              <a:rPr lang="en-US" dirty="0" smtClean="0"/>
              <a:t>Lam</a:t>
            </a:r>
            <a:r>
              <a:rPr lang="en-US" dirty="0"/>
              <a:t>, S., </a:t>
            </a:r>
            <a:r>
              <a:rPr lang="en-US" dirty="0" err="1"/>
              <a:t>etal</a:t>
            </a:r>
            <a:r>
              <a:rPr lang="en-US" dirty="0"/>
              <a:t>.  Toxicology Today:  What You Need to Know Now.  J of Pharm Practice.  2011.  24(2) 174-188</a:t>
            </a:r>
          </a:p>
          <a:p>
            <a:r>
              <a:rPr lang="en-US" dirty="0" err="1"/>
              <a:t>Rehm</a:t>
            </a:r>
            <a:r>
              <a:rPr lang="en-US" dirty="0"/>
              <a:t>, M., </a:t>
            </a:r>
            <a:r>
              <a:rPr lang="en-US" dirty="0" err="1"/>
              <a:t>etal</a:t>
            </a:r>
            <a:r>
              <a:rPr lang="en-US" dirty="0"/>
              <a:t>.  Treating Intraoperative </a:t>
            </a:r>
            <a:r>
              <a:rPr lang="en-US" dirty="0" err="1"/>
              <a:t>Hyperchloremic</a:t>
            </a:r>
            <a:r>
              <a:rPr lang="en-US" dirty="0"/>
              <a:t> Acidosis with Sodium Bicarbonate or </a:t>
            </a:r>
            <a:r>
              <a:rPr lang="en-US" dirty="0" err="1"/>
              <a:t>Tris-Hydroxymethyl</a:t>
            </a:r>
            <a:r>
              <a:rPr lang="en-US" dirty="0"/>
              <a:t> </a:t>
            </a:r>
            <a:r>
              <a:rPr lang="en-US" dirty="0" err="1"/>
              <a:t>Aminomethanes</a:t>
            </a:r>
            <a:r>
              <a:rPr lang="en-US" dirty="0"/>
              <a:t>:  A Randomized Prospective Study.  </a:t>
            </a:r>
            <a:r>
              <a:rPr lang="en-US" dirty="0" err="1"/>
              <a:t>Anes</a:t>
            </a:r>
            <a:r>
              <a:rPr lang="en-US" dirty="0"/>
              <a:t> &amp; </a:t>
            </a:r>
            <a:r>
              <a:rPr lang="en-US" dirty="0" err="1"/>
              <a:t>Analg</a:t>
            </a:r>
            <a:r>
              <a:rPr lang="en-US" dirty="0"/>
              <a:t>.  96(4), 2003.  1201-1208.</a:t>
            </a:r>
          </a:p>
          <a:p>
            <a:r>
              <a:rPr lang="en-US" dirty="0" err="1"/>
              <a:t>Sirieix</a:t>
            </a:r>
            <a:r>
              <a:rPr lang="en-US" dirty="0"/>
              <a:t>, D, </a:t>
            </a:r>
            <a:r>
              <a:rPr lang="en-US" dirty="0" err="1"/>
              <a:t>etal</a:t>
            </a:r>
            <a:r>
              <a:rPr lang="en-US" dirty="0"/>
              <a:t>.  </a:t>
            </a:r>
            <a:r>
              <a:rPr lang="en-US" dirty="0" err="1"/>
              <a:t>Triis-hydroxymethyl</a:t>
            </a:r>
            <a:r>
              <a:rPr lang="en-US" dirty="0"/>
              <a:t> </a:t>
            </a:r>
            <a:r>
              <a:rPr lang="en-US" dirty="0" err="1"/>
              <a:t>aminomethane</a:t>
            </a:r>
            <a:r>
              <a:rPr lang="en-US" dirty="0"/>
              <a:t> and sodium bicarbonate to buffer metabolic acidosis in an isolated heart model.  Am J of </a:t>
            </a:r>
            <a:r>
              <a:rPr lang="en-US" dirty="0" err="1"/>
              <a:t>Resp</a:t>
            </a:r>
            <a:r>
              <a:rPr lang="en-US" dirty="0"/>
              <a:t> &amp; </a:t>
            </a:r>
            <a:r>
              <a:rPr lang="en-US" dirty="0" err="1"/>
              <a:t>Crit</a:t>
            </a:r>
            <a:r>
              <a:rPr lang="en-US" dirty="0"/>
              <a:t> Care.  155(3).  1997.  957-63</a:t>
            </a:r>
          </a:p>
          <a:p>
            <a:r>
              <a:rPr lang="en-US" dirty="0"/>
              <a:t>The Learning Channel.  Uses for Baking Soda:  guidelines for Children’s Activities.  </a:t>
            </a:r>
            <a:r>
              <a:rPr lang="en-US" dirty="0" err="1"/>
              <a:t>tlc.howstuffworks.com</a:t>
            </a:r>
            <a:endParaRPr lang="en-US" dirty="0"/>
          </a:p>
          <a:p>
            <a:endParaRPr lang="en-US" dirty="0"/>
          </a:p>
        </p:txBody>
      </p:sp>
    </p:spTree>
    <p:extLst>
      <p:ext uri="{BB962C8B-B14F-4D97-AF65-F5344CB8AC3E}">
        <p14:creationId xmlns:p14="http://schemas.microsoft.com/office/powerpoint/2010/main" val="383786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pharmacology</a:t>
            </a:r>
          </a:p>
        </p:txBody>
      </p:sp>
      <p:sp>
        <p:nvSpPr>
          <p:cNvPr id="3" name="Content Placeholder 2"/>
          <p:cNvSpPr>
            <a:spLocks noGrp="1"/>
          </p:cNvSpPr>
          <p:nvPr>
            <p:ph sz="half" idx="1"/>
          </p:nvPr>
        </p:nvSpPr>
        <p:spPr/>
        <p:txBody>
          <a:bodyPr>
            <a:normAutofit fontScale="92500" lnSpcReduction="10000"/>
          </a:bodyPr>
          <a:lstStyle/>
          <a:p>
            <a:r>
              <a:rPr lang="en-US" dirty="0"/>
              <a:t>Prepared by the Solvay process</a:t>
            </a:r>
          </a:p>
          <a:p>
            <a:r>
              <a:rPr lang="en-US" dirty="0"/>
              <a:t>CaCO3, </a:t>
            </a:r>
            <a:r>
              <a:rPr lang="en-US" dirty="0" err="1"/>
              <a:t>NaCl</a:t>
            </a:r>
            <a:r>
              <a:rPr lang="en-US" dirty="0"/>
              <a:t>, NH4 &amp; CO2 in </a:t>
            </a:r>
            <a:r>
              <a:rPr lang="en-US" dirty="0" smtClean="0"/>
              <a:t>H2O </a:t>
            </a:r>
          </a:p>
          <a:p>
            <a:pPr lvl="1"/>
            <a:r>
              <a:rPr lang="en-US" dirty="0" smtClean="0"/>
              <a:t>Sea salt, Ammonia, Carbonic acid</a:t>
            </a:r>
            <a:endParaRPr lang="en-US" dirty="0"/>
          </a:p>
          <a:p>
            <a:r>
              <a:rPr lang="en-US" dirty="0"/>
              <a:t>First developed by two New York Bakers in 1846</a:t>
            </a:r>
          </a:p>
          <a:p>
            <a:pPr lvl="1"/>
            <a:r>
              <a:rPr lang="en-US" dirty="0"/>
              <a:t>John Dwight &amp; Austin Church</a:t>
            </a:r>
          </a:p>
        </p:txBody>
      </p:sp>
      <p:pic>
        <p:nvPicPr>
          <p:cNvPr id="1028" name="Picture 4" descr="An illustration of the baking soda manufacturing process. A key step in the process occurs in the carbonating tower. Here, the saturated soda ash solution moves from the top of the tower downward. As it falls, the solution cools and reacts with carbon dioxide to form sodium bicarbonate crystals—baking soda. After filtering, washing, and drying, the crystals are sorted by particle size and packaged appropriately."/>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464728" y="2087881"/>
            <a:ext cx="4128829" cy="32537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10059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Pharmacology</a:t>
            </a:r>
          </a:p>
        </p:txBody>
      </p:sp>
      <p:sp>
        <p:nvSpPr>
          <p:cNvPr id="3" name="Content Placeholder 2"/>
          <p:cNvSpPr>
            <a:spLocks noGrp="1"/>
          </p:cNvSpPr>
          <p:nvPr>
            <p:ph sz="half" idx="1"/>
          </p:nvPr>
        </p:nvSpPr>
        <p:spPr/>
        <p:txBody>
          <a:bodyPr>
            <a:normAutofit fontScale="85000" lnSpcReduction="20000"/>
          </a:bodyPr>
          <a:lstStyle/>
          <a:p>
            <a:r>
              <a:rPr lang="en-US" dirty="0"/>
              <a:t>Buffering agent</a:t>
            </a:r>
          </a:p>
          <a:p>
            <a:pPr lvl="1"/>
            <a:r>
              <a:rPr lang="en-US" dirty="0"/>
              <a:t>Reacts with hydrogen ions producing alkalosis</a:t>
            </a:r>
          </a:p>
          <a:p>
            <a:pPr lvl="1"/>
            <a:r>
              <a:rPr lang="en-US" dirty="0"/>
              <a:t>Can improve myocardial contractility</a:t>
            </a:r>
          </a:p>
          <a:p>
            <a:r>
              <a:rPr lang="en-US" dirty="0"/>
              <a:t>Sodium ion load + </a:t>
            </a:r>
            <a:r>
              <a:rPr lang="en-US" dirty="0" err="1"/>
              <a:t>alkalemia</a:t>
            </a:r>
            <a:r>
              <a:rPr lang="en-US" dirty="0"/>
              <a:t> reverses the sodium-channel-dependent membrane-depressant</a:t>
            </a:r>
          </a:p>
          <a:p>
            <a:r>
              <a:rPr lang="en-US" dirty="0" err="1"/>
              <a:t>Alkalinization</a:t>
            </a:r>
            <a:r>
              <a:rPr lang="en-US" dirty="0"/>
              <a:t> causes an intracellular shift of potassium</a:t>
            </a:r>
          </a:p>
        </p:txBody>
      </p:sp>
      <p:pic>
        <p:nvPicPr>
          <p:cNvPr id="7" name="Content Placeholder 6"/>
          <p:cNvPicPr>
            <a:picLocks noGrp="1" noChangeAspect="1"/>
          </p:cNvPicPr>
          <p:nvPr>
            <p:ph sz="half" idx="2"/>
          </p:nvPr>
        </p:nvPicPr>
        <p:blipFill>
          <a:blip r:embed="rId2"/>
          <a:srcRect t="-43337" b="-43337"/>
          <a:stretch>
            <a:fillRect/>
          </a:stretch>
        </p:blipFill>
        <p:spPr/>
      </p:pic>
    </p:spTree>
    <p:extLst>
      <p:ext uri="{BB962C8B-B14F-4D97-AF65-F5344CB8AC3E}">
        <p14:creationId xmlns:p14="http://schemas.microsoft.com/office/powerpoint/2010/main" val="3566295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pharmacology</a:t>
            </a:r>
          </a:p>
        </p:txBody>
      </p:sp>
      <p:sp>
        <p:nvSpPr>
          <p:cNvPr id="3" name="Content Placeholder 2"/>
          <p:cNvSpPr>
            <a:spLocks noGrp="1"/>
          </p:cNvSpPr>
          <p:nvPr>
            <p:ph idx="1"/>
          </p:nvPr>
        </p:nvSpPr>
        <p:spPr/>
        <p:txBody>
          <a:bodyPr/>
          <a:lstStyle/>
          <a:p>
            <a:r>
              <a:rPr lang="en-US" dirty="0"/>
              <a:t>Formulations</a:t>
            </a:r>
          </a:p>
          <a:p>
            <a:pPr lvl="1"/>
            <a:r>
              <a:rPr lang="en-US" dirty="0"/>
              <a:t>4.2% (0.5mEq/mL) – neonates/young children</a:t>
            </a:r>
          </a:p>
          <a:p>
            <a:pPr lvl="1"/>
            <a:r>
              <a:rPr lang="en-US" dirty="0"/>
              <a:t>7.5% (0.89 </a:t>
            </a:r>
            <a:r>
              <a:rPr lang="en-US" dirty="0" err="1"/>
              <a:t>mEq</a:t>
            </a:r>
            <a:r>
              <a:rPr lang="en-US" dirty="0"/>
              <a:t>/mL) volume of 10-500mL</a:t>
            </a:r>
          </a:p>
          <a:p>
            <a:pPr lvl="1"/>
            <a:r>
              <a:rPr lang="en-US" dirty="0"/>
              <a:t>8.4% (1mEq/mL) volume of 10-500mL</a:t>
            </a:r>
          </a:p>
          <a:p>
            <a:pPr lvl="2"/>
            <a:r>
              <a:rPr lang="en-US" dirty="0"/>
              <a:t>Most common form is 8.4% (1mEq/mL) volume of 50mL</a:t>
            </a:r>
          </a:p>
        </p:txBody>
      </p:sp>
    </p:spTree>
    <p:extLst>
      <p:ext uri="{BB962C8B-B14F-4D97-AF65-F5344CB8AC3E}">
        <p14:creationId xmlns:p14="http://schemas.microsoft.com/office/powerpoint/2010/main" val="2311449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heartburn</a:t>
            </a:r>
          </a:p>
        </p:txBody>
      </p:sp>
      <p:pic>
        <p:nvPicPr>
          <p:cNvPr id="4" name="Content Placeholder 3"/>
          <p:cNvPicPr>
            <a:picLocks noGrp="1" noChangeAspect="1"/>
          </p:cNvPicPr>
          <p:nvPr>
            <p:ph sz="half" idx="1"/>
          </p:nvPr>
        </p:nvPicPr>
        <p:blipFill>
          <a:blip r:embed="rId2"/>
          <a:srcRect t="1564" b="1564"/>
          <a:stretch>
            <a:fillRect/>
          </a:stretch>
        </p:blipFill>
        <p:spPr/>
      </p:pic>
      <p:sp>
        <p:nvSpPr>
          <p:cNvPr id="5" name="Content Placeholder 4"/>
          <p:cNvSpPr>
            <a:spLocks noGrp="1"/>
          </p:cNvSpPr>
          <p:nvPr>
            <p:ph sz="half" idx="2"/>
          </p:nvPr>
        </p:nvSpPr>
        <p:spPr/>
        <p:txBody>
          <a:bodyPr/>
          <a:lstStyle/>
          <a:p>
            <a:r>
              <a:rPr lang="en-US" dirty="0"/>
              <a:t>325-1300mg </a:t>
            </a:r>
            <a:r>
              <a:rPr lang="en-US" dirty="0" err="1"/>
              <a:t>po</a:t>
            </a:r>
            <a:r>
              <a:rPr lang="en-US" dirty="0"/>
              <a:t> q4h </a:t>
            </a:r>
            <a:r>
              <a:rPr lang="en-US" dirty="0" err="1"/>
              <a:t>prn</a:t>
            </a:r>
            <a:endParaRPr lang="en-US" dirty="0"/>
          </a:p>
          <a:p>
            <a:r>
              <a:rPr lang="en-US" dirty="0"/>
              <a:t>Max 15.6g/day</a:t>
            </a:r>
          </a:p>
          <a:p>
            <a:r>
              <a:rPr lang="en-US" dirty="0"/>
              <a:t>Alt:  ½ </a:t>
            </a:r>
            <a:r>
              <a:rPr lang="en-US" dirty="0" err="1"/>
              <a:t>tsp</a:t>
            </a:r>
            <a:r>
              <a:rPr lang="en-US" dirty="0"/>
              <a:t> </a:t>
            </a:r>
            <a:r>
              <a:rPr lang="en-US" dirty="0" err="1"/>
              <a:t>pwdr</a:t>
            </a:r>
            <a:r>
              <a:rPr lang="en-US" dirty="0"/>
              <a:t> in 4oz water </a:t>
            </a:r>
            <a:r>
              <a:rPr lang="en-US" dirty="0" err="1"/>
              <a:t>po</a:t>
            </a:r>
            <a:r>
              <a:rPr lang="en-US" dirty="0"/>
              <a:t> q2h</a:t>
            </a:r>
          </a:p>
          <a:p>
            <a:r>
              <a:rPr lang="en-US" dirty="0"/>
              <a:t>Duration:  not longer than 2 </a:t>
            </a:r>
            <a:r>
              <a:rPr lang="en-US" dirty="0" err="1"/>
              <a:t>wk</a:t>
            </a:r>
            <a:endParaRPr lang="en-US" dirty="0"/>
          </a:p>
        </p:txBody>
      </p:sp>
    </p:spTree>
    <p:extLst>
      <p:ext uri="{BB962C8B-B14F-4D97-AF65-F5344CB8AC3E}">
        <p14:creationId xmlns:p14="http://schemas.microsoft.com/office/powerpoint/2010/main" val="4174120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Chronic metabolic acidosis</a:t>
            </a:r>
          </a:p>
        </p:txBody>
      </p:sp>
      <p:sp>
        <p:nvSpPr>
          <p:cNvPr id="3" name="Content Placeholder 2"/>
          <p:cNvSpPr>
            <a:spLocks noGrp="1"/>
          </p:cNvSpPr>
          <p:nvPr>
            <p:ph sz="half" idx="1"/>
          </p:nvPr>
        </p:nvSpPr>
        <p:spPr/>
        <p:txBody>
          <a:bodyPr>
            <a:normAutofit fontScale="92500" lnSpcReduction="20000"/>
          </a:bodyPr>
          <a:lstStyle/>
          <a:p>
            <a:r>
              <a:rPr lang="en-US" dirty="0"/>
              <a:t>RENAL TUBULAR ACIDOSIS</a:t>
            </a:r>
          </a:p>
          <a:p>
            <a:pPr lvl="1"/>
            <a:r>
              <a:rPr lang="en-US" dirty="0"/>
              <a:t>Type II (proximal)</a:t>
            </a:r>
          </a:p>
          <a:p>
            <a:pPr lvl="1"/>
            <a:r>
              <a:rPr lang="en-US" dirty="0"/>
              <a:t>Decreased absorption of HCO3 in the proximal tubule</a:t>
            </a:r>
          </a:p>
          <a:p>
            <a:pPr lvl="1"/>
            <a:r>
              <a:rPr lang="en-US" dirty="0"/>
              <a:t>5-10mEq/kg/day </a:t>
            </a:r>
            <a:r>
              <a:rPr lang="en-US" dirty="0" err="1"/>
              <a:t>po</a:t>
            </a:r>
            <a:r>
              <a:rPr lang="en-US" dirty="0"/>
              <a:t> (div q4-6h)</a:t>
            </a:r>
          </a:p>
          <a:p>
            <a:pPr lvl="1"/>
            <a:r>
              <a:rPr lang="en-US" dirty="0"/>
              <a:t>Seen in:</a:t>
            </a:r>
          </a:p>
          <a:p>
            <a:pPr lvl="2"/>
            <a:r>
              <a:rPr lang="en-US" dirty="0" err="1"/>
              <a:t>Fanconi’s</a:t>
            </a:r>
            <a:endParaRPr lang="en-US" dirty="0"/>
          </a:p>
          <a:p>
            <a:pPr lvl="2"/>
            <a:r>
              <a:rPr lang="en-US" dirty="0"/>
              <a:t>Amyloidosis</a:t>
            </a:r>
          </a:p>
          <a:p>
            <a:pPr lvl="2"/>
            <a:r>
              <a:rPr lang="en-US" dirty="0"/>
              <a:t>Multiple Myeloma</a:t>
            </a:r>
          </a:p>
          <a:p>
            <a:pPr lvl="2"/>
            <a:r>
              <a:rPr lang="en-US" dirty="0"/>
              <a:t>Acetazolamide use</a:t>
            </a:r>
          </a:p>
        </p:txBody>
      </p:sp>
      <p:pic>
        <p:nvPicPr>
          <p:cNvPr id="2050" name="Picture 2" descr="https://i.vimeocdn.com/video/68096512_640.jpg"/>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l="8323" t="20800" r="8428"/>
          <a:stretch/>
        </p:blipFill>
        <p:spPr bwMode="auto">
          <a:xfrm>
            <a:off x="4290060" y="2484120"/>
            <a:ext cx="4503420" cy="26777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6486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Chronic metabolic acidosis</a:t>
            </a:r>
          </a:p>
        </p:txBody>
      </p:sp>
      <p:sp>
        <p:nvSpPr>
          <p:cNvPr id="3" name="Content Placeholder 2"/>
          <p:cNvSpPr>
            <a:spLocks noGrp="1"/>
          </p:cNvSpPr>
          <p:nvPr>
            <p:ph sz="half" idx="1"/>
          </p:nvPr>
        </p:nvSpPr>
        <p:spPr/>
        <p:txBody>
          <a:bodyPr>
            <a:normAutofit/>
          </a:bodyPr>
          <a:lstStyle/>
          <a:p>
            <a:r>
              <a:rPr lang="en-US" dirty="0"/>
              <a:t>RENAL TUBULAR ACIDOSIS</a:t>
            </a:r>
          </a:p>
          <a:p>
            <a:pPr lvl="1"/>
            <a:r>
              <a:rPr lang="en-US" dirty="0"/>
              <a:t>Type I (Distal)</a:t>
            </a:r>
          </a:p>
          <a:p>
            <a:pPr lvl="1"/>
            <a:r>
              <a:rPr lang="en-US" dirty="0"/>
              <a:t>Defective H pump (in distal tubule)</a:t>
            </a:r>
          </a:p>
          <a:p>
            <a:pPr lvl="1"/>
            <a:r>
              <a:rPr lang="en-US" dirty="0"/>
              <a:t>0.5-2mEq/kg/day </a:t>
            </a:r>
            <a:r>
              <a:rPr lang="en-US" dirty="0" err="1"/>
              <a:t>po</a:t>
            </a:r>
            <a:r>
              <a:rPr lang="en-US" dirty="0"/>
              <a:t> (div q4-6h)</a:t>
            </a:r>
          </a:p>
          <a:p>
            <a:pPr lvl="1"/>
            <a:r>
              <a:rPr lang="en-US" dirty="0"/>
              <a:t>Seen in:</a:t>
            </a:r>
          </a:p>
          <a:p>
            <a:pPr lvl="2"/>
            <a:r>
              <a:rPr lang="en-US" dirty="0" err="1"/>
              <a:t>Sjogren’s</a:t>
            </a:r>
            <a:r>
              <a:rPr lang="en-US" dirty="0"/>
              <a:t>, SLE, Hepatitis, </a:t>
            </a:r>
            <a:r>
              <a:rPr lang="en-US" dirty="0" err="1"/>
              <a:t>Nephrocalcinosis</a:t>
            </a:r>
            <a:r>
              <a:rPr lang="en-US" dirty="0"/>
              <a:t>, Amphotericin, MM</a:t>
            </a:r>
          </a:p>
        </p:txBody>
      </p:sp>
      <p:pic>
        <p:nvPicPr>
          <p:cNvPr id="6" name="Picture 2" descr="https://i.vimeocdn.com/video/68096512_640.jpg"/>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l="8323" t="20800" r="8428"/>
          <a:stretch/>
        </p:blipFill>
        <p:spPr bwMode="auto">
          <a:xfrm>
            <a:off x="4464728" y="2583920"/>
            <a:ext cx="4503420" cy="26777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48692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1807</TotalTime>
  <Words>1647</Words>
  <Application>Microsoft Office PowerPoint</Application>
  <PresentationFormat>On-screen Show (4:3)</PresentationFormat>
  <Paragraphs>280</Paragraphs>
  <Slides>35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Book Antiqua</vt:lpstr>
      <vt:lpstr>Century Gothic</vt:lpstr>
      <vt:lpstr>Wingdings</vt:lpstr>
      <vt:lpstr>Apothecary</vt:lpstr>
      <vt:lpstr>BICARBONATE, SODIUM</vt:lpstr>
      <vt:lpstr>OBJECTIVES</vt:lpstr>
      <vt:lpstr>pharmacology</vt:lpstr>
      <vt:lpstr>pharmacology</vt:lpstr>
      <vt:lpstr>Pharmacology</vt:lpstr>
      <vt:lpstr>pharmacology</vt:lpstr>
      <vt:lpstr>heartburn</vt:lpstr>
      <vt:lpstr>Chronic metabolic acidosis</vt:lpstr>
      <vt:lpstr>Chronic metabolic acidosis</vt:lpstr>
      <vt:lpstr>Chronic metabolic acidosis</vt:lpstr>
      <vt:lpstr>Acute Metabolic acidosis</vt:lpstr>
      <vt:lpstr>Acute Metabolic acidosis</vt:lpstr>
      <vt:lpstr>Case #1</vt:lpstr>
      <vt:lpstr>Case #1</vt:lpstr>
      <vt:lpstr>Case #1</vt:lpstr>
      <vt:lpstr>Case #1</vt:lpstr>
      <vt:lpstr>Acute Metabolic acidosis</vt:lpstr>
      <vt:lpstr>Case #2</vt:lpstr>
      <vt:lpstr>Case #2</vt:lpstr>
      <vt:lpstr>Case #2</vt:lpstr>
      <vt:lpstr>Case #2</vt:lpstr>
      <vt:lpstr>Case #2</vt:lpstr>
      <vt:lpstr>URINARY ALKALINIZATION</vt:lpstr>
      <vt:lpstr>Urinary alkalinization</vt:lpstr>
      <vt:lpstr>CARDiotoxicity</vt:lpstr>
      <vt:lpstr>hyperkalemia</vt:lpstr>
      <vt:lpstr>alternatives</vt:lpstr>
      <vt:lpstr>alternatives</vt:lpstr>
      <vt:lpstr>The original odor eater</vt:lpstr>
      <vt:lpstr>cleanser</vt:lpstr>
      <vt:lpstr>For kids</vt:lpstr>
      <vt:lpstr>Invisible ink</vt:lpstr>
      <vt:lpstr>NaHco3, not just for the fridge</vt:lpstr>
      <vt:lpstr>baking</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BICARBONATE, SODIUM</dc:title>
  <dc:creator>Karin Halvorson</dc:creator>
  <cp:lastModifiedBy>Karin Halvorson</cp:lastModifiedBy>
  <cp:revision>75</cp:revision>
  <dcterms:created xsi:type="dcterms:W3CDTF">2011-06-08T02:20:06Z</dcterms:created>
  <dcterms:modified xsi:type="dcterms:W3CDTF">2020-05-19T18:42:01Z</dcterms:modified>
</cp:coreProperties>
</file>