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68" r:id="rId4"/>
    <p:sldId id="259" r:id="rId5"/>
    <p:sldId id="265" r:id="rId6"/>
    <p:sldId id="269" r:id="rId7"/>
    <p:sldId id="261" r:id="rId8"/>
    <p:sldId id="280" r:id="rId9"/>
    <p:sldId id="260" r:id="rId10"/>
    <p:sldId id="266" r:id="rId11"/>
    <p:sldId id="267" r:id="rId12"/>
    <p:sldId id="262" r:id="rId13"/>
    <p:sldId id="264" r:id="rId14"/>
    <p:sldId id="277" r:id="rId15"/>
    <p:sldId id="263" r:id="rId16"/>
    <p:sldId id="273" r:id="rId17"/>
    <p:sldId id="274" r:id="rId18"/>
    <p:sldId id="257" r:id="rId19"/>
    <p:sldId id="272" r:id="rId20"/>
    <p:sldId id="275" r:id="rId21"/>
    <p:sldId id="276" r:id="rId22"/>
    <p:sldId id="278" r:id="rId23"/>
    <p:sldId id="270" r:id="rId24"/>
    <p:sldId id="279" r:id="rId25"/>
    <p:sldId id="258" r:id="rId26"/>
    <p:sldId id="271" r:id="rId27"/>
    <p:sldId id="281" r:id="rId28"/>
    <p:sldId id="282" r:id="rId29"/>
    <p:sldId id="284" r:id="rId30"/>
    <p:sldId id="286" r:id="rId31"/>
    <p:sldId id="287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84F-C3A3-4592-BC5C-5E135E81AB8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829C-4381-4569-8745-848A9B88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84F-C3A3-4592-BC5C-5E135E81AB8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829C-4381-4569-8745-848A9B88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84F-C3A3-4592-BC5C-5E135E81AB8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829C-4381-4569-8745-848A9B88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0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84F-C3A3-4592-BC5C-5E135E81AB8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829C-4381-4569-8745-848A9B88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4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84F-C3A3-4592-BC5C-5E135E81AB8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829C-4381-4569-8745-848A9B88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60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84F-C3A3-4592-BC5C-5E135E81AB8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829C-4381-4569-8745-848A9B88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84F-C3A3-4592-BC5C-5E135E81AB8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829C-4381-4569-8745-848A9B88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9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84F-C3A3-4592-BC5C-5E135E81AB8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829C-4381-4569-8745-848A9B88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84F-C3A3-4592-BC5C-5E135E81AB8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829C-4381-4569-8745-848A9B88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2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84F-C3A3-4592-BC5C-5E135E81AB8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355829C-4381-4569-8745-848A9B88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9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84F-C3A3-4592-BC5C-5E135E81AB8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829C-4381-4569-8745-848A9B88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8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84F-C3A3-4592-BC5C-5E135E81AB8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829C-4381-4569-8745-848A9B88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6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84F-C3A3-4592-BC5C-5E135E81AB8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829C-4381-4569-8745-848A9B88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8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84F-C3A3-4592-BC5C-5E135E81AB8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829C-4381-4569-8745-848A9B88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9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84F-C3A3-4592-BC5C-5E135E81AB8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829C-4381-4569-8745-848A9B88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6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84F-C3A3-4592-BC5C-5E135E81AB8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829C-4381-4569-8745-848A9B88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8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84F-C3A3-4592-BC5C-5E135E81AB8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829C-4381-4569-8745-848A9B88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6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CA884F-C3A3-4592-BC5C-5E135E81AB8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55829C-4381-4569-8745-848A9B88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CPET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4686" y="3996267"/>
            <a:ext cx="6987645" cy="1388534"/>
          </a:xfrm>
        </p:spPr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smtClean="0"/>
              <a:t>H. Professional </a:t>
            </a:r>
            <a:r>
              <a:rPr lang="en-US" dirty="0" smtClean="0"/>
              <a:t>CPET Reader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VALUES</a:t>
            </a:r>
            <a:endParaRPr lang="en-US" dirty="0"/>
          </a:p>
        </p:txBody>
      </p:sp>
      <p:pic>
        <p:nvPicPr>
          <p:cNvPr id="3074" name="Picture 2" descr="http://books.publications.chestnet.org/data/Books/PULM/chapter5-t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588" y="1981200"/>
            <a:ext cx="466415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184" y="0"/>
            <a:ext cx="10018713" cy="1752599"/>
          </a:xfrm>
        </p:spPr>
        <p:txBody>
          <a:bodyPr/>
          <a:lstStyle/>
          <a:p>
            <a:r>
              <a:rPr lang="en-US" dirty="0" smtClean="0"/>
              <a:t>COMMON METs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1445037"/>
            <a:ext cx="7315200" cy="5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FICK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VO2 = (</a:t>
            </a:r>
            <a:r>
              <a:rPr lang="en-US" dirty="0" err="1" smtClean="0"/>
              <a:t>SVxHR</a:t>
            </a:r>
            <a:r>
              <a:rPr lang="en-US" dirty="0" smtClean="0"/>
              <a:t>) x (CaO2 – CVO2)</a:t>
            </a:r>
          </a:p>
          <a:p>
            <a:r>
              <a:rPr lang="en-US" dirty="0" smtClean="0"/>
              <a:t>Oxygen uptake equals Cardiac Output x Arterial-Mixed </a:t>
            </a:r>
            <a:r>
              <a:rPr lang="en-US" dirty="0"/>
              <a:t>V</a:t>
            </a:r>
            <a:r>
              <a:rPr lang="en-US" dirty="0" smtClean="0"/>
              <a:t>enous O2</a:t>
            </a:r>
          </a:p>
          <a:p>
            <a:pPr lvl="1"/>
            <a:r>
              <a:rPr lang="en-US" dirty="0" smtClean="0"/>
              <a:t>Pulmonary gas exchange</a:t>
            </a:r>
          </a:p>
          <a:p>
            <a:pPr lvl="1"/>
            <a:r>
              <a:rPr lang="en-US" dirty="0" smtClean="0"/>
              <a:t>Cardiovascular performance</a:t>
            </a:r>
          </a:p>
          <a:p>
            <a:pPr lvl="1"/>
            <a:r>
              <a:rPr lang="en-US" dirty="0" smtClean="0"/>
              <a:t>Skeletal muscle metabolism</a:t>
            </a:r>
          </a:p>
          <a:p>
            <a:r>
              <a:rPr lang="en-US" dirty="0" smtClean="0"/>
              <a:t>These can be maximized – thus the functional aerobic capacity</a:t>
            </a:r>
          </a:p>
          <a:p>
            <a:pPr lvl="1"/>
            <a:r>
              <a:rPr lang="en-US" dirty="0" smtClean="0"/>
              <a:t>VO2max (we use peak, PVO2 to estimate this maximum in the lab)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115" y="685800"/>
            <a:ext cx="10018713" cy="1752599"/>
          </a:xfrm>
        </p:spPr>
        <p:txBody>
          <a:bodyPr/>
          <a:lstStyle/>
          <a:p>
            <a:r>
              <a:rPr lang="en-US" dirty="0" smtClean="0"/>
              <a:t>ANALYZING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41910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VO2</a:t>
            </a:r>
          </a:p>
          <a:p>
            <a:pPr lvl="1"/>
            <a:r>
              <a:rPr lang="en-US" dirty="0" smtClean="0"/>
              <a:t>Rises linearly with exercise</a:t>
            </a:r>
          </a:p>
          <a:p>
            <a:r>
              <a:rPr lang="en-US" dirty="0" smtClean="0"/>
              <a:t>HR</a:t>
            </a:r>
          </a:p>
          <a:p>
            <a:pPr lvl="1"/>
            <a:r>
              <a:rPr lang="en-US" dirty="0" smtClean="0"/>
              <a:t>Maximal HR does not change 220-Age</a:t>
            </a:r>
          </a:p>
          <a:p>
            <a:r>
              <a:rPr lang="en-US" dirty="0" smtClean="0"/>
              <a:t>SV</a:t>
            </a:r>
          </a:p>
          <a:p>
            <a:pPr lvl="1"/>
            <a:r>
              <a:rPr lang="en-US" dirty="0" smtClean="0"/>
              <a:t>Curvilinear response with exercise</a:t>
            </a:r>
          </a:p>
          <a:p>
            <a:r>
              <a:rPr lang="en-US" dirty="0" err="1" smtClean="0"/>
              <a:t>a-v</a:t>
            </a:r>
            <a:r>
              <a:rPr lang="en-US" dirty="0" smtClean="0"/>
              <a:t> O2</a:t>
            </a:r>
          </a:p>
          <a:p>
            <a:pPr marL="685800" lvl="2">
              <a:spcBef>
                <a:spcPts val="1000"/>
              </a:spcBef>
            </a:pPr>
            <a:r>
              <a:rPr lang="en-US" sz="2100" dirty="0" smtClean="0"/>
              <a:t>Widens with exercise because arterial O2 does not change in normal subjects</a:t>
            </a:r>
          </a:p>
          <a:p>
            <a:r>
              <a:rPr lang="en-US" dirty="0" smtClean="0"/>
              <a:t>VE</a:t>
            </a:r>
          </a:p>
          <a:p>
            <a:pPr lvl="1"/>
            <a:r>
              <a:rPr lang="en-US" dirty="0" smtClean="0"/>
              <a:t>Increases linearly with VO2</a:t>
            </a:r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220200" y="152400"/>
            <a:ext cx="27649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9 Panels, 15 Graphs Systematic analysis </a:t>
            </a:r>
          </a:p>
          <a:p>
            <a:pPr algn="r"/>
            <a:r>
              <a:rPr lang="en-US" dirty="0" smtClean="0"/>
              <a:t>Panel 3 is Key Cardiovascular: 2, 3, 5 Ventilation: 1, 3, 4, 7 Vent/Perf: 3, 6, 9 Metabolism: 3, 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249" y="573749"/>
            <a:ext cx="5077501" cy="571050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>
            <a:off x="6977743" y="979714"/>
            <a:ext cx="108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88629" y="2351314"/>
            <a:ext cx="1436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5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INTOLERANCE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995055"/>
                <a:ext cx="10018713" cy="486294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Low VO2max or Low </a:t>
                </a:r>
                <a:r>
                  <a:rPr lang="en-US" dirty="0" err="1" smtClean="0"/>
                  <a:t>WRmax</a:t>
                </a:r>
                <a:endParaRPr lang="en-US" dirty="0" smtClean="0"/>
              </a:p>
              <a:p>
                <a:r>
                  <a:rPr lang="en-US" dirty="0" smtClean="0"/>
                  <a:t>Fick Equation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↓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HR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↓</a:t>
                </a:r>
                <a:r>
                  <a:rPr lang="en-US" b="0" dirty="0" smtClean="0"/>
                  <a:t>SV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↓</m:t>
                    </m:r>
                  </m:oMath>
                </a14:m>
                <a:r>
                  <a:rPr lang="en-US" b="0" dirty="0" smtClean="0"/>
                  <a:t>CaO2</a:t>
                </a:r>
              </a:p>
              <a:p>
                <a:pPr lvl="1"/>
                <a:r>
                  <a:rPr lang="en-US" dirty="0" smtClean="0"/>
                  <a:t>↑CvO2</a:t>
                </a:r>
              </a:p>
              <a:p>
                <a:r>
                  <a:rPr lang="en-US" dirty="0" smtClean="0"/>
                  <a:t>Cardiovascular (Cardiomyopathy)</a:t>
                </a:r>
              </a:p>
              <a:p>
                <a:pPr lvl="1"/>
                <a:r>
                  <a:rPr lang="en-US" dirty="0" smtClean="0"/>
                  <a:t>No HRR, Low O2 Pulse, Early VAT</a:t>
                </a:r>
              </a:p>
              <a:p>
                <a:pPr lvl="1"/>
                <a:r>
                  <a:rPr lang="en-US" dirty="0" smtClean="0"/>
                  <a:t>HR vs VO2, O2 Pulse, VAT, VO2 vs WR</a:t>
                </a:r>
              </a:p>
              <a:p>
                <a:r>
                  <a:rPr lang="en-US" dirty="0" err="1" smtClean="0"/>
                  <a:t>Ventilatory</a:t>
                </a:r>
                <a:r>
                  <a:rPr lang="en-US" dirty="0" smtClean="0"/>
                  <a:t> (COPD)</a:t>
                </a:r>
              </a:p>
              <a:p>
                <a:pPr lvl="1"/>
                <a:r>
                  <a:rPr lang="en-US" dirty="0" smtClean="0"/>
                  <a:t>High HRR, Usually </a:t>
                </a:r>
                <a:r>
                  <a:rPr lang="en-US" dirty="0" err="1" smtClean="0"/>
                  <a:t>nl</a:t>
                </a:r>
                <a:r>
                  <a:rPr lang="en-US" dirty="0" smtClean="0"/>
                  <a:t> AT, low </a:t>
                </a:r>
                <a:r>
                  <a:rPr lang="en-US" dirty="0" err="1" smtClean="0"/>
                  <a:t>Ventilatory</a:t>
                </a:r>
                <a:r>
                  <a:rPr lang="en-US" dirty="0" smtClean="0"/>
                  <a:t> Reserve, High VD/VT</a:t>
                </a:r>
              </a:p>
              <a:p>
                <a:pPr lvl="1"/>
                <a:r>
                  <a:rPr lang="en-US" dirty="0" smtClean="0"/>
                  <a:t>VE/MVV, Max RR, PaCO2</a:t>
                </a:r>
              </a:p>
              <a:p>
                <a:r>
                  <a:rPr lang="en-US" dirty="0" smtClean="0"/>
                  <a:t>Gas Exchange (ILD)</a:t>
                </a:r>
              </a:p>
              <a:p>
                <a:pPr lvl="1"/>
                <a:r>
                  <a:rPr lang="en-US" dirty="0" smtClean="0"/>
                  <a:t>No RR, Low O2 pulse, Early VAT, </a:t>
                </a:r>
                <a:r>
                  <a:rPr lang="en-US" dirty="0" err="1" smtClean="0"/>
                  <a:t>nl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Ventilatory</a:t>
                </a:r>
                <a:r>
                  <a:rPr lang="en-US" dirty="0" smtClean="0"/>
                  <a:t> Reserve, </a:t>
                </a:r>
                <a:r>
                  <a:rPr lang="en-US" dirty="0" err="1" smtClean="0"/>
                  <a:t>Abnl</a:t>
                </a:r>
                <a:r>
                  <a:rPr lang="en-US" dirty="0" smtClean="0"/>
                  <a:t> Oxygenation</a:t>
                </a:r>
              </a:p>
              <a:p>
                <a:pPr lvl="1"/>
                <a:r>
                  <a:rPr lang="en-US" dirty="0" smtClean="0"/>
                  <a:t>VD/VT, VE/VCO2, PaO2, P(A-a)O2, SpO2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995055"/>
                <a:ext cx="10018713" cy="4862945"/>
              </a:xfrm>
              <a:blipFill rotWithShape="0">
                <a:blip r:embed="rId2"/>
                <a:stretch>
                  <a:fillRect l="-852" t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52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961" y="489284"/>
            <a:ext cx="8837266" cy="59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283" y="659783"/>
            <a:ext cx="5331376" cy="53424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460" y="1931639"/>
            <a:ext cx="3960451" cy="3147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919" y="659783"/>
            <a:ext cx="3456732" cy="3743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911" y="659783"/>
            <a:ext cx="3546280" cy="37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 (CV SYSTEM RESPONSES)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281" y="1973178"/>
            <a:ext cx="4916771" cy="47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958" y="1393842"/>
            <a:ext cx="7275095" cy="7016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OSCILLATIONS IN VENTILATION</a:t>
            </a:r>
            <a:br>
              <a:rPr lang="en-US" dirty="0" smtClean="0"/>
            </a:br>
            <a:r>
              <a:rPr lang="en-US" sz="1400" dirty="0" smtClean="0"/>
              <a:t>can be seen in </a:t>
            </a:r>
            <a:r>
              <a:rPr lang="en-US" sz="1400" dirty="0" err="1" smtClean="0"/>
              <a:t>pt’s</a:t>
            </a:r>
            <a:r>
              <a:rPr lang="en-US" sz="1400" dirty="0" smtClean="0"/>
              <a:t> with CHF during CPET (Cheyne-Stokes)</a:t>
            </a:r>
            <a:endParaRPr lang="en-US" dirty="0"/>
          </a:p>
        </p:txBody>
      </p:sp>
      <p:pic>
        <p:nvPicPr>
          <p:cNvPr id="4102" name="Picture 6" descr="Image no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16" y="2229852"/>
            <a:ext cx="4083376" cy="45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6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ht121558.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675719"/>
            <a:ext cx="47244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63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649" y="713337"/>
            <a:ext cx="5077501" cy="5431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659" y="1887163"/>
            <a:ext cx="3960451" cy="308367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376649" y="713337"/>
            <a:ext cx="0" cy="5431321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76649" y="713337"/>
            <a:ext cx="165700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33657" y="713337"/>
            <a:ext cx="0" cy="5431321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797142" y="713337"/>
            <a:ext cx="165700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76649" y="6161309"/>
            <a:ext cx="165700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797142" y="2400622"/>
            <a:ext cx="165700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94762" y="729988"/>
            <a:ext cx="2380" cy="167063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450581" y="729988"/>
            <a:ext cx="2380" cy="167063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5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993" y="639754"/>
            <a:ext cx="5077501" cy="5418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758" y="1956959"/>
            <a:ext cx="4011226" cy="294408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121335" y="639754"/>
            <a:ext cx="0" cy="5431321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802494" y="639754"/>
            <a:ext cx="0" cy="5431321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45486" y="639754"/>
            <a:ext cx="165700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145486" y="6071075"/>
            <a:ext cx="165700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1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01" y="1970641"/>
            <a:ext cx="4011226" cy="3134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649" y="656234"/>
            <a:ext cx="5077501" cy="55455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9797142" y="656234"/>
            <a:ext cx="165700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797142" y="6199262"/>
            <a:ext cx="165700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797142" y="656234"/>
            <a:ext cx="0" cy="5543028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54150" y="656234"/>
            <a:ext cx="0" cy="5543028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8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 (VENTILATORY SYSTEM RESPONSES)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442" y="1935685"/>
            <a:ext cx="4806259" cy="47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997" y="195944"/>
            <a:ext cx="2516553" cy="283028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028" y="203504"/>
            <a:ext cx="2808745" cy="2815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089" y="205338"/>
            <a:ext cx="1863684" cy="1884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089" y="203504"/>
            <a:ext cx="1863684" cy="1886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2371" y="203504"/>
            <a:ext cx="2691150" cy="287868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8632371" y="195944"/>
            <a:ext cx="849086" cy="1088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0474435" y="183394"/>
            <a:ext cx="849086" cy="1088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632371" y="3093523"/>
            <a:ext cx="849086" cy="1088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474435" y="1146780"/>
            <a:ext cx="849086" cy="1088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474435" y="201387"/>
            <a:ext cx="1" cy="945393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1323521" y="195182"/>
            <a:ext cx="8505" cy="912856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480268" y="201387"/>
            <a:ext cx="0" cy="2914362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31183" y="216054"/>
            <a:ext cx="0" cy="2899695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968" y="3410555"/>
            <a:ext cx="2848351" cy="3039716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5323725" y="3405111"/>
            <a:ext cx="849086" cy="1088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323725" y="6439384"/>
            <a:ext cx="849086" cy="1088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11651" y="3415998"/>
            <a:ext cx="12074" cy="3023386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58954" y="3426885"/>
            <a:ext cx="12074" cy="3023386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67000" y="3018669"/>
            <a:ext cx="151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36970" y="3016554"/>
            <a:ext cx="151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CHF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206940" y="3082184"/>
            <a:ext cx="151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COPD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00586" y="6459820"/>
            <a:ext cx="151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ILD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1071" y="3442863"/>
            <a:ext cx="2721367" cy="2969655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9044840" y="3465089"/>
            <a:ext cx="12074" cy="295738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890364" y="3446109"/>
            <a:ext cx="1781" cy="297636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9027518" y="3437419"/>
            <a:ext cx="849086" cy="1088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044840" y="6418414"/>
            <a:ext cx="849086" cy="1088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00355" y="6439252"/>
            <a:ext cx="151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PVD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SPIROMETRY DURING CPET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240" y="1949116"/>
            <a:ext cx="6226853" cy="46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78" y="2517881"/>
            <a:ext cx="6789133" cy="4221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SPIROMETRY IN OBESITY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SLVHCS CPET SPIROMETRY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0" b="60298"/>
          <a:stretch/>
        </p:blipFill>
        <p:spPr>
          <a:xfrm>
            <a:off x="2627087" y="2935514"/>
            <a:ext cx="7416800" cy="24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25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SLVHCS CPET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9" b="28869"/>
          <a:stretch/>
        </p:blipFill>
        <p:spPr>
          <a:xfrm>
            <a:off x="2589324" y="2438399"/>
            <a:ext cx="7808686" cy="433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00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APPLICATIONS</a:t>
            </a:r>
            <a:br>
              <a:rPr lang="en-US" dirty="0" smtClean="0"/>
            </a:br>
            <a:r>
              <a:rPr lang="en-US" dirty="0" smtClean="0"/>
              <a:t>Risk Stratification </a:t>
            </a:r>
            <a:r>
              <a:rPr lang="en-US" i="1" dirty="0" smtClean="0"/>
              <a:t>Mancini et al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719768"/>
              </p:ext>
            </p:extLst>
          </p:nvPr>
        </p:nvGraphicFramePr>
        <p:xfrm>
          <a:off x="3154096" y="2438399"/>
          <a:ext cx="6679142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571"/>
                <a:gridCol w="3339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CHF PATIENT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YEAR SURVIVAL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with PV</a:t>
                      </a:r>
                      <a:r>
                        <a:rPr lang="en-US" sz="1800" b="0" i="0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0" i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of &lt;14 ml/kg/min who had been accepted for heart transplantation.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with PV</a:t>
                      </a:r>
                      <a:r>
                        <a:rPr lang="en-US" sz="1800" b="0" i="0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0" i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⩾14 ml/kg/min who were considered too well for transplantation.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with PV</a:t>
                      </a:r>
                      <a:r>
                        <a:rPr lang="en-US" sz="1800" b="0" i="0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0" i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of &lt;14 ml/kg/min but with significant comorbidity that precluded heart transplantation.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67314" y="6488668"/>
            <a:ext cx="924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*Of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note, a PV</a:t>
            </a:r>
            <a:r>
              <a:rPr lang="en-US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o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of &lt;10 ml/kg/min was associated with significantly poorer predicted survival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3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HF patients being considered for transplant</a:t>
            </a:r>
          </a:p>
          <a:p>
            <a:r>
              <a:rPr lang="en-US" dirty="0" smtClean="0"/>
              <a:t>Differentiation between cardiac vs pulmonary limitation for dyspnea on exertion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*Others:  evaluation of exercise capacity when medically indicated, evaluation of response to intervention, determine exercise training intensity for cardiac rehab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APPLICATIONS</a:t>
            </a:r>
            <a:br>
              <a:rPr lang="en-US" dirty="0" smtClean="0"/>
            </a:br>
            <a:r>
              <a:rPr lang="en-US" dirty="0" smtClean="0"/>
              <a:t>Cardiac Events </a:t>
            </a:r>
            <a:r>
              <a:rPr lang="en-US" i="1" dirty="0" err="1" smtClean="0"/>
              <a:t>Opasich</a:t>
            </a:r>
            <a:r>
              <a:rPr lang="en-US" i="1" dirty="0" smtClean="0"/>
              <a:t> et al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725688"/>
              </p:ext>
            </p:extLst>
          </p:nvPr>
        </p:nvGraphicFramePr>
        <p:xfrm>
          <a:off x="3154096" y="2565399"/>
          <a:ext cx="6679142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571"/>
                <a:gridCol w="3339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CHF PATIENT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YEAR SURVIVAL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PV</a:t>
                      </a:r>
                      <a:r>
                        <a:rPr lang="en-US" sz="1800" b="0" i="0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0" i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values of ⩽10 ml/kg/min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PV</a:t>
                      </a:r>
                      <a:r>
                        <a:rPr lang="en-US" sz="1800" b="0" i="0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0" i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values of &gt;10 to ⩽14 ml/kg/min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PV</a:t>
                      </a:r>
                      <a:r>
                        <a:rPr lang="en-US" sz="1800" b="0" i="0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0" i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values of &gt;14 to ⩽18 ml/kg/min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PV</a:t>
                      </a:r>
                      <a:r>
                        <a:rPr lang="en-US" sz="1800" b="0" i="0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0" i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values of &gt;18 ml/kg/min.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867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APPLICATIONS</a:t>
            </a:r>
            <a:br>
              <a:rPr lang="en-US" dirty="0" smtClean="0"/>
            </a:br>
            <a:r>
              <a:rPr lang="en-US" dirty="0" smtClean="0"/>
              <a:t>HF-ACTION STUDY </a:t>
            </a:r>
            <a:r>
              <a:rPr lang="en-US" i="1" dirty="0" smtClean="0"/>
              <a:t>Swank et al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Heart Failure and a Controlled Trial to Investigate Outcomes of Exercise Training</a:t>
            </a:r>
            <a:endParaRPr lang="en-US" dirty="0" smtClean="0"/>
          </a:p>
          <a:p>
            <a:r>
              <a:rPr lang="en-US" dirty="0" smtClean="0"/>
              <a:t>1620 participants</a:t>
            </a:r>
          </a:p>
          <a:p>
            <a:r>
              <a:rPr lang="en-US" dirty="0" smtClean="0"/>
              <a:t>Baseline CPET and at 3months after Cardiac Rehab</a:t>
            </a:r>
          </a:p>
          <a:p>
            <a:r>
              <a:rPr lang="en-US" dirty="0"/>
              <a:t>Every 6% increase in peak VO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 smtClean="0"/>
              <a:t>was </a:t>
            </a:r>
            <a:r>
              <a:rPr lang="en-US" dirty="0"/>
              <a:t>associated with a 5% lower risk of the primary </a:t>
            </a:r>
            <a:r>
              <a:rPr lang="en-US" dirty="0" smtClean="0"/>
              <a:t>endpoint (</a:t>
            </a:r>
            <a:r>
              <a:rPr lang="en-US" dirty="0"/>
              <a:t>all-cause mortality or all-cause </a:t>
            </a:r>
            <a:r>
              <a:rPr lang="en-US" dirty="0" smtClean="0"/>
              <a:t>hospitalization)</a:t>
            </a:r>
          </a:p>
          <a:p>
            <a:r>
              <a:rPr lang="en-US" dirty="0"/>
              <a:t>4% lower risk of the secondary endpoint of time to cardiovascular mortality or cardiovascular </a:t>
            </a:r>
            <a:r>
              <a:rPr lang="en-US" dirty="0" smtClean="0"/>
              <a:t>hospitalization</a:t>
            </a:r>
          </a:p>
          <a:p>
            <a:r>
              <a:rPr lang="en-US" dirty="0"/>
              <a:t> 8% lower risk of cardiovascular mortality or HF </a:t>
            </a:r>
            <a:r>
              <a:rPr lang="en-US" dirty="0" smtClean="0"/>
              <a:t>hospitalization</a:t>
            </a:r>
          </a:p>
          <a:p>
            <a:r>
              <a:rPr lang="en-US" dirty="0"/>
              <a:t>7% lower all-cause mortality</a:t>
            </a:r>
          </a:p>
        </p:txBody>
      </p:sp>
    </p:spTree>
    <p:extLst>
      <p:ext uri="{BB962C8B-B14F-4D97-AF65-F5344CB8AC3E}">
        <p14:creationId xmlns:p14="http://schemas.microsoft.com/office/powerpoint/2010/main" val="2636804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LUCK ON YOUR BOARDS!!!!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8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ooks.publications.chestnet.org/data/Books/PULM/chapter5-f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4" y="489477"/>
            <a:ext cx="10941918" cy="59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7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a bicycle (can be a treadmill)</a:t>
            </a:r>
          </a:p>
          <a:p>
            <a:r>
              <a:rPr lang="en-US" dirty="0" smtClean="0"/>
              <a:t>Breath-by-breath analysis</a:t>
            </a:r>
          </a:p>
          <a:p>
            <a:pPr lvl="1"/>
            <a:r>
              <a:rPr lang="en-US" dirty="0" smtClean="0"/>
              <a:t>Non-rebreathing valve (so inspired and expired air don’t mix)</a:t>
            </a:r>
          </a:p>
          <a:p>
            <a:pPr lvl="1"/>
            <a:r>
              <a:rPr lang="en-US" dirty="0" smtClean="0"/>
              <a:t>Oxygen and CO2 gas analyzers</a:t>
            </a:r>
          </a:p>
          <a:p>
            <a:pPr lvl="1"/>
            <a:r>
              <a:rPr lang="en-US" dirty="0" smtClean="0"/>
              <a:t>Respiratory volumes</a:t>
            </a:r>
          </a:p>
          <a:p>
            <a:pPr lvl="1"/>
            <a:r>
              <a:rPr lang="en-US" dirty="0" smtClean="0"/>
              <a:t>Minute volumes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TO 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Symptoms of maximal exercise</a:t>
            </a:r>
          </a:p>
          <a:p>
            <a:pPr lvl="1"/>
            <a:r>
              <a:rPr lang="en-US" dirty="0" smtClean="0"/>
              <a:t>Muscle fatigue</a:t>
            </a:r>
          </a:p>
          <a:p>
            <a:pPr lvl="1"/>
            <a:r>
              <a:rPr lang="en-US" dirty="0" smtClean="0"/>
              <a:t>Exhaustion</a:t>
            </a:r>
          </a:p>
          <a:p>
            <a:pPr lvl="1"/>
            <a:r>
              <a:rPr lang="en-US" dirty="0" smtClean="0"/>
              <a:t>Extreme dyspnea</a:t>
            </a:r>
          </a:p>
          <a:p>
            <a:pPr lvl="1"/>
            <a:r>
              <a:rPr lang="en-US" dirty="0" smtClean="0"/>
              <a:t>Light-headedness, Confusion, Loss of coordination</a:t>
            </a:r>
          </a:p>
          <a:p>
            <a:r>
              <a:rPr lang="en-US" dirty="0" smtClean="0"/>
              <a:t>Sustained </a:t>
            </a:r>
            <a:r>
              <a:rPr lang="en-US" dirty="0" err="1" smtClean="0"/>
              <a:t>tachyarrhythmias</a:t>
            </a:r>
            <a:r>
              <a:rPr lang="en-US" dirty="0" smtClean="0"/>
              <a:t> or ischemic changes</a:t>
            </a:r>
          </a:p>
          <a:p>
            <a:r>
              <a:rPr lang="en-US" dirty="0" smtClean="0"/>
              <a:t>Falling SBP (below resting level)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“The maximum ability of the cardiovascular system to deliver oxygen to exercising skeletal muscle and of the exercising muscle to extract oxygen from the blood”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*normal individuals are limited by the cardiac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54" y="685800"/>
            <a:ext cx="10018713" cy="1752599"/>
          </a:xfrm>
        </p:spPr>
        <p:txBody>
          <a:bodyPr/>
          <a:lstStyle/>
          <a:p>
            <a:r>
              <a:rPr lang="en-US" dirty="0" smtClean="0"/>
              <a:t>CPET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910340" y="2408237"/>
            <a:ext cx="4895056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Work</a:t>
            </a:r>
          </a:p>
          <a:p>
            <a:r>
              <a:rPr lang="en-US" dirty="0" smtClean="0"/>
              <a:t>VO2</a:t>
            </a:r>
          </a:p>
          <a:p>
            <a:r>
              <a:rPr lang="en-US" dirty="0" smtClean="0"/>
              <a:t>VC02</a:t>
            </a:r>
          </a:p>
          <a:p>
            <a:r>
              <a:rPr lang="en-US" dirty="0" smtClean="0"/>
              <a:t>AT</a:t>
            </a:r>
          </a:p>
          <a:p>
            <a:r>
              <a:rPr lang="en-US" dirty="0" smtClean="0"/>
              <a:t>HR</a:t>
            </a:r>
          </a:p>
          <a:p>
            <a:r>
              <a:rPr lang="en-US" dirty="0" smtClean="0"/>
              <a:t>EKG</a:t>
            </a:r>
          </a:p>
          <a:p>
            <a:r>
              <a:rPr lang="en-US" dirty="0" smtClean="0"/>
              <a:t>BP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607967" y="2438399"/>
            <a:ext cx="4895056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RR</a:t>
            </a:r>
          </a:p>
          <a:p>
            <a:r>
              <a:rPr lang="en-US" dirty="0" smtClean="0"/>
              <a:t>Sp</a:t>
            </a:r>
            <a:r>
              <a:rPr lang="en-US" dirty="0"/>
              <a:t>O</a:t>
            </a:r>
            <a:r>
              <a:rPr lang="en-US" dirty="0" smtClean="0"/>
              <a:t>2</a:t>
            </a:r>
          </a:p>
          <a:p>
            <a:r>
              <a:rPr lang="en-US" dirty="0" smtClean="0"/>
              <a:t>ABG</a:t>
            </a:r>
          </a:p>
          <a:p>
            <a:r>
              <a:rPr lang="en-US" dirty="0" smtClean="0"/>
              <a:t>Lactate</a:t>
            </a:r>
          </a:p>
          <a:p>
            <a:r>
              <a:rPr lang="en-US" dirty="0" smtClean="0"/>
              <a:t>CP</a:t>
            </a:r>
          </a:p>
          <a:p>
            <a:r>
              <a:rPr lang="en-US" dirty="0" smtClean="0"/>
              <a:t>Dyspnea</a:t>
            </a:r>
          </a:p>
          <a:p>
            <a:r>
              <a:rPr lang="en-US" dirty="0" smtClean="0"/>
              <a:t>Leg Fatigue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965325" y="1881187"/>
            <a:ext cx="40386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endParaRPr kumimoji="0" lang="en-US" altLang="en-US" sz="2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5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4310" y="1868905"/>
            <a:ext cx="10018713" cy="471637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VO2 = respiratory oxygen uptake (given in L/min and %)</a:t>
            </a:r>
          </a:p>
          <a:p>
            <a:pPr lvl="1"/>
            <a:r>
              <a:rPr lang="en-US" dirty="0" smtClean="0"/>
              <a:t>MET is resting oxygen uptake in sitting position = 3.5mL/kg/min (250mL/min)</a:t>
            </a:r>
          </a:p>
          <a:p>
            <a:pPr lvl="1"/>
            <a:r>
              <a:rPr lang="en-US" dirty="0" smtClean="0"/>
              <a:t>VO2max 15x resting (30-50mL/kg/min)</a:t>
            </a:r>
          </a:p>
          <a:p>
            <a:pPr lvl="1"/>
            <a:r>
              <a:rPr lang="en-US" dirty="0" smtClean="0"/>
              <a:t>Athletes may reach 20x resting values (80mL/kg/min)</a:t>
            </a:r>
          </a:p>
          <a:p>
            <a:r>
              <a:rPr lang="en-US" dirty="0" smtClean="0"/>
              <a:t>VCO2 = carbon dioxide production</a:t>
            </a:r>
          </a:p>
          <a:p>
            <a:r>
              <a:rPr lang="en-US" dirty="0" smtClean="0"/>
              <a:t>VCO2/VO2 = gas exchange ratio or respiratory exchange ratio (RER)</a:t>
            </a:r>
          </a:p>
          <a:p>
            <a:pPr lvl="1"/>
            <a:r>
              <a:rPr lang="en-US" dirty="0" smtClean="0"/>
              <a:t>Steady state, RER = RQ (RQ is determined by fuel for metabolic processes)</a:t>
            </a:r>
          </a:p>
          <a:p>
            <a:pPr lvl="2"/>
            <a:r>
              <a:rPr lang="en-US" dirty="0" smtClean="0"/>
              <a:t>RQ 1 = carbs, RQ~0.7 = </a:t>
            </a:r>
            <a:r>
              <a:rPr lang="en-US" dirty="0" err="1" smtClean="0"/>
              <a:t>carbs+fat</a:t>
            </a:r>
            <a:r>
              <a:rPr lang="en-US" dirty="0" smtClean="0"/>
              <a:t>, RQ~0.8 = </a:t>
            </a:r>
            <a:r>
              <a:rPr lang="en-US" dirty="0" err="1" smtClean="0"/>
              <a:t>carbs+protein</a:t>
            </a:r>
            <a:endParaRPr lang="en-US" dirty="0" smtClean="0"/>
          </a:p>
          <a:p>
            <a:r>
              <a:rPr lang="en-US" dirty="0" smtClean="0"/>
              <a:t>O2 Pulse (VO2/HR) = surrogate marker for SV</a:t>
            </a:r>
          </a:p>
          <a:p>
            <a:r>
              <a:rPr lang="en-US" dirty="0" smtClean="0"/>
              <a:t>VAT = </a:t>
            </a:r>
            <a:r>
              <a:rPr lang="en-US" dirty="0" err="1" smtClean="0"/>
              <a:t>ventilatory</a:t>
            </a:r>
            <a:r>
              <a:rPr lang="en-US" dirty="0" smtClean="0"/>
              <a:t> anaerobic threshold</a:t>
            </a:r>
          </a:p>
          <a:p>
            <a:pPr lvl="1"/>
            <a:r>
              <a:rPr lang="en-US" dirty="0" smtClean="0"/>
              <a:t>VE = expired ventilation, reflects aerobically produced CO2 in muscles (minimal lactate)</a:t>
            </a:r>
          </a:p>
          <a:p>
            <a:pPr lvl="1"/>
            <a:r>
              <a:rPr lang="en-US" dirty="0" smtClean="0"/>
              <a:t>Towards the end of exercise, as oxygen is depleted, lactate rises (this is VAT), and ventilation increases disproportionately</a:t>
            </a:r>
          </a:p>
          <a:p>
            <a:pPr lvl="1"/>
            <a:r>
              <a:rPr lang="en-US" dirty="0" smtClean="0"/>
              <a:t>Instead of checking lactate levels, we see that the V-slope of VCO2 (y axis) and Vo2 (x axis) changes </a:t>
            </a:r>
          </a:p>
          <a:p>
            <a:pPr lvl="1"/>
            <a:r>
              <a:rPr lang="en-US" dirty="0"/>
              <a:t>VE/VCO2 = minute </a:t>
            </a:r>
            <a:r>
              <a:rPr lang="en-US" dirty="0" smtClean="0"/>
              <a:t>ventilation (at VAT, should be &lt;34)</a:t>
            </a:r>
          </a:p>
          <a:p>
            <a:r>
              <a:rPr lang="en-US" dirty="0" smtClean="0"/>
              <a:t>VENTILATORY RESERVE</a:t>
            </a:r>
          </a:p>
          <a:p>
            <a:pPr lvl="1"/>
            <a:r>
              <a:rPr lang="en-US" dirty="0" smtClean="0"/>
              <a:t>VE/MVV (L/min)  or 1-(VE/MVV)x100 (%)  Should be &gt;11L/min or 20-30%</a:t>
            </a:r>
          </a:p>
          <a:p>
            <a:r>
              <a:rPr lang="en-US" dirty="0" smtClean="0"/>
              <a:t>VD/VT  = dead space</a:t>
            </a:r>
          </a:p>
          <a:p>
            <a:r>
              <a:rPr lang="en-US" dirty="0" smtClean="0"/>
              <a:t>HRR = Heart Rate Reserve (</a:t>
            </a:r>
            <a:r>
              <a:rPr lang="en-US" dirty="0" err="1" smtClean="0"/>
              <a:t>HR</a:t>
            </a:r>
            <a:r>
              <a:rPr lang="en-US" baseline="-25000" dirty="0" err="1" smtClean="0"/>
              <a:t>premax</a:t>
            </a:r>
            <a:r>
              <a:rPr lang="en-US" baseline="-25000" dirty="0"/>
              <a:t> </a:t>
            </a:r>
            <a:r>
              <a:rPr lang="en-US" dirty="0"/>
              <a:t>- </a:t>
            </a:r>
            <a:r>
              <a:rPr lang="en-US" dirty="0" err="1" smtClean="0"/>
              <a:t>HR</a:t>
            </a:r>
            <a:r>
              <a:rPr lang="en-US" baseline="-25000" dirty="0" err="1" smtClean="0"/>
              <a:t>actmax</a:t>
            </a:r>
            <a:r>
              <a:rPr lang="en-US" dirty="0" smtClean="0"/>
              <a:t>) Should be &lt;15BPM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050" y="4996541"/>
            <a:ext cx="1956943" cy="146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1580</TotalTime>
  <Words>756</Words>
  <Application>Microsoft Office PowerPoint</Application>
  <PresentationFormat>Widescreen</PresentationFormat>
  <Paragraphs>145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Corbel</vt:lpstr>
      <vt:lpstr>Times New Roman</vt:lpstr>
      <vt:lpstr>Wingdings 2</vt:lpstr>
      <vt:lpstr>Parallax</vt:lpstr>
      <vt:lpstr>CPET</vt:lpstr>
      <vt:lpstr>PowerPoint Presentation</vt:lpstr>
      <vt:lpstr>INDICATIONS</vt:lpstr>
      <vt:lpstr>PowerPoint Presentation</vt:lpstr>
      <vt:lpstr>CPET</vt:lpstr>
      <vt:lpstr>INDICATIONS TO STOP</vt:lpstr>
      <vt:lpstr>PEAK EXERCISE</vt:lpstr>
      <vt:lpstr>CPET MEASUREMENTS</vt:lpstr>
      <vt:lpstr>VARIABLES</vt:lpstr>
      <vt:lpstr>NORMAL VALUES</vt:lpstr>
      <vt:lpstr>COMMON METs</vt:lpstr>
      <vt:lpstr>FICK EQUATION</vt:lpstr>
      <vt:lpstr>ANALYZING GRAPHS</vt:lpstr>
      <vt:lpstr>PowerPoint Presentation</vt:lpstr>
      <vt:lpstr>EXERCISE INTOLERANCE</vt:lpstr>
      <vt:lpstr>PowerPoint Presentation</vt:lpstr>
      <vt:lpstr>PowerPoint Presentation</vt:lpstr>
      <vt:lpstr>HR (CV SYSTEM RESPONSES)</vt:lpstr>
      <vt:lpstr>OSCILLATIONS IN VENTILATION can be seen in pt’s with CHF during CPET (Cheyne-Stokes)</vt:lpstr>
      <vt:lpstr>PowerPoint Presentation</vt:lpstr>
      <vt:lpstr>PowerPoint Presentation</vt:lpstr>
      <vt:lpstr>PowerPoint Presentation</vt:lpstr>
      <vt:lpstr>VE (VENTILATORY SYSTEM RESPONSES)</vt:lpstr>
      <vt:lpstr>PowerPoint Presentation</vt:lpstr>
      <vt:lpstr>SPIROMETRY DURING CPET</vt:lpstr>
      <vt:lpstr>SPIROMETRY IN OBESITY</vt:lpstr>
      <vt:lpstr>SLVHCS CPET SPIROMETRY</vt:lpstr>
      <vt:lpstr>SLVHCS CPET DATA</vt:lpstr>
      <vt:lpstr>CARDIAC APPLICATIONS Risk Stratification Mancini et al</vt:lpstr>
      <vt:lpstr>CARDIAC APPLICATIONS Cardiac Events Opasich et al</vt:lpstr>
      <vt:lpstr>CARDIAC APPLICATIONS HF-ACTION STUDY Swank et al</vt:lpstr>
      <vt:lpstr>GOOD LUCK ON YOUR BOARDS!!!!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CPET</dc:title>
  <dc:creator>Karin Halvorson</dc:creator>
  <cp:lastModifiedBy>Karin Halvorson</cp:lastModifiedBy>
  <cp:revision>75</cp:revision>
  <dcterms:created xsi:type="dcterms:W3CDTF">2015-09-29T16:08:38Z</dcterms:created>
  <dcterms:modified xsi:type="dcterms:W3CDTF">2020-05-19T18:43:56Z</dcterms:modified>
</cp:coreProperties>
</file>