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355" r:id="rId2"/>
    <p:sldId id="356" r:id="rId3"/>
    <p:sldId id="344" r:id="rId4"/>
    <p:sldId id="353" r:id="rId5"/>
    <p:sldId id="274" r:id="rId6"/>
    <p:sldId id="354" r:id="rId7"/>
    <p:sldId id="295" r:id="rId8"/>
    <p:sldId id="277" r:id="rId9"/>
    <p:sldId id="278" r:id="rId10"/>
    <p:sldId id="279" r:id="rId11"/>
    <p:sldId id="335" r:id="rId12"/>
    <p:sldId id="352" r:id="rId13"/>
    <p:sldId id="345" r:id="rId14"/>
    <p:sldId id="357" r:id="rId15"/>
    <p:sldId id="358" r:id="rId16"/>
    <p:sldId id="365" r:id="rId17"/>
    <p:sldId id="360" r:id="rId18"/>
    <p:sldId id="361" r:id="rId19"/>
    <p:sldId id="362" r:id="rId20"/>
    <p:sldId id="363" r:id="rId21"/>
    <p:sldId id="364" r:id="rId22"/>
    <p:sldId id="366" r:id="rId23"/>
    <p:sldId id="367" r:id="rId24"/>
    <p:sldId id="371" r:id="rId25"/>
    <p:sldId id="372" r:id="rId26"/>
    <p:sldId id="368" r:id="rId27"/>
    <p:sldId id="369" r:id="rId28"/>
    <p:sldId id="370" r:id="rId29"/>
  </p:sldIdLst>
  <p:sldSz cx="7772400" cy="50292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656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73132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9699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46265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1828322" algn="l" defTabSz="73132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193986" algn="l" defTabSz="73132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2559650" algn="l" defTabSz="73132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2925314" algn="l" defTabSz="73132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  <a:srgbClr val="A3E0FF"/>
    <a:srgbClr val="33CCCC"/>
    <a:srgbClr val="FD917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 autoAdjust="0"/>
    <p:restoredTop sz="87330" autoAdjust="0"/>
  </p:normalViewPr>
  <p:slideViewPr>
    <p:cSldViewPr snapToGrid="0">
      <p:cViewPr varScale="1">
        <p:scale>
          <a:sx n="137" d="100"/>
          <a:sy n="137" d="100"/>
        </p:scale>
        <p:origin x="1890" y="42"/>
      </p:cViewPr>
      <p:guideLst>
        <p:guide orient="horz" pos="1584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209" cy="466238"/>
          </a:xfrm>
          <a:prstGeom prst="rect">
            <a:avLst/>
          </a:prstGeom>
        </p:spPr>
        <p:txBody>
          <a:bodyPr vert="horz" lIns="92303" tIns="46152" rIns="92303" bIns="461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59" y="1"/>
            <a:ext cx="2972209" cy="466238"/>
          </a:xfrm>
          <a:prstGeom prst="rect">
            <a:avLst/>
          </a:prstGeom>
        </p:spPr>
        <p:txBody>
          <a:bodyPr vert="horz" lIns="92303" tIns="46152" rIns="92303" bIns="4615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BDEB9A-EEA7-4A64-AFC7-2AD9AA9A4CDE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162"/>
            <a:ext cx="2972209" cy="466238"/>
          </a:xfrm>
          <a:prstGeom prst="rect">
            <a:avLst/>
          </a:prstGeom>
        </p:spPr>
        <p:txBody>
          <a:bodyPr vert="horz" lIns="92303" tIns="46152" rIns="92303" bIns="461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59" y="8830162"/>
            <a:ext cx="2972209" cy="466238"/>
          </a:xfrm>
          <a:prstGeom prst="rect">
            <a:avLst/>
          </a:prstGeom>
        </p:spPr>
        <p:txBody>
          <a:bodyPr vert="horz" wrap="square" lIns="92303" tIns="46152" rIns="92303" bIns="461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A2A9446-7EEE-4083-9FD2-396B21610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4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209" cy="466238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59" y="1"/>
            <a:ext cx="2972209" cy="466238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FB1CF9-811E-4E4F-82D7-1CA496610343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162050"/>
            <a:ext cx="484822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8" y="4473362"/>
            <a:ext cx="5487626" cy="3660595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162"/>
            <a:ext cx="2972209" cy="466238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259" y="8830162"/>
            <a:ext cx="2972209" cy="466238"/>
          </a:xfrm>
          <a:prstGeom prst="rect">
            <a:avLst/>
          </a:prstGeom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BE57B9-EBF7-4FB6-88B7-9AACC4602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939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566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132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699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265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28322" algn="l" defTabSz="7313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3986" algn="l" defTabSz="7313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59650" algn="l" defTabSz="7313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5314" algn="l" defTabSz="7313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87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162050"/>
            <a:ext cx="484822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938176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162050"/>
            <a:ext cx="484822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On back of card</a:t>
            </a:r>
            <a:r>
              <a:rPr lang="en-US" baseline="0" dirty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4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162050"/>
            <a:ext cx="484822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12114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162050"/>
            <a:ext cx="484822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161014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162050"/>
            <a:ext cx="484822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161014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162050"/>
            <a:ext cx="484822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424442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162050"/>
            <a:ext cx="484822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29642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162050"/>
            <a:ext cx="484822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181339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162050"/>
            <a:ext cx="484822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186925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162050"/>
            <a:ext cx="484822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93817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5341" y="0"/>
            <a:ext cx="7779643" cy="5036112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4663440" y="342265"/>
            <a:ext cx="3113009" cy="4343506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20491" y="4724519"/>
            <a:ext cx="1748790" cy="267758"/>
          </a:xfrm>
        </p:spPr>
        <p:txBody>
          <a:bodyPr/>
          <a:lstStyle/>
          <a:p>
            <a:pPr>
              <a:defRPr/>
            </a:pPr>
            <a:fld id="{1B0804A0-40B3-41E8-A162-386C9A7588CA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0534" y="4724519"/>
            <a:ext cx="2623185" cy="267758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350" y="4724519"/>
            <a:ext cx="1756554" cy="267758"/>
          </a:xfrm>
        </p:spPr>
        <p:txBody>
          <a:bodyPr anchor="ctr"/>
          <a:lstStyle>
            <a:lvl1pPr algn="l">
              <a:defRPr sz="660"/>
            </a:lvl1pPr>
          </a:lstStyle>
          <a:p>
            <a:pPr>
              <a:defRPr/>
            </a:pPr>
            <a:fld id="{163D815B-C720-42C7-84FE-5E8DCF8F29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2840772" y="23283"/>
            <a:ext cx="0" cy="1165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2804339" y="-3667125"/>
            <a:ext cx="1012" cy="2328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9480" y="750837"/>
            <a:ext cx="2418470" cy="2456403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242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9480" y="3626610"/>
            <a:ext cx="2418470" cy="761024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247" baseline="0">
                <a:solidFill>
                  <a:schemeClr val="bg2"/>
                </a:solidFill>
              </a:defRPr>
            </a:lvl1pPr>
            <a:lvl2pPr marL="251449" indent="0" algn="ctr">
              <a:buNone/>
              <a:defRPr sz="1100"/>
            </a:lvl2pPr>
            <a:lvl3pPr marL="502897" indent="0" algn="ctr">
              <a:buNone/>
              <a:defRPr sz="990"/>
            </a:lvl3pPr>
            <a:lvl4pPr marL="754346" indent="0" algn="ctr">
              <a:buNone/>
              <a:defRPr sz="880"/>
            </a:lvl4pPr>
            <a:lvl5pPr marL="1005794" indent="0" algn="ctr">
              <a:buNone/>
              <a:defRPr sz="880"/>
            </a:lvl5pPr>
            <a:lvl6pPr marL="1257243" indent="0" algn="ctr">
              <a:buNone/>
              <a:defRPr sz="880"/>
            </a:lvl6pPr>
            <a:lvl7pPr marL="1508691" indent="0" algn="ctr">
              <a:buNone/>
              <a:defRPr sz="880"/>
            </a:lvl7pPr>
            <a:lvl8pPr marL="1760140" indent="0" algn="ctr">
              <a:buNone/>
              <a:defRPr sz="880"/>
            </a:lvl8pPr>
            <a:lvl9pPr marL="2011589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2840772" y="23283"/>
            <a:ext cx="0" cy="1165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2804339" y="-3667125"/>
            <a:ext cx="1012" cy="2328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31698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79152-299F-4821-801D-82FBB907A1F1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6EF98-2AE4-46FB-964C-FD918024B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06059" y="530442"/>
            <a:ext cx="2697424" cy="4130112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87760" y="371827"/>
            <a:ext cx="1329080" cy="3915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0234" y="384540"/>
            <a:ext cx="3474272" cy="3903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14704" y="4617519"/>
            <a:ext cx="1597572" cy="267758"/>
          </a:xfrm>
        </p:spPr>
        <p:txBody>
          <a:bodyPr/>
          <a:lstStyle/>
          <a:p>
            <a:pPr>
              <a:defRPr/>
            </a:pPr>
            <a:fld id="{52F0D79F-236B-4CE0-92E1-FC8EF91E5144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0234" y="4617519"/>
            <a:ext cx="3799231" cy="26775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310387" y="2121302"/>
            <a:ext cx="3947729" cy="38522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DA883AB-BF3E-4642-92D7-A106B38F93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5504804" y="419102"/>
            <a:ext cx="0" cy="386867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695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915AA-8CE1-4B13-982E-1D4D055F815D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D35D7-6B49-47BF-B76A-D043B4066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4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7776961" cy="50292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562576" y="925513"/>
            <a:ext cx="4663440" cy="31781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3449003" y="2832716"/>
            <a:ext cx="87439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27773" y="4617603"/>
            <a:ext cx="1748790" cy="2677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68087DC-67CA-430E-8981-A44E9A3E8D37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6081" y="4617603"/>
            <a:ext cx="2623185" cy="267758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5849" y="4617603"/>
            <a:ext cx="1773233" cy="267758"/>
          </a:xfrm>
        </p:spPr>
        <p:txBody>
          <a:bodyPr anchor="ctr"/>
          <a:lstStyle>
            <a:lvl1pPr algn="l">
              <a:defRPr sz="66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35D13AF-9387-49A5-A4BD-F1E71C55DB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968" y="1342426"/>
            <a:ext cx="3735574" cy="1350591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242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1797" y="3062497"/>
            <a:ext cx="2911128" cy="76179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32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514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897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46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794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243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691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1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589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76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0718" y="1788160"/>
            <a:ext cx="2658161" cy="2682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312" y="1788160"/>
            <a:ext cx="2658161" cy="2682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F0D6F-1E21-4D04-B7EC-778405C538F8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3A4FB-485D-43D7-8A8F-A3B5F16285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687" y="415747"/>
            <a:ext cx="5672786" cy="11466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0235" y="1801366"/>
            <a:ext cx="2665933" cy="60420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1540" b="0" baseline="0">
                <a:solidFill>
                  <a:schemeClr val="accent2"/>
                </a:solidFill>
              </a:defRPr>
            </a:lvl1pPr>
            <a:lvl2pPr marL="251449" indent="0">
              <a:buNone/>
              <a:defRPr sz="1100" b="1"/>
            </a:lvl2pPr>
            <a:lvl3pPr marL="502897" indent="0">
              <a:buNone/>
              <a:defRPr sz="990" b="1"/>
            </a:lvl3pPr>
            <a:lvl4pPr marL="754346" indent="0">
              <a:buNone/>
              <a:defRPr sz="880" b="1"/>
            </a:lvl4pPr>
            <a:lvl5pPr marL="1005794" indent="0">
              <a:buNone/>
              <a:defRPr sz="880" b="1"/>
            </a:lvl5pPr>
            <a:lvl6pPr marL="1257243" indent="0">
              <a:buNone/>
              <a:defRPr sz="880" b="1"/>
            </a:lvl6pPr>
            <a:lvl7pPr marL="1508691" indent="0">
              <a:buNone/>
              <a:defRPr sz="880" b="1"/>
            </a:lvl7pPr>
            <a:lvl8pPr marL="1760140" indent="0">
              <a:buNone/>
              <a:defRPr sz="880" b="1"/>
            </a:lvl8pPr>
            <a:lvl9pPr marL="2011589" indent="0">
              <a:buNone/>
              <a:defRPr sz="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0235" y="2432203"/>
            <a:ext cx="2665933" cy="20381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539" y="1801366"/>
            <a:ext cx="2665933" cy="60420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1540" b="0" baseline="0">
                <a:solidFill>
                  <a:schemeClr val="accent2"/>
                </a:solidFill>
              </a:defRPr>
            </a:lvl1pPr>
            <a:lvl2pPr marL="251449" indent="0">
              <a:buNone/>
              <a:defRPr sz="1100" b="1"/>
            </a:lvl2pPr>
            <a:lvl3pPr marL="502897" indent="0">
              <a:buNone/>
              <a:defRPr sz="990" b="1"/>
            </a:lvl3pPr>
            <a:lvl4pPr marL="754346" indent="0">
              <a:buNone/>
              <a:defRPr sz="880" b="1"/>
            </a:lvl4pPr>
            <a:lvl5pPr marL="1005794" indent="0">
              <a:buNone/>
              <a:defRPr sz="880" b="1"/>
            </a:lvl5pPr>
            <a:lvl6pPr marL="1257243" indent="0">
              <a:buNone/>
              <a:defRPr sz="880" b="1"/>
            </a:lvl6pPr>
            <a:lvl7pPr marL="1508691" indent="0">
              <a:buNone/>
              <a:defRPr sz="880" b="1"/>
            </a:lvl7pPr>
            <a:lvl8pPr marL="1760140" indent="0">
              <a:buNone/>
              <a:defRPr sz="880" b="1"/>
            </a:lvl8pPr>
            <a:lvl9pPr marL="2011589" indent="0">
              <a:buNone/>
              <a:defRPr sz="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539" y="2432203"/>
            <a:ext cx="2665933" cy="20381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ADF6A-4A19-4227-8E37-EE57904EDC35}" type="datetime1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A9D77-3B36-4754-A6FB-856FC5CDF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1EA1A8-68B3-4384-9028-4A7DA056F7DE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17909-2DF3-4F86-B7C0-CD8A5DC6E9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0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06059" y="530442"/>
            <a:ext cx="2697424" cy="4130112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9282E-D39C-44FF-975F-2D1F7DD18F6B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83903-C6FC-43A9-A354-49589F0472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1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070194" y="570294"/>
            <a:ext cx="2614169" cy="387462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818" y="1102865"/>
            <a:ext cx="2057668" cy="123781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0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28" y="323704"/>
            <a:ext cx="4843113" cy="4146696"/>
          </a:xfrm>
        </p:spPr>
        <p:txBody>
          <a:bodyPr/>
          <a:lstStyle>
            <a:lvl1pPr>
              <a:defRPr sz="1100"/>
            </a:lvl1pPr>
            <a:lvl2pPr>
              <a:defRPr sz="990"/>
            </a:lvl2pPr>
            <a:lvl3pPr>
              <a:defRPr sz="880"/>
            </a:lvl3pPr>
            <a:lvl4pPr>
              <a:defRPr sz="770"/>
            </a:lvl4pPr>
            <a:lvl5pPr>
              <a:defRPr sz="770"/>
            </a:lvl5pPr>
            <a:lvl6pPr>
              <a:defRPr sz="770"/>
            </a:lvl6pPr>
            <a:lvl7pPr>
              <a:defRPr sz="770"/>
            </a:lvl7pPr>
            <a:lvl8pPr>
              <a:defRPr sz="770"/>
            </a:lvl8pPr>
            <a:lvl9pPr>
              <a:defRPr sz="7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1818" y="2364123"/>
            <a:ext cx="2057668" cy="2106278"/>
          </a:xfrm>
        </p:spPr>
        <p:txBody>
          <a:bodyPr>
            <a:normAutofit/>
          </a:bodyPr>
          <a:lstStyle>
            <a:lvl1pPr marL="0" indent="0">
              <a:spcBef>
                <a:spcPts val="880"/>
              </a:spcBef>
              <a:buNone/>
              <a:defRPr sz="1027"/>
            </a:lvl1pPr>
            <a:lvl2pPr marL="251449" indent="0">
              <a:buNone/>
              <a:defRPr sz="770"/>
            </a:lvl2pPr>
            <a:lvl3pPr marL="502897" indent="0">
              <a:buNone/>
              <a:defRPr sz="660"/>
            </a:lvl3pPr>
            <a:lvl4pPr marL="754346" indent="0">
              <a:buNone/>
              <a:defRPr sz="550"/>
            </a:lvl4pPr>
            <a:lvl5pPr marL="1005794" indent="0">
              <a:buNone/>
              <a:defRPr sz="550"/>
            </a:lvl5pPr>
            <a:lvl6pPr marL="1257243" indent="0">
              <a:buNone/>
              <a:defRPr sz="550"/>
            </a:lvl6pPr>
            <a:lvl7pPr marL="1508691" indent="0">
              <a:buNone/>
              <a:defRPr sz="550"/>
            </a:lvl7pPr>
            <a:lvl8pPr marL="1760140" indent="0">
              <a:buNone/>
              <a:defRPr sz="550"/>
            </a:lvl8pPr>
            <a:lvl9pPr marL="2011589" indent="0">
              <a:buNone/>
              <a:defRPr sz="5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05" y="4610101"/>
            <a:ext cx="2057668" cy="26775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374E503-9894-4374-834A-C48E4BA4D406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928" y="4610101"/>
            <a:ext cx="4843113" cy="26775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01818" y="273977"/>
            <a:ext cx="2057668" cy="598753"/>
          </a:xfrm>
        </p:spPr>
        <p:txBody>
          <a:bodyPr anchor="t"/>
          <a:lstStyle>
            <a:lvl1pPr algn="l">
              <a:defRPr sz="2787"/>
            </a:lvl1pPr>
          </a:lstStyle>
          <a:p>
            <a:pPr>
              <a:defRPr/>
            </a:pPr>
            <a:fld id="{007C30B1-FE70-47D4-A978-412CA113E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0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070194" y="570294"/>
            <a:ext cx="2614169" cy="387462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818" y="1102867"/>
            <a:ext cx="2059686" cy="1237811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0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5165440" cy="5029199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49" indent="0">
              <a:buNone/>
              <a:defRPr sz="1540"/>
            </a:lvl2pPr>
            <a:lvl3pPr marL="502897" indent="0">
              <a:buNone/>
              <a:defRPr sz="1320"/>
            </a:lvl3pPr>
            <a:lvl4pPr marL="754346" indent="0">
              <a:buNone/>
              <a:defRPr sz="1100"/>
            </a:lvl4pPr>
            <a:lvl5pPr marL="1005794" indent="0">
              <a:buNone/>
              <a:defRPr sz="1100"/>
            </a:lvl5pPr>
            <a:lvl6pPr marL="1257243" indent="0">
              <a:buNone/>
              <a:defRPr sz="1100"/>
            </a:lvl6pPr>
            <a:lvl7pPr marL="1508691" indent="0">
              <a:buNone/>
              <a:defRPr sz="1100"/>
            </a:lvl7pPr>
            <a:lvl8pPr marL="1760140" indent="0">
              <a:buNone/>
              <a:defRPr sz="1100"/>
            </a:lvl8pPr>
            <a:lvl9pPr marL="2011589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1818" y="2364124"/>
            <a:ext cx="2059686" cy="2106276"/>
          </a:xfrm>
        </p:spPr>
        <p:txBody>
          <a:bodyPr>
            <a:normAutofit/>
          </a:bodyPr>
          <a:lstStyle>
            <a:lvl1pPr marL="0" indent="0">
              <a:spcBef>
                <a:spcPts val="880"/>
              </a:spcBef>
              <a:buNone/>
              <a:defRPr sz="1027"/>
            </a:lvl1pPr>
            <a:lvl2pPr marL="251449" indent="0">
              <a:buNone/>
              <a:defRPr sz="770"/>
            </a:lvl2pPr>
            <a:lvl3pPr marL="502897" indent="0">
              <a:buNone/>
              <a:defRPr sz="660"/>
            </a:lvl3pPr>
            <a:lvl4pPr marL="754346" indent="0">
              <a:buNone/>
              <a:defRPr sz="550"/>
            </a:lvl4pPr>
            <a:lvl5pPr marL="1005794" indent="0">
              <a:buNone/>
              <a:defRPr sz="550"/>
            </a:lvl5pPr>
            <a:lvl6pPr marL="1257243" indent="0">
              <a:buNone/>
              <a:defRPr sz="550"/>
            </a:lvl6pPr>
            <a:lvl7pPr marL="1508691" indent="0">
              <a:buNone/>
              <a:defRPr sz="550"/>
            </a:lvl7pPr>
            <a:lvl8pPr marL="1760140" indent="0">
              <a:buNone/>
              <a:defRPr sz="550"/>
            </a:lvl8pPr>
            <a:lvl9pPr marL="2011589" indent="0">
              <a:buNone/>
              <a:defRPr sz="5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97665" y="4617519"/>
            <a:ext cx="2063809" cy="26775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7FE46EC-6A97-40C9-9E1D-7AF1912C9A4B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928" y="4617519"/>
            <a:ext cx="4854512" cy="26775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01818" y="273979"/>
            <a:ext cx="2059686" cy="598753"/>
          </a:xfrm>
        </p:spPr>
        <p:txBody>
          <a:bodyPr anchor="t"/>
          <a:lstStyle>
            <a:lvl1pPr algn="l">
              <a:defRPr sz="2787"/>
            </a:lvl1pPr>
          </a:lstStyle>
          <a:p>
            <a:pPr>
              <a:defRPr/>
            </a:pPr>
            <a:fld id="{052F55D4-3A56-471D-8214-15FB8BC40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0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06059" y="530442"/>
            <a:ext cx="2697424" cy="4130112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9275" y="416786"/>
            <a:ext cx="5672198" cy="1144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0235" y="1788160"/>
            <a:ext cx="5591239" cy="267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2683" y="4617519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2317FAF-AA19-448D-943E-4FEC10F88968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0234" y="4617519"/>
            <a:ext cx="3612951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2888" y="460450"/>
            <a:ext cx="1201272" cy="443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787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D925F26-1B3F-4E56-9B5B-8E40D24B12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70235" y="1595740"/>
            <a:ext cx="55912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1870235" y="1595740"/>
            <a:ext cx="55912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502897" rtl="0" eaLnBrk="1" latinLnBrk="0" hangingPunct="1">
        <a:lnSpc>
          <a:spcPct val="99000"/>
        </a:lnSpc>
        <a:spcBef>
          <a:spcPct val="0"/>
        </a:spcBef>
        <a:buNone/>
        <a:defRPr sz="2787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6014" indent="-176014" algn="l" defTabSz="502897" rtl="0" eaLnBrk="1" latinLnBrk="0" hangingPunct="1">
        <a:lnSpc>
          <a:spcPct val="111000"/>
        </a:lnSpc>
        <a:spcBef>
          <a:spcPts val="682"/>
        </a:spcBef>
        <a:buFont typeface="Corbel" panose="020B0503020204020204" pitchFamily="34" charset="0"/>
        <a:buChar char="–"/>
        <a:defRPr sz="1467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2028" indent="-176014" algn="l" defTabSz="502897" rtl="0" eaLnBrk="1" latinLnBrk="0" hangingPunct="1">
        <a:lnSpc>
          <a:spcPct val="111000"/>
        </a:lnSpc>
        <a:spcBef>
          <a:spcPts val="682"/>
        </a:spcBef>
        <a:buFont typeface="Corbel" panose="020B0503020204020204" pitchFamily="34" charset="0"/>
        <a:buChar char="–"/>
        <a:defRPr sz="132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28042" indent="-176014" algn="l" defTabSz="502897" rtl="0" eaLnBrk="1" latinLnBrk="0" hangingPunct="1">
        <a:lnSpc>
          <a:spcPct val="111000"/>
        </a:lnSpc>
        <a:spcBef>
          <a:spcPts val="682"/>
        </a:spcBef>
        <a:buFont typeface="Corbel" panose="020B0503020204020204" pitchFamily="34" charset="0"/>
        <a:buChar char="–"/>
        <a:defRPr sz="1173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04056" indent="-176014" algn="l" defTabSz="502897" rtl="0" eaLnBrk="1" latinLnBrk="0" hangingPunct="1">
        <a:lnSpc>
          <a:spcPct val="111000"/>
        </a:lnSpc>
        <a:spcBef>
          <a:spcPts val="682"/>
        </a:spcBef>
        <a:buFont typeface="Corbel" panose="020B0503020204020204" pitchFamily="34" charset="0"/>
        <a:buChar char="–"/>
        <a:defRPr sz="1027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0070" indent="-176014" algn="l" defTabSz="502897" rtl="0" eaLnBrk="1" latinLnBrk="0" hangingPunct="1">
        <a:lnSpc>
          <a:spcPct val="111000"/>
        </a:lnSpc>
        <a:spcBef>
          <a:spcPts val="682"/>
        </a:spcBef>
        <a:buFont typeface="Corbel" panose="020B0503020204020204" pitchFamily="34" charset="0"/>
        <a:buChar char="–"/>
        <a:defRPr sz="1027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56084" indent="-176014" algn="l" defTabSz="502897" rtl="0" eaLnBrk="1" latinLnBrk="0" hangingPunct="1">
        <a:lnSpc>
          <a:spcPct val="111000"/>
        </a:lnSpc>
        <a:spcBef>
          <a:spcPts val="682"/>
        </a:spcBef>
        <a:buFont typeface="Corbel" panose="020B0503020204020204" pitchFamily="34" charset="0"/>
        <a:buChar char="–"/>
        <a:defRPr sz="1027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232098" indent="-176014" algn="l" defTabSz="502897" rtl="0" eaLnBrk="1" latinLnBrk="0" hangingPunct="1">
        <a:lnSpc>
          <a:spcPct val="111000"/>
        </a:lnSpc>
        <a:spcBef>
          <a:spcPts val="682"/>
        </a:spcBef>
        <a:buFont typeface="Corbel" panose="020B0503020204020204" pitchFamily="34" charset="0"/>
        <a:buChar char="–"/>
        <a:defRPr sz="1027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408112" indent="-176014" algn="l" defTabSz="502897" rtl="0" eaLnBrk="1" latinLnBrk="0" hangingPunct="1">
        <a:lnSpc>
          <a:spcPct val="111000"/>
        </a:lnSpc>
        <a:spcBef>
          <a:spcPts val="682"/>
        </a:spcBef>
        <a:buFont typeface="Corbel" panose="020B0503020204020204" pitchFamily="34" charset="0"/>
        <a:buChar char="–"/>
        <a:defRPr sz="1027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1584126" indent="-176014" algn="l" defTabSz="502897" rtl="0" eaLnBrk="1" latinLnBrk="0" hangingPunct="1">
        <a:lnSpc>
          <a:spcPct val="111000"/>
        </a:lnSpc>
        <a:spcBef>
          <a:spcPts val="682"/>
        </a:spcBef>
        <a:buFont typeface="Corbel" panose="020B0503020204020204" pitchFamily="34" charset="0"/>
        <a:buChar char="–"/>
        <a:defRPr sz="1027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897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49" algn="l" defTabSz="502897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897" algn="l" defTabSz="502897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46" algn="l" defTabSz="502897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794" algn="l" defTabSz="502897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43" algn="l" defTabSz="502897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691" algn="l" defTabSz="502897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140" algn="l" defTabSz="502897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589" algn="l" defTabSz="502897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pos="1386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Code Status Discussions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61273" y="539117"/>
            <a:ext cx="2917184" cy="4125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300" b="1" dirty="0"/>
              <a:t>In </a:t>
            </a:r>
            <a:br>
              <a:rPr lang="en-US" altLang="en-US" sz="4300" b="1" dirty="0"/>
            </a:br>
            <a:r>
              <a:rPr lang="en-US" altLang="en-US" sz="4300" b="1" dirty="0"/>
              <a:t>advanced chronic disease…</a:t>
            </a:r>
            <a:br>
              <a:rPr lang="en-US" altLang="en-US" sz="4300" b="1" dirty="0"/>
            </a:br>
            <a:r>
              <a:rPr lang="en-US" altLang="en-US" sz="3200" dirty="0"/>
              <a:t>less than </a:t>
            </a:r>
            <a:r>
              <a:rPr lang="en-US" altLang="en-US" sz="3200" b="1" dirty="0"/>
              <a:t>1</a:t>
            </a:r>
            <a:r>
              <a:rPr lang="en-US" altLang="en-US" sz="3200" dirty="0"/>
              <a:t> out of </a:t>
            </a:r>
            <a:r>
              <a:rPr lang="en-US" altLang="en-US" sz="3200" b="1" dirty="0"/>
              <a:t>100</a:t>
            </a:r>
            <a:r>
              <a:rPr lang="en-US" altLang="en-US" sz="3200" dirty="0"/>
              <a:t> leave the hospital after CPR.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12" y="453482"/>
            <a:ext cx="4312126" cy="431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853" y="4764298"/>
            <a:ext cx="7382577" cy="220173"/>
          </a:xfrm>
          <a:prstGeom prst="rect">
            <a:avLst/>
          </a:prstGeom>
          <a:noFill/>
        </p:spPr>
        <p:txBody>
          <a:bodyPr wrap="square" lIns="65645" tIns="32822" rIns="65645" bIns="32822" rtlCol="0">
            <a:spAutoFit/>
          </a:bodyPr>
          <a:lstStyle/>
          <a:p>
            <a:r>
              <a:rPr lang="en-US" sz="1000" dirty="0"/>
              <a:t>©2015 Mayo Foundation for Medical Education and Research   			                    	                          8                                             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rd11\Downloads\Rcdqqkzc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76" y="916316"/>
            <a:ext cx="3382333" cy="22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6417" y="2981094"/>
            <a:ext cx="7373687" cy="179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132" tIns="36566" rIns="73132" bIns="36566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4300" dirty="0"/>
              <a:t>It may hurt or result in a stroke, life support machine, or dependence on others.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464734"/>
            <a:ext cx="7772400" cy="5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132" tIns="36566" rIns="73132" bIns="36566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4300" dirty="0"/>
              <a:t>CPR may save your life.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853" y="4764298"/>
            <a:ext cx="7382577" cy="220173"/>
          </a:xfrm>
          <a:prstGeom prst="rect">
            <a:avLst/>
          </a:prstGeom>
          <a:noFill/>
        </p:spPr>
        <p:txBody>
          <a:bodyPr wrap="square" lIns="65645" tIns="32822" rIns="65645" bIns="32822" rtlCol="0">
            <a:spAutoFit/>
          </a:bodyPr>
          <a:lstStyle/>
          <a:p>
            <a:r>
              <a:rPr lang="en-US" sz="1000" dirty="0"/>
              <a:t>©2015 Mayo Foundation for Medical Education and Research   			                    	                          9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121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463990" y="4085692"/>
            <a:ext cx="6853642" cy="1"/>
          </a:xfrm>
          <a:prstGeom prst="straightConnector1">
            <a:avLst/>
          </a:prstGeom>
          <a:ln w="136525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1587" y="648880"/>
            <a:ext cx="3074164" cy="30033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Full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Try to revive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Low odds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Side effects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6463" y="648880"/>
            <a:ext cx="3074164" cy="30033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DNR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No CPR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Comfort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Natural death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853" y="4764298"/>
            <a:ext cx="7382577" cy="220173"/>
          </a:xfrm>
          <a:prstGeom prst="rect">
            <a:avLst/>
          </a:prstGeom>
          <a:noFill/>
        </p:spPr>
        <p:txBody>
          <a:bodyPr wrap="square" lIns="65645" tIns="32822" rIns="65645" bIns="32822" rtlCol="0">
            <a:spAutoFit/>
          </a:bodyPr>
          <a:lstStyle/>
          <a:p>
            <a:r>
              <a:rPr lang="en-US" sz="1000" dirty="0"/>
              <a:t>©2015 Mayo Foundation for Medical Education and Research   		                         		                      10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31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19" y="419125"/>
            <a:ext cx="6703695" cy="5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30" y="975065"/>
            <a:ext cx="7426712" cy="39723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/>
              <a:t>A discussion about CPR should start with a conversation about goals of care.</a:t>
            </a:r>
          </a:p>
          <a:p>
            <a:pPr marL="708564" lvl="1" indent="-342900">
              <a:buFont typeface="+mj-lt"/>
              <a:buAutoNum type="arabicPeriod"/>
            </a:pPr>
            <a:r>
              <a:rPr lang="en-US" sz="1400" dirty="0"/>
              <a:t>Check </a:t>
            </a:r>
          </a:p>
          <a:p>
            <a:pPr marL="700895" lvl="1" indent="0">
              <a:buNone/>
            </a:pPr>
            <a:r>
              <a:rPr lang="en-US" sz="1400" u="sng" dirty="0"/>
              <a:t>understanding</a:t>
            </a:r>
            <a:r>
              <a:rPr lang="en-US" sz="1400" dirty="0"/>
              <a:t>:</a:t>
            </a:r>
          </a:p>
          <a:p>
            <a:pPr marL="365664" lvl="1" indent="0">
              <a:buNone/>
            </a:pPr>
            <a:endParaRPr lang="en-US" sz="1100" dirty="0"/>
          </a:p>
          <a:p>
            <a:pPr marL="708564" lvl="1" indent="-342900">
              <a:buFont typeface="+mj-lt"/>
              <a:buAutoNum type="arabicPeriod" startAt="2"/>
            </a:pPr>
            <a:r>
              <a:rPr lang="en-US" sz="1400" dirty="0"/>
              <a:t>Clarify </a:t>
            </a:r>
          </a:p>
          <a:p>
            <a:pPr marL="700895" lvl="1" indent="0">
              <a:buNone/>
            </a:pPr>
            <a:r>
              <a:rPr lang="en-US" sz="1400" u="sng" dirty="0"/>
              <a:t>values</a:t>
            </a:r>
            <a:r>
              <a:rPr lang="en-US" sz="1400" dirty="0"/>
              <a:t>:</a:t>
            </a:r>
          </a:p>
          <a:p>
            <a:pPr marL="693888" lvl="1" indent="-328224">
              <a:buFont typeface="+mj-lt"/>
              <a:buAutoNum type="alphaUcPeriod" startAt="2"/>
            </a:pPr>
            <a:endParaRPr lang="en-US" sz="1100" dirty="0"/>
          </a:p>
          <a:p>
            <a:pPr marL="693888" lvl="1" indent="-328224">
              <a:buFont typeface="+mj-lt"/>
              <a:buAutoNum type="alphaUcPeriod" startAt="2"/>
            </a:pPr>
            <a:endParaRPr lang="en-US" sz="1100" dirty="0"/>
          </a:p>
          <a:p>
            <a:pPr marL="693888" lvl="1" indent="-328224">
              <a:buFont typeface="+mj-lt"/>
              <a:buAutoNum type="alphaUcPeriod" startAt="2"/>
            </a:pPr>
            <a:endParaRPr lang="en-US" sz="1100" dirty="0"/>
          </a:p>
          <a:p>
            <a:pPr marL="365664" lvl="1" indent="0">
              <a:buNone/>
            </a:pPr>
            <a:endParaRPr lang="en-US" sz="1100" dirty="0"/>
          </a:p>
          <a:p>
            <a:pPr marL="708564" lvl="1" indent="-342900">
              <a:buFont typeface="+mj-lt"/>
              <a:buAutoNum type="arabicPeriod" startAt="3"/>
            </a:pPr>
            <a:r>
              <a:rPr lang="en-US" sz="1400" dirty="0"/>
              <a:t>Learn </a:t>
            </a:r>
          </a:p>
          <a:p>
            <a:pPr marL="700895" lvl="1" indent="0">
              <a:buNone/>
            </a:pPr>
            <a:r>
              <a:rPr lang="en-US" sz="1400" u="sng" dirty="0"/>
              <a:t>preferences</a:t>
            </a:r>
            <a:r>
              <a:rPr lang="en-US" sz="1400" dirty="0"/>
              <a:t>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/>
              <a:t>Other tips:</a:t>
            </a:r>
          </a:p>
          <a:p>
            <a:pPr marL="461963" indent="-182563">
              <a:lnSpc>
                <a:spcPct val="70000"/>
              </a:lnSpc>
            </a:pPr>
            <a:r>
              <a:rPr lang="en-US" sz="1400" dirty="0"/>
              <a:t>As you show these cards, offer your advice on which CPR option matches their values.</a:t>
            </a:r>
          </a:p>
          <a:p>
            <a:pPr marL="461963" indent="-182563">
              <a:lnSpc>
                <a:spcPct val="70000"/>
              </a:lnSpc>
            </a:pPr>
            <a:r>
              <a:rPr lang="en-US" sz="1400" dirty="0"/>
              <a:t>CPR status addresses emergencies only, not routine care.</a:t>
            </a:r>
          </a:p>
          <a:p>
            <a:pPr marL="461963" indent="-182563">
              <a:lnSpc>
                <a:spcPct val="70000"/>
              </a:lnSpc>
            </a:pPr>
            <a:r>
              <a:rPr lang="en-US" sz="1400" dirty="0"/>
              <a:t>Listen more than talk.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17035" y="1283583"/>
            <a:ext cx="1254183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Tell me about your health.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591482" y="1283583"/>
            <a:ext cx="1467653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What have you been told?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510347" y="1898592"/>
            <a:ext cx="1377835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What makes life worth living?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217892" y="1898592"/>
            <a:ext cx="1245350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What are your passions?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46044" y="1919452"/>
            <a:ext cx="1186469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Tell me about yourself.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973561" y="1898592"/>
            <a:ext cx="1498542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Where do you get your strength?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385195" y="2526020"/>
            <a:ext cx="2455372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Would you call yourself a spiritual or a religious person?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398227" y="3164667"/>
            <a:ext cx="1254183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What do you worry about?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985789" y="3164667"/>
            <a:ext cx="1254183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What do you hope for?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918586" y="2526019"/>
            <a:ext cx="3553518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What experiences have you had with illness and how has this shaped your views?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755531" y="3164667"/>
            <a:ext cx="1457325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What limits would you set?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154355" y="1280626"/>
            <a:ext cx="1467653" cy="5029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What do you see in the future?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297" y="4800603"/>
            <a:ext cx="7382577" cy="220173"/>
          </a:xfrm>
          <a:prstGeom prst="rect">
            <a:avLst/>
          </a:prstGeom>
          <a:noFill/>
        </p:spPr>
        <p:txBody>
          <a:bodyPr wrap="square" lIns="65645" tIns="32822" rIns="65645" bIns="32822" rtlCol="0">
            <a:spAutoFit/>
          </a:bodyPr>
          <a:lstStyle/>
          <a:p>
            <a:r>
              <a:rPr lang="en-US" sz="1000" dirty="0"/>
              <a:t>©2015 Mayo Foundation for Medical Education and Research   		                    	                          	                     10b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832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freedom from external control or influence; independence</a:t>
            </a:r>
          </a:p>
        </p:txBody>
      </p:sp>
    </p:spTree>
    <p:extLst>
      <p:ext uri="{BB962C8B-B14F-4D97-AF65-F5344CB8AC3E}">
        <p14:creationId xmlns:p14="http://schemas.microsoft.com/office/powerpoint/2010/main" val="346572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policy or practice on the part of people in positions of authority of restricting the freedom and responsibilities of those subordinate to them in the subordinates' supposed best interest</a:t>
            </a:r>
          </a:p>
        </p:txBody>
      </p:sp>
    </p:spTree>
    <p:extLst>
      <p:ext uri="{BB962C8B-B14F-4D97-AF65-F5344CB8AC3E}">
        <p14:creationId xmlns:p14="http://schemas.microsoft.com/office/powerpoint/2010/main" val="370888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process that allows patients and their providers to make health care decisions together</a:t>
            </a:r>
          </a:p>
          <a:p>
            <a:r>
              <a:rPr lang="en-US" dirty="0"/>
              <a:t>takes into account the best clinical evidence available, as well as the patient's values and preferences</a:t>
            </a:r>
          </a:p>
        </p:txBody>
      </p:sp>
    </p:spTree>
    <p:extLst>
      <p:ext uri="{BB962C8B-B14F-4D97-AF65-F5344CB8AC3E}">
        <p14:creationId xmlns:p14="http://schemas.microsoft.com/office/powerpoint/2010/main" val="67944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lymphoma with ceftriaxone?</a:t>
            </a:r>
          </a:p>
          <a:p>
            <a:r>
              <a:rPr lang="en-US" dirty="0"/>
              <a:t>Treat acute renal failure with ibuprofen?</a:t>
            </a:r>
          </a:p>
          <a:p>
            <a:r>
              <a:rPr lang="en-US" dirty="0"/>
              <a:t>Treat a subarachnoid hemorrhage with </a:t>
            </a:r>
            <a:r>
              <a:rPr lang="en-US" dirty="0" err="1"/>
              <a:t>tPA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609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Punch your patient in the face?</a:t>
            </a:r>
          </a:p>
          <a:p>
            <a:r>
              <a:rPr lang="en-US" dirty="0"/>
              <a:t>Yell obscenities at your patient?</a:t>
            </a:r>
          </a:p>
          <a:p>
            <a:r>
              <a:rPr lang="en-US" dirty="0"/>
              <a:t>Operate unnecessarily on your patient?</a:t>
            </a:r>
          </a:p>
        </p:txBody>
      </p:sp>
    </p:spTree>
    <p:extLst>
      <p:ext uri="{BB962C8B-B14F-4D97-AF65-F5344CB8AC3E}">
        <p14:creationId xmlns:p14="http://schemas.microsoft.com/office/powerpoint/2010/main" val="145345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on earth would you assault your patient because they don’t understand what cardiopulmonary resuscitation really means?</a:t>
            </a:r>
          </a:p>
        </p:txBody>
      </p:sp>
    </p:spTree>
    <p:extLst>
      <p:ext uri="{BB962C8B-B14F-4D97-AF65-F5344CB8AC3E}">
        <p14:creationId xmlns:p14="http://schemas.microsoft.com/office/powerpoint/2010/main" val="103834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Epidemiology of Inpatient Arrest &amp;</a:t>
            </a:r>
          </a:p>
          <a:p>
            <a:r>
              <a:rPr lang="en-US" dirty="0"/>
              <a:t>Setting the Stage for Discussion</a:t>
            </a:r>
          </a:p>
          <a:p>
            <a:pPr lvl="1"/>
            <a:r>
              <a:rPr lang="en-US" dirty="0"/>
              <a:t>Shared Decision Making Tool</a:t>
            </a:r>
          </a:p>
          <a:p>
            <a:r>
              <a:rPr lang="en-US" dirty="0"/>
              <a:t>Autonomy vs Paternalism</a:t>
            </a:r>
          </a:p>
          <a:p>
            <a:r>
              <a:rPr lang="en-US" dirty="0"/>
              <a:t>Code Status is NOT An “</a:t>
            </a:r>
            <a:r>
              <a:rPr lang="en-US" dirty="0" err="1"/>
              <a:t>àl</a:t>
            </a:r>
            <a:r>
              <a:rPr lang="en-US" dirty="0"/>
              <a:t> a carte” Menu</a:t>
            </a:r>
          </a:p>
          <a:p>
            <a:r>
              <a:rPr lang="en-US" dirty="0"/>
              <a:t>Guidelines Regarding Futility</a:t>
            </a:r>
          </a:p>
        </p:txBody>
      </p:sp>
    </p:spTree>
    <p:extLst>
      <p:ext uri="{BB962C8B-B14F-4D97-AF65-F5344CB8AC3E}">
        <p14:creationId xmlns:p14="http://schemas.microsoft.com/office/powerpoint/2010/main" val="1440319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either want resuscitation</a:t>
            </a:r>
          </a:p>
          <a:p>
            <a:r>
              <a:rPr lang="en-US" dirty="0"/>
              <a:t>Or you want comfort</a:t>
            </a:r>
          </a:p>
          <a:p>
            <a:endParaRPr lang="en-US" dirty="0"/>
          </a:p>
          <a:p>
            <a:r>
              <a:rPr lang="en-US" b="1" i="1" u="sng" dirty="0"/>
              <a:t>There is no in-between.  </a:t>
            </a:r>
          </a:p>
          <a:p>
            <a:pPr lvl="1"/>
            <a:r>
              <a:rPr lang="en-US" dirty="0"/>
              <a:t>Time-limited intubation is different than a code</a:t>
            </a:r>
          </a:p>
          <a:p>
            <a:pPr lvl="1"/>
            <a:r>
              <a:rPr lang="en-US" dirty="0"/>
              <a:t>Trial of </a:t>
            </a:r>
            <a:r>
              <a:rPr lang="en-US" dirty="0" err="1"/>
              <a:t>pressors</a:t>
            </a:r>
            <a:r>
              <a:rPr lang="en-US" dirty="0"/>
              <a:t> is different than a code</a:t>
            </a:r>
          </a:p>
          <a:p>
            <a:pPr lvl="1"/>
            <a:r>
              <a:rPr lang="en-US" dirty="0"/>
              <a:t>DNR/DNI does </a:t>
            </a:r>
            <a:r>
              <a:rPr lang="en-US" b="1" i="1" u="sng" dirty="0"/>
              <a:t>NOT</a:t>
            </a:r>
            <a:r>
              <a:rPr lang="en-US" dirty="0"/>
              <a:t> mean DO NOT TREAT</a:t>
            </a:r>
          </a:p>
        </p:txBody>
      </p:sp>
    </p:spTree>
    <p:extLst>
      <p:ext uri="{BB962C8B-B14F-4D97-AF65-F5344CB8AC3E}">
        <p14:creationId xmlns:p14="http://schemas.microsoft.com/office/powerpoint/2010/main" val="119131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pointlessness or uselessness</a:t>
            </a:r>
          </a:p>
          <a:p>
            <a:endParaRPr lang="en-US" dirty="0"/>
          </a:p>
          <a:p>
            <a:r>
              <a:rPr lang="en-US" dirty="0"/>
              <a:t>Use term “potentially inappropriate” instead</a:t>
            </a:r>
          </a:p>
        </p:txBody>
      </p:sp>
    </p:spTree>
    <p:extLst>
      <p:ext uri="{BB962C8B-B14F-4D97-AF65-F5344CB8AC3E}">
        <p14:creationId xmlns:p14="http://schemas.microsoft.com/office/powerpoint/2010/main" val="1248430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0" y="416786"/>
            <a:ext cx="7222133" cy="1144525"/>
          </a:xfrm>
        </p:spPr>
        <p:txBody>
          <a:bodyPr>
            <a:normAutofit/>
          </a:bodyPr>
          <a:lstStyle/>
          <a:p>
            <a:r>
              <a:rPr lang="en-US" sz="2000" dirty="0"/>
              <a:t>An Official ATS/AACN/ACCP/ESICM/SCCM Policy Statement: Responding to Requests for Potentially Inappropriate Treatments in Intensive Care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Clinicians should explain and advocate for the treatment plan they believe is appropriate</a:t>
            </a:r>
          </a:p>
          <a:p>
            <a:r>
              <a:rPr lang="en-US" dirty="0"/>
              <a:t>Conflicts regarding potentially inappropriate treatments that remain intractable despite intensive communication and negotiation should be managed by a fair process of conflict resolution</a:t>
            </a:r>
          </a:p>
          <a:p>
            <a:r>
              <a:rPr lang="en-US" dirty="0"/>
              <a:t>The medical profession should lead public engagement efforts and advocate for policies and legislation about when life-prolonging technologies should not be used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43" y="4756107"/>
            <a:ext cx="516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Am J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Crit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Care Med Vol 191,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Iss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11, pp 1318–1330, Jun 1, 2015</a:t>
            </a:r>
          </a:p>
        </p:txBody>
      </p:sp>
    </p:spTree>
    <p:extLst>
      <p:ext uri="{BB962C8B-B14F-4D97-AF65-F5344CB8AC3E}">
        <p14:creationId xmlns:p14="http://schemas.microsoft.com/office/powerpoint/2010/main" val="2328090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0" y="416786"/>
            <a:ext cx="7222133" cy="1144525"/>
          </a:xfrm>
        </p:spPr>
        <p:txBody>
          <a:bodyPr>
            <a:normAutofit/>
          </a:bodyPr>
          <a:lstStyle/>
          <a:p>
            <a:r>
              <a:rPr lang="en-US" sz="2000" dirty="0"/>
              <a:t>An Official ATS/AACN/ACCP/ESICM/SCCM Policy Statement: Responding to Requests for Potentially Inappropriate Treatments in Intensive Care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have an interest in receiving care consistent with their values and preferences. </a:t>
            </a:r>
          </a:p>
          <a:p>
            <a:r>
              <a:rPr lang="en-US" dirty="0"/>
              <a:t>Clinicians have an interest in not being compelled to act against their best understanding of their professional obligations </a:t>
            </a:r>
          </a:p>
          <a:p>
            <a:r>
              <a:rPr lang="en-US" dirty="0"/>
              <a:t>Society has important interests in protecting individual rights, fostering clinician professionalism, and ensuring the fair allocation of medical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43" y="4756107"/>
            <a:ext cx="516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Am J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Crit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Care Med Vol 191,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Iss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11, pp 1318–1330, Jun 1, 2015</a:t>
            </a:r>
          </a:p>
        </p:txBody>
      </p:sp>
    </p:spTree>
    <p:extLst>
      <p:ext uri="{BB962C8B-B14F-4D97-AF65-F5344CB8AC3E}">
        <p14:creationId xmlns:p14="http://schemas.microsoft.com/office/powerpoint/2010/main" val="2470774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09" y="416786"/>
            <a:ext cx="7160764" cy="1144525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Recommended Practices for Improving Communication and Support for Surrogates in the Intensive Care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Systems-level interventions </a:t>
            </a:r>
          </a:p>
          <a:p>
            <a:pPr lvl="1"/>
            <a:r>
              <a:rPr lang="en-US" dirty="0"/>
              <a:t>Conduct regular, structured </a:t>
            </a:r>
            <a:r>
              <a:rPr lang="en-US" dirty="0" err="1"/>
              <a:t>interprofessional</a:t>
            </a:r>
            <a:r>
              <a:rPr lang="en-US" dirty="0"/>
              <a:t> family meetings </a:t>
            </a:r>
          </a:p>
          <a:p>
            <a:pPr lvl="1"/>
            <a:r>
              <a:rPr lang="en-US" dirty="0"/>
              <a:t>Integrate palliative care and/or ethics teams into ICU care for difficult cases </a:t>
            </a:r>
          </a:p>
          <a:p>
            <a:pPr lvl="1"/>
            <a:r>
              <a:rPr lang="en-US" dirty="0"/>
              <a:t>Provide printed educational materials to family </a:t>
            </a:r>
          </a:p>
          <a:p>
            <a:pPr lvl="1"/>
            <a:r>
              <a:rPr lang="en-US" dirty="0"/>
              <a:t>Maintain dedicated meeting space for ICU family meetings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43" y="4756107"/>
            <a:ext cx="516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Am J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Crit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Care Med Vol 191,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Iss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11, pp 1318–1330, Jun 1, 2015</a:t>
            </a:r>
          </a:p>
        </p:txBody>
      </p:sp>
    </p:spTree>
    <p:extLst>
      <p:ext uri="{BB962C8B-B14F-4D97-AF65-F5344CB8AC3E}">
        <p14:creationId xmlns:p14="http://schemas.microsoft.com/office/powerpoint/2010/main" val="138975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72" y="416786"/>
            <a:ext cx="7166901" cy="1144525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Recommended Practices for Improving Communication and Support for Surrogates in the Intensive Care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Clinician-level skills Coordinate an effective ICU family meeting Establish consensus among treating clinicians before the meeting </a:t>
            </a:r>
          </a:p>
          <a:p>
            <a:pPr lvl="1"/>
            <a:r>
              <a:rPr lang="en-US" dirty="0"/>
              <a:t>Use a private, quiet space for family meetings </a:t>
            </a:r>
          </a:p>
          <a:p>
            <a:pPr lvl="1"/>
            <a:r>
              <a:rPr lang="en-US" dirty="0"/>
              <a:t>Introduce all participants </a:t>
            </a:r>
          </a:p>
          <a:p>
            <a:pPr lvl="1"/>
            <a:r>
              <a:rPr lang="en-US" dirty="0"/>
              <a:t>Use patient/family-centered communication strategies (see below) </a:t>
            </a:r>
          </a:p>
          <a:p>
            <a:pPr lvl="1"/>
            <a:r>
              <a:rPr lang="en-US" dirty="0"/>
              <a:t>Affirm </a:t>
            </a:r>
            <a:r>
              <a:rPr lang="en-US" dirty="0" err="1"/>
              <a:t>nonabandonment</a:t>
            </a:r>
            <a:r>
              <a:rPr lang="en-US" dirty="0"/>
              <a:t> and support family decisions </a:t>
            </a:r>
          </a:p>
          <a:p>
            <a:pPr lvl="1"/>
            <a:r>
              <a:rPr lang="en-US" dirty="0"/>
              <a:t>Provide family-centered communication Elicit surrogates’ perceptions first </a:t>
            </a:r>
          </a:p>
          <a:p>
            <a:pPr lvl="1"/>
            <a:r>
              <a:rPr lang="en-US" dirty="0"/>
              <a:t>Use active listening skills and deliver information in small chunks </a:t>
            </a:r>
          </a:p>
          <a:p>
            <a:pPr lvl="1"/>
            <a:r>
              <a:rPr lang="en-US" dirty="0"/>
              <a:t>Respond to questions and check for understanding of key facts </a:t>
            </a:r>
          </a:p>
          <a:p>
            <a:pPr lvl="1"/>
            <a:r>
              <a:rPr lang="en-US" dirty="0"/>
              <a:t>Acknowledge and address emotion </a:t>
            </a:r>
          </a:p>
          <a:p>
            <a:pPr lvl="1"/>
            <a:r>
              <a:rPr lang="en-US" dirty="0"/>
              <a:t>Support religious/spiritual needs and concerns </a:t>
            </a:r>
          </a:p>
          <a:p>
            <a:pPr lvl="1"/>
            <a:r>
              <a:rPr lang="en-US" dirty="0"/>
              <a:t>Foster shared decision making </a:t>
            </a:r>
          </a:p>
          <a:p>
            <a:pPr lvl="1"/>
            <a:r>
              <a:rPr lang="en-US" dirty="0"/>
              <a:t>Assess clinical prognosis and degree of certainty Evaluate surrogate preferences for decision-making responsibility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43" y="4756107"/>
            <a:ext cx="516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Am J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Crit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Care Med Vol 191,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Iss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11, pp 1318–1330, Jun 1, 2015</a:t>
            </a:r>
          </a:p>
        </p:txBody>
      </p:sp>
    </p:spTree>
    <p:extLst>
      <p:ext uri="{BB962C8B-B14F-4D97-AF65-F5344CB8AC3E}">
        <p14:creationId xmlns:p14="http://schemas.microsoft.com/office/powerpoint/2010/main" val="221836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Enlist expert consultation to continue negotiation during the dispute resolution process </a:t>
            </a:r>
          </a:p>
          <a:p>
            <a:pPr marL="0" indent="0">
              <a:buNone/>
            </a:pPr>
            <a:r>
              <a:rPr lang="en-US" dirty="0"/>
              <a:t>2. Give notice of the process to surrogates </a:t>
            </a:r>
          </a:p>
          <a:p>
            <a:pPr marL="0" indent="0">
              <a:buNone/>
            </a:pPr>
            <a:r>
              <a:rPr lang="en-US" dirty="0"/>
              <a:t>3. Obtain a second medical opinion </a:t>
            </a:r>
          </a:p>
          <a:p>
            <a:pPr marL="0" indent="0">
              <a:buNone/>
            </a:pPr>
            <a:r>
              <a:rPr lang="en-US" dirty="0"/>
              <a:t>4. Obtain review by an interdisciplinary hospital committee </a:t>
            </a:r>
          </a:p>
          <a:p>
            <a:pPr marL="0" indent="0">
              <a:buNone/>
            </a:pPr>
            <a:r>
              <a:rPr lang="en-US" dirty="0"/>
              <a:t>5. Offer surrogates the opportunity to transfer the patient to an alternate institution </a:t>
            </a:r>
          </a:p>
          <a:p>
            <a:pPr marL="0" indent="0">
              <a:buNone/>
            </a:pPr>
            <a:r>
              <a:rPr lang="en-US" dirty="0"/>
              <a:t>6. Inform surrogates of the opportunity to pursue extramural appeal </a:t>
            </a:r>
          </a:p>
          <a:p>
            <a:pPr marL="0" indent="0">
              <a:buNone/>
            </a:pPr>
            <a:r>
              <a:rPr lang="en-US" dirty="0"/>
              <a:t>7. Implement the decision of the resolution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43" y="4756107"/>
            <a:ext cx="516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Am J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Crit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Care Med Vol 191,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Iss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11, pp 1318–1330, Jun 1, 2015</a:t>
            </a:r>
          </a:p>
        </p:txBody>
      </p:sp>
    </p:spTree>
    <p:extLst>
      <p:ext uri="{BB962C8B-B14F-4D97-AF65-F5344CB8AC3E}">
        <p14:creationId xmlns:p14="http://schemas.microsoft.com/office/powerpoint/2010/main" val="824877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Time for Conflict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time pressures (such as a rapidly deteriorating clinical condition) make it infeasible to complete all steps of the conflict-resolution process and clinicians have a high degree of certainty that the requested treatment is outside accepted practice, they </a:t>
            </a:r>
            <a:r>
              <a:rPr lang="en-US" b="1" i="1" u="sng" dirty="0"/>
              <a:t>should refuse to provide the requested treatment and endeavor to achieve as much procedural oversight </a:t>
            </a:r>
            <a:r>
              <a:rPr lang="en-US" dirty="0"/>
              <a:t>as the clinical situation allows.</a:t>
            </a:r>
          </a:p>
        </p:txBody>
      </p:sp>
    </p:spTree>
    <p:extLst>
      <p:ext uri="{BB962C8B-B14F-4D97-AF65-F5344CB8AC3E}">
        <p14:creationId xmlns:p14="http://schemas.microsoft.com/office/powerpoint/2010/main" val="379097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conflicts can be managed through discussion</a:t>
            </a:r>
          </a:p>
          <a:p>
            <a:r>
              <a:rPr lang="en-US" dirty="0"/>
              <a:t>Ensure that you ask open-ended questions</a:t>
            </a:r>
          </a:p>
          <a:p>
            <a:pPr lvl="1"/>
            <a:r>
              <a:rPr lang="en-US" dirty="0"/>
              <a:t>Try to understand the thought process</a:t>
            </a:r>
          </a:p>
          <a:p>
            <a:pPr lvl="1"/>
            <a:r>
              <a:rPr lang="en-US" dirty="0"/>
              <a:t>Train yourself to be comfortable with silence</a:t>
            </a:r>
          </a:p>
          <a:p>
            <a:pPr lvl="2"/>
            <a:r>
              <a:rPr lang="en-US" dirty="0"/>
              <a:t>Do not fill the silence, people need quiet to process</a:t>
            </a:r>
          </a:p>
          <a:p>
            <a:pPr lvl="1"/>
            <a:r>
              <a:rPr lang="en-US" dirty="0"/>
              <a:t>Always keep the patient’s wishes at the forefront of the discussion</a:t>
            </a:r>
          </a:p>
          <a:p>
            <a:pPr lvl="2"/>
            <a:r>
              <a:rPr lang="en-US" dirty="0"/>
              <a:t>“surrogate is clearly not representing the values or interests of the patient, the clinician should identify an alternate surrogate or seek a court-appointed guardian”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43" y="4756107"/>
            <a:ext cx="516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Am J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Crit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Care Med Vol 191,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Iss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11, pp 1318–1330, Jun 1, 2015</a:t>
            </a:r>
          </a:p>
        </p:txBody>
      </p:sp>
    </p:spTree>
    <p:extLst>
      <p:ext uri="{BB962C8B-B14F-4D97-AF65-F5344CB8AC3E}">
        <p14:creationId xmlns:p14="http://schemas.microsoft.com/office/powerpoint/2010/main" val="134306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14376"/>
            <a:ext cx="7772400" cy="762207"/>
          </a:xfrm>
          <a:ln w="57150" cmpd="thickThin"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300" b="1" dirty="0"/>
              <a:t>CPR Decision Aid Cards</a:t>
            </a:r>
            <a:br>
              <a:rPr lang="en-US" altLang="en-US" sz="4300" b="1" dirty="0"/>
            </a:br>
            <a:r>
              <a:rPr lang="en-US" altLang="en-US" sz="2000" b="1" dirty="0"/>
              <a:t>Shared Decision Making Tool</a:t>
            </a:r>
            <a:endParaRPr lang="en-US" altLang="en-US" sz="43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78" y="1439346"/>
            <a:ext cx="3857241" cy="332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853" y="4764298"/>
            <a:ext cx="7382577" cy="220173"/>
          </a:xfrm>
          <a:prstGeom prst="rect">
            <a:avLst/>
          </a:prstGeom>
          <a:noFill/>
        </p:spPr>
        <p:txBody>
          <a:bodyPr wrap="square" lIns="65645" tIns="32822" rIns="65645" bIns="32822" rtlCol="0">
            <a:spAutoFit/>
          </a:bodyPr>
          <a:lstStyle/>
          <a:p>
            <a:r>
              <a:rPr lang="en-US" sz="1000" dirty="0"/>
              <a:t>©2015 Mayo Foundation for Medical Education and Research   			   MCHS – NWWI, December 2015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2561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61834" y="970010"/>
            <a:ext cx="2761230" cy="1163446"/>
          </a:xfrm>
          <a:prstGeom prst="wedgeRoundRectCallout">
            <a:avLst>
              <a:gd name="adj1" fmla="val 82178"/>
              <a:gd name="adj2" fmla="val -799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Tell me about your health.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25620" y="2500094"/>
            <a:ext cx="1902352" cy="1522942"/>
          </a:xfrm>
          <a:prstGeom prst="wedgeRoundRectCallout">
            <a:avLst>
              <a:gd name="adj1" fmla="val 53807"/>
              <a:gd name="adj2" fmla="val -6978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Tell me about yourself.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297" y="4800603"/>
            <a:ext cx="7489347" cy="374062"/>
          </a:xfrm>
          <a:prstGeom prst="rect">
            <a:avLst/>
          </a:prstGeom>
          <a:noFill/>
        </p:spPr>
        <p:txBody>
          <a:bodyPr wrap="square" lIns="65645" tIns="32822" rIns="65645" bIns="32822" rtlCol="0">
            <a:spAutoFit/>
          </a:bodyPr>
          <a:lstStyle/>
          <a:p>
            <a:r>
              <a:rPr lang="en-US" sz="1000" dirty="0"/>
              <a:t>©2015 Mayo Foundation for Medical Education and Research   			   	                            2                 	                    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09" y="740001"/>
            <a:ext cx="2552117" cy="228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4201082" y="3047038"/>
            <a:ext cx="3132772" cy="975998"/>
          </a:xfrm>
          <a:prstGeom prst="wedgeRoundRectCallout">
            <a:avLst>
              <a:gd name="adj1" fmla="val -19305"/>
              <a:gd name="adj2" fmla="val -7224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45" tIns="32822" rIns="65645" bIns="32822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do you hope for?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024199"/>
            <a:ext cx="7772400" cy="8010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b="1" dirty="0"/>
              <a:t>May I talk with you about something that might happen?</a:t>
            </a:r>
          </a:p>
        </p:txBody>
      </p:sp>
    </p:spTree>
    <p:extLst>
      <p:ext uri="{BB962C8B-B14F-4D97-AF65-F5344CB8AC3E}">
        <p14:creationId xmlns:p14="http://schemas.microsoft.com/office/powerpoint/2010/main" val="62897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2" y="1012848"/>
            <a:ext cx="2484280" cy="3053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9983" y="4005806"/>
            <a:ext cx="2484280" cy="4501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399" tIns="36566" rIns="146266" bIns="3656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Chest compressions 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941" y="317056"/>
            <a:ext cx="7772400" cy="60396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latin typeface="+mn-lt"/>
              </a:rPr>
              <a:t>If a person’s heart stops, we can try CPR</a:t>
            </a:r>
            <a:endParaRPr lang="en-US" altLang="en-US" sz="1800" b="1" dirty="0">
              <a:latin typeface="+mn-lt"/>
            </a:endParaRPr>
          </a:p>
        </p:txBody>
      </p:sp>
      <p:pic>
        <p:nvPicPr>
          <p:cNvPr id="820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76" y="3468150"/>
            <a:ext cx="311060" cy="3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jrd11\Pictures\Sho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17" y="1275395"/>
            <a:ext cx="2704176" cy="28700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73939" y="4141018"/>
            <a:ext cx="2704176" cy="42125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399" tIns="36566" rIns="146266" bIns="3656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Electric shock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91" y="2178638"/>
            <a:ext cx="2824475" cy="2064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04853" y="4764298"/>
            <a:ext cx="7382577" cy="220173"/>
          </a:xfrm>
          <a:prstGeom prst="rect">
            <a:avLst/>
          </a:prstGeom>
          <a:noFill/>
        </p:spPr>
        <p:txBody>
          <a:bodyPr wrap="square" lIns="65645" tIns="32822" rIns="65645" bIns="32822" rtlCol="0">
            <a:spAutoFit/>
          </a:bodyPr>
          <a:lstStyle/>
          <a:p>
            <a:r>
              <a:rPr lang="en-US" sz="1000" dirty="0"/>
              <a:t>©2015 Mayo Foundation for Medical Education and Research   			                    	                          3                                       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5626" y="4242677"/>
            <a:ext cx="2824476" cy="4265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399" tIns="36566" rIns="146266" bIns="3656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Breathing tube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4853" y="4764298"/>
            <a:ext cx="7258628" cy="220173"/>
          </a:xfrm>
          <a:prstGeom prst="rect">
            <a:avLst/>
          </a:prstGeom>
          <a:noFill/>
        </p:spPr>
        <p:txBody>
          <a:bodyPr wrap="square" lIns="65645" tIns="32822" rIns="65645" bIns="32822" rtlCol="0">
            <a:spAutoFit/>
          </a:bodyPr>
          <a:lstStyle/>
          <a:p>
            <a:pPr algn="ctr"/>
            <a:r>
              <a:rPr lang="en-US" sz="1000" dirty="0"/>
              <a:t>©2015 Mayo Foundation for Medical Education and Research   			                    	                     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0" y="748798"/>
            <a:ext cx="5917579" cy="40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24722" y="2756548"/>
            <a:ext cx="1479394" cy="4993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b="1" dirty="0">
                <a:latin typeface="+mn-lt"/>
              </a:rPr>
              <a:t>PROs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05103" y="2749450"/>
            <a:ext cx="1520282" cy="53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132" tIns="36566" rIns="73132" bIns="3656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6566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7313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9699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46265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+mn-lt"/>
              </a:rPr>
              <a:t>CONs</a:t>
            </a:r>
          </a:p>
        </p:txBody>
      </p:sp>
    </p:spTree>
    <p:extLst>
      <p:ext uri="{BB962C8B-B14F-4D97-AF65-F5344CB8AC3E}">
        <p14:creationId xmlns:p14="http://schemas.microsoft.com/office/powerpoint/2010/main" val="312833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" name="TextBox 1"/>
          <p:cNvSpPr txBox="1">
            <a:spLocks noChangeArrowheads="1"/>
          </p:cNvSpPr>
          <p:nvPr/>
        </p:nvSpPr>
        <p:spPr bwMode="auto">
          <a:xfrm>
            <a:off x="487841" y="994322"/>
            <a:ext cx="2636520" cy="319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32" tIns="36566" rIns="73132" bIns="3656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300" b="1" dirty="0">
                <a:latin typeface="+mj-lt"/>
              </a:rPr>
              <a:t>On TV…</a:t>
            </a:r>
          </a:p>
          <a:p>
            <a:endParaRPr lang="en-US" altLang="en-US" sz="3200" b="1" dirty="0">
              <a:latin typeface="+mj-lt"/>
            </a:endParaRPr>
          </a:p>
          <a:p>
            <a:r>
              <a:rPr lang="en-US" altLang="en-US" sz="3200" dirty="0">
                <a:latin typeface="+mn-lt"/>
              </a:rPr>
              <a:t>about </a:t>
            </a:r>
            <a:r>
              <a:rPr lang="en-US" altLang="en-US" sz="3200" b="1" dirty="0">
                <a:latin typeface="+mn-lt"/>
              </a:rPr>
              <a:t>75</a:t>
            </a:r>
            <a:r>
              <a:rPr lang="en-US" altLang="en-US" sz="3200" dirty="0">
                <a:latin typeface="+mn-lt"/>
              </a:rPr>
              <a:t> out of </a:t>
            </a:r>
            <a:r>
              <a:rPr lang="en-US" altLang="en-US" sz="3200" b="1" dirty="0">
                <a:latin typeface="+mn-lt"/>
              </a:rPr>
              <a:t>100</a:t>
            </a:r>
            <a:r>
              <a:rPr lang="en-US" altLang="en-US" sz="3200" dirty="0">
                <a:latin typeface="+mn-lt"/>
              </a:rPr>
              <a:t> people do well after CPR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15" y="520389"/>
            <a:ext cx="4258876" cy="427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853" y="4764298"/>
            <a:ext cx="7382577" cy="220173"/>
          </a:xfrm>
          <a:prstGeom prst="rect">
            <a:avLst/>
          </a:prstGeom>
          <a:noFill/>
        </p:spPr>
        <p:txBody>
          <a:bodyPr wrap="square" lIns="65645" tIns="32822" rIns="65645" bIns="32822" rtlCol="0">
            <a:spAutoFit/>
          </a:bodyPr>
          <a:lstStyle/>
          <a:p>
            <a:r>
              <a:rPr lang="en-US" sz="1000" dirty="0"/>
              <a:t>©2015 Mayo Foundation for Medical Education and Research   			                    	                          5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2924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3037" y="550128"/>
            <a:ext cx="2502585" cy="3977268"/>
          </a:xfrm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300" b="1" dirty="0"/>
              <a:t>In real life…</a:t>
            </a:r>
            <a:br>
              <a:rPr lang="en-US" altLang="en-US" sz="4300" b="1" dirty="0"/>
            </a:br>
            <a:r>
              <a:rPr lang="en-US" sz="3200" dirty="0"/>
              <a:t>about </a:t>
            </a:r>
            <a:r>
              <a:rPr lang="en-US" sz="3200" b="1" dirty="0"/>
              <a:t>15</a:t>
            </a:r>
            <a:r>
              <a:rPr lang="en-US" sz="3200" dirty="0"/>
              <a:t> out of </a:t>
            </a:r>
            <a:r>
              <a:rPr lang="en-US" sz="3200" b="1" dirty="0"/>
              <a:t>100</a:t>
            </a:r>
            <a:r>
              <a:rPr lang="en-US" sz="3200" dirty="0"/>
              <a:t> people in the U.S. leave the hospital after CPR</a:t>
            </a:r>
            <a:endParaRPr lang="en-US" altLang="en-US" sz="43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24" y="493862"/>
            <a:ext cx="4269547" cy="42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853" y="4764298"/>
            <a:ext cx="7382577" cy="220173"/>
          </a:xfrm>
          <a:prstGeom prst="rect">
            <a:avLst/>
          </a:prstGeom>
          <a:noFill/>
        </p:spPr>
        <p:txBody>
          <a:bodyPr wrap="square" lIns="65645" tIns="32822" rIns="65645" bIns="32822" rtlCol="0">
            <a:spAutoFit/>
          </a:bodyPr>
          <a:lstStyle/>
          <a:p>
            <a:r>
              <a:rPr lang="en-US" sz="1000" dirty="0"/>
              <a:t>©2015 Mayo Foundation for Medical Education and Research   			                    	                          6                                       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46499" y="632274"/>
            <a:ext cx="2800901" cy="39545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300" b="1" dirty="0"/>
              <a:t>For frail older people…</a:t>
            </a:r>
            <a:br>
              <a:rPr lang="en-US" altLang="en-US" sz="4300" b="1" dirty="0"/>
            </a:br>
            <a:r>
              <a:rPr lang="en-US" sz="3200" dirty="0"/>
              <a:t>less than </a:t>
            </a:r>
            <a:r>
              <a:rPr lang="en-US" sz="3200" b="1" dirty="0"/>
              <a:t>5</a:t>
            </a:r>
            <a:r>
              <a:rPr lang="en-US" sz="3200" dirty="0"/>
              <a:t> out of </a:t>
            </a:r>
            <a:r>
              <a:rPr lang="en-US" sz="3200" b="1" dirty="0"/>
              <a:t>100</a:t>
            </a:r>
            <a:r>
              <a:rPr lang="en-US" sz="3200" dirty="0"/>
              <a:t> leave the hospital after CPR</a:t>
            </a:r>
            <a:endParaRPr lang="en-US" altLang="en-US" sz="43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57" y="423745"/>
            <a:ext cx="4349679" cy="436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853" y="4764298"/>
            <a:ext cx="7382577" cy="220173"/>
          </a:xfrm>
          <a:prstGeom prst="rect">
            <a:avLst/>
          </a:prstGeom>
          <a:noFill/>
        </p:spPr>
        <p:txBody>
          <a:bodyPr wrap="square" lIns="65645" tIns="32822" rIns="65645" bIns="32822" rtlCol="0">
            <a:spAutoFit/>
          </a:bodyPr>
          <a:lstStyle/>
          <a:p>
            <a:r>
              <a:rPr lang="en-US" sz="1000" dirty="0"/>
              <a:t>©2015 Mayo Foundation for Medical Education and Research   			                    	                          7                                          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9237</TotalTime>
  <Words>1209</Words>
  <Application>Microsoft Office PowerPoint</Application>
  <PresentationFormat>Custom</PresentationFormat>
  <Paragraphs>166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Schoolbook</vt:lpstr>
      <vt:lpstr>Corbel</vt:lpstr>
      <vt:lpstr>Feathered</vt:lpstr>
      <vt:lpstr>Code Status Discussions</vt:lpstr>
      <vt:lpstr>Objectives</vt:lpstr>
      <vt:lpstr>CPR Decision Aid Cards Shared Decision Making Tool</vt:lpstr>
      <vt:lpstr>May I talk with you about something that might happen?</vt:lpstr>
      <vt:lpstr>If a person’s heart stops, we can try CPR</vt:lpstr>
      <vt:lpstr>PROs</vt:lpstr>
      <vt:lpstr>PowerPoint Presentation</vt:lpstr>
      <vt:lpstr>In real life… about 15 out of 100 people in the U.S. leave the hospital after CPR</vt:lpstr>
      <vt:lpstr>For frail older people… less than 5 out of 100 leave the hospital after CPR</vt:lpstr>
      <vt:lpstr>In  advanced chronic disease… less than 1 out of 100 leave the hospital after CPR.</vt:lpstr>
      <vt:lpstr>PowerPoint Presentation</vt:lpstr>
      <vt:lpstr>PowerPoint Presentation</vt:lpstr>
      <vt:lpstr>Instructions</vt:lpstr>
      <vt:lpstr>Autonomy</vt:lpstr>
      <vt:lpstr>Paternalism</vt:lpstr>
      <vt:lpstr>Shared Decision Making</vt:lpstr>
      <vt:lpstr>Would You  </vt:lpstr>
      <vt:lpstr>Would You </vt:lpstr>
      <vt:lpstr>Then </vt:lpstr>
      <vt:lpstr>Code Status</vt:lpstr>
      <vt:lpstr>Futility</vt:lpstr>
      <vt:lpstr>An Official ATS/AACN/ACCP/ESICM/SCCM Policy Statement: Responding to Requests for Potentially Inappropriate Treatments in Intensive Care Units</vt:lpstr>
      <vt:lpstr>An Official ATS/AACN/ACCP/ESICM/SCCM Policy Statement: Responding to Requests for Potentially Inappropriate Treatments in Intensive Care Units</vt:lpstr>
      <vt:lpstr>Recommended Practices for Improving Communication and Support for Surrogates in the Intensive Care Unit</vt:lpstr>
      <vt:lpstr>Recommended Practices for Improving Communication and Support for Surrogates in the Intensive Care Unit</vt:lpstr>
      <vt:lpstr>Conflict Resolution</vt:lpstr>
      <vt:lpstr>Limited Time for Conflict Resolution</vt:lpstr>
      <vt:lpstr>DIALOGUE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Blue Decision  Aid Cards</dc:title>
  <dc:creator>James Deming</dc:creator>
  <cp:lastModifiedBy>Karin Halvorson</cp:lastModifiedBy>
  <cp:revision>348</cp:revision>
  <cp:lastPrinted>2015-03-28T02:04:54Z</cp:lastPrinted>
  <dcterms:created xsi:type="dcterms:W3CDTF">2013-07-18T04:41:08Z</dcterms:created>
  <dcterms:modified xsi:type="dcterms:W3CDTF">2020-05-19T18:47:42Z</dcterms:modified>
</cp:coreProperties>
</file>