
<file path=[Content_Types].xml><?xml version="1.0" encoding="utf-8"?>
<Types xmlns="http://schemas.openxmlformats.org/package/2006/content-types">
  <Default Extension="jpeg" ContentType="image/jpeg"/>
  <Default Extension="jpe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1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63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54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41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6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73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55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5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8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4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3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9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7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6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9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5412B5-73D7-4A5A-94C2-F3C559F0F01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BC3588A-1BD9-4B63-A778-8ECA894CF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3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PFT Nuances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057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Dr</a:t>
            </a:r>
            <a:r>
              <a:rPr lang="en-US" smtClean="0"/>
              <a:t>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873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Bronchodilator Response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&gt;12% and 200mL improvement</a:t>
            </a:r>
          </a:p>
          <a:p>
            <a:pPr lvl="0"/>
            <a:r>
              <a:rPr lang="en-US" dirty="0"/>
              <a:t>If there is no response, you need to put a statement in reflecting the following:  </a:t>
            </a:r>
            <a:r>
              <a:rPr lang="en-US" i="1" dirty="0"/>
              <a:t>Lack of bronchodilator response does not preclude their use for symptomatic benefit</a:t>
            </a:r>
            <a:r>
              <a:rPr lang="en-US" dirty="0"/>
              <a:t>.  I have seen primary care providers STOP inhalers when this statement is not placed.  Seems obvious to us, but, it is not obvious to everyone.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0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of Change Over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12% and 200mL change (whether it be higher or lower)  </a:t>
            </a:r>
            <a:r>
              <a:rPr lang="en-US" i="1" dirty="0"/>
              <a:t>This is worth putting in your report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5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Diffusion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often use the corrected DLCO for lung volume if there is restriction, this makes intuitive sense to me. 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84220" y="3635534"/>
          <a:ext cx="562356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2811780">
                  <a:extLst>
                    <a:ext uri="{9D8B030D-6E8A-4147-A177-3AD203B41FA5}">
                      <a16:colId xmlns:a16="http://schemas.microsoft.com/office/drawing/2014/main" xmlns="" val="2348151696"/>
                    </a:ext>
                  </a:extLst>
                </a:gridCol>
                <a:gridCol w="2811780">
                  <a:extLst>
                    <a:ext uri="{9D8B030D-6E8A-4147-A177-3AD203B41FA5}">
                      <a16:colId xmlns:a16="http://schemas.microsoft.com/office/drawing/2014/main" xmlns="" val="9705097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Degree of Severity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DLCO % Pred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4970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&gt; 60 and &lt; LLN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957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40-60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787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Severe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&lt;40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54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180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obstruction?</a:t>
            </a:r>
          </a:p>
          <a:p>
            <a:r>
              <a:rPr lang="en-US" dirty="0"/>
              <a:t>Is there restriction?</a:t>
            </a:r>
          </a:p>
          <a:p>
            <a:r>
              <a:rPr lang="en-US" dirty="0"/>
              <a:t>Do they smoke?</a:t>
            </a:r>
          </a:p>
          <a:p>
            <a:r>
              <a:rPr lang="en-US" dirty="0"/>
              <a:t>Are they obese?</a:t>
            </a:r>
          </a:p>
          <a:p>
            <a:r>
              <a:rPr lang="en-US" dirty="0"/>
              <a:t>What is the ERV?</a:t>
            </a:r>
          </a:p>
          <a:p>
            <a:r>
              <a:rPr lang="en-US" dirty="0"/>
              <a:t>Is the diffusion capacity preserved?</a:t>
            </a:r>
          </a:p>
        </p:txBody>
      </p:sp>
    </p:spTree>
    <p:extLst>
      <p:ext uri="{BB962C8B-B14F-4D97-AF65-F5344CB8AC3E}">
        <p14:creationId xmlns:p14="http://schemas.microsoft.com/office/powerpoint/2010/main" val="266002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Lung Volumes</a:t>
            </a:r>
          </a:p>
          <a:p>
            <a:r>
              <a:rPr lang="en-US" dirty="0"/>
              <a:t>Caveats to PFT Interpretation</a:t>
            </a:r>
          </a:p>
          <a:p>
            <a:r>
              <a:rPr lang="en-US" dirty="0"/>
              <a:t>Obstruction</a:t>
            </a:r>
          </a:p>
          <a:p>
            <a:r>
              <a:rPr lang="en-US" dirty="0"/>
              <a:t>Restriction</a:t>
            </a:r>
          </a:p>
          <a:p>
            <a:r>
              <a:rPr lang="en-US" dirty="0"/>
              <a:t>Mixed Obstruction/Restriction</a:t>
            </a:r>
          </a:p>
          <a:p>
            <a:r>
              <a:rPr lang="en-US" dirty="0"/>
              <a:t>Bronchodilator Response</a:t>
            </a:r>
          </a:p>
          <a:p>
            <a:r>
              <a:rPr lang="en-US" dirty="0"/>
              <a:t>Degree of Change Over Time</a:t>
            </a:r>
          </a:p>
        </p:txBody>
      </p:sp>
    </p:spTree>
    <p:extLst>
      <p:ext uri="{BB962C8B-B14F-4D97-AF65-F5344CB8AC3E}">
        <p14:creationId xmlns:p14="http://schemas.microsoft.com/office/powerpoint/2010/main" val="57629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Lung Volumes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1" y="2142699"/>
            <a:ext cx="9703558" cy="414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41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Ensure that you first check to see if the results are valid, if they aren’t – </a:t>
            </a:r>
            <a:r>
              <a:rPr lang="en-US" b="1" dirty="0"/>
              <a:t>DO NOT INTERPRET!</a:t>
            </a:r>
            <a:endParaRPr lang="en-US" dirty="0"/>
          </a:p>
          <a:p>
            <a:pPr lvl="0"/>
            <a:r>
              <a:rPr lang="en-US" dirty="0"/>
              <a:t>Labs should use LLN for age, sex, and race to predict a patient’s “normal,” know what your lab does</a:t>
            </a:r>
          </a:p>
          <a:p>
            <a:pPr lvl="0"/>
            <a:r>
              <a:rPr lang="en-US" dirty="0"/>
              <a:t>We tend to believe that ALL smokers will get obstructive lung disease, the percentage is actually about 20%</a:t>
            </a:r>
          </a:p>
          <a:p>
            <a:pPr lvl="0"/>
            <a:r>
              <a:rPr lang="en-US" dirty="0"/>
              <a:t>VC is better than FVC</a:t>
            </a:r>
          </a:p>
          <a:p>
            <a:pPr lvl="1"/>
            <a:r>
              <a:rPr lang="en-US" dirty="0"/>
              <a:t>Technically you can calculate VC by TLC-RV (mind you this is imperfect)</a:t>
            </a:r>
          </a:p>
          <a:p>
            <a:pPr lvl="1"/>
            <a:r>
              <a:rPr lang="en-US" i="1" dirty="0"/>
              <a:t>Describe what ratio you are using whether it be</a:t>
            </a:r>
            <a:r>
              <a:rPr lang="en-US" dirty="0"/>
              <a:t>:  FEV1/VC or 	FEV1/FVC or FEV1/SVC or FEV1/IVC</a:t>
            </a:r>
          </a:p>
          <a:p>
            <a:pPr lvl="1"/>
            <a:r>
              <a:rPr lang="en-US" dirty="0"/>
              <a:t>You should use the largest of these vital capacities, not the smallest.  	Many false POSITIVE results (not negative) occur when using 	FEV1/FVC, particularly if you are using a “5</a:t>
            </a:r>
            <a:r>
              <a:rPr lang="en-US" baseline="30000" dirty="0"/>
              <a:t>th</a:t>
            </a:r>
            <a:r>
              <a:rPr lang="en-US" dirty="0"/>
              <a:t> percentile” margin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2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FEV1/FVC &lt;0.70 (or 70%) of LLN </a:t>
            </a:r>
          </a:p>
          <a:p>
            <a:pPr lvl="0"/>
            <a:r>
              <a:rPr lang="en-US" dirty="0"/>
              <a:t>If you see the flow-volume loop scooping, you may call early obstruction (</a:t>
            </a:r>
            <a:r>
              <a:rPr lang="en-US" i="1" dirty="0"/>
              <a:t>suggest smoking cessation in your report</a:t>
            </a:r>
            <a:r>
              <a:rPr lang="en-US" dirty="0"/>
              <a:t>) </a:t>
            </a:r>
          </a:p>
          <a:p>
            <a:pPr lvl="0"/>
            <a:r>
              <a:rPr lang="en-US" dirty="0"/>
              <a:t>If you see the FEF25-75% reduced, you may call small airways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97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TLC &lt;80% of LLN</a:t>
            </a:r>
          </a:p>
          <a:p>
            <a:pPr lvl="0"/>
            <a:r>
              <a:rPr lang="en-US" dirty="0"/>
              <a:t>If ERV is very low and BMI is high, you can consider body habitus as the cause of restriction.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84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Obstruction/Restriction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still need a reduced ratio and a reduced TLC.  </a:t>
            </a:r>
          </a:p>
          <a:p>
            <a:pPr lvl="1"/>
            <a:r>
              <a:rPr lang="en-US" i="1" dirty="0"/>
              <a:t>Technically the degree of defect is uninterpretable as the two processes oppose one another.</a:t>
            </a:r>
            <a:r>
              <a:rPr lang="en-US" dirty="0"/>
              <a:t>  You need to say this in your report. </a:t>
            </a:r>
          </a:p>
          <a:p>
            <a:r>
              <a:rPr lang="en-US" dirty="0"/>
              <a:t>Comparing FEV1 to TLC may account for this.</a:t>
            </a:r>
          </a:p>
          <a:p>
            <a:pPr lvl="1"/>
            <a:r>
              <a:rPr lang="en-US" dirty="0"/>
              <a:t>FEV1/TLC = appropriate FEV1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8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This varies by institution and individual (it is quite arbitrary)</a:t>
            </a:r>
          </a:p>
          <a:p>
            <a:pPr lvl="0"/>
            <a:r>
              <a:rPr lang="en-US" dirty="0"/>
              <a:t>Use the POST-BRONCHODILATOR FEV1 (I actually just pick the larger of the two)</a:t>
            </a:r>
          </a:p>
          <a:p>
            <a:pPr lvl="1"/>
            <a:r>
              <a:rPr lang="en-US" dirty="0"/>
              <a:t>Also if the numbers cross different degrees you can put in a range!</a:t>
            </a:r>
          </a:p>
          <a:p>
            <a:pPr lvl="0"/>
            <a:r>
              <a:rPr lang="en-US" i="1" dirty="0"/>
              <a:t>State in your report which criteria you are using </a:t>
            </a:r>
            <a:endParaRPr lang="en-US" dirty="0"/>
          </a:p>
          <a:p>
            <a:pPr lvl="1"/>
            <a:r>
              <a:rPr lang="en-US" dirty="0"/>
              <a:t>Of note, I like FVC for grading restriction, you can use FEV1 by ATS, or TLC by others…</a:t>
            </a:r>
          </a:p>
          <a:p>
            <a:pPr lvl="0"/>
            <a:r>
              <a:rPr lang="en-US" dirty="0"/>
              <a:t>RV &gt; 120 indicates air trapping; TLC &gt;120 indicates hyperinflation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74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ATS Criteria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839788" y="3844170"/>
          <a:ext cx="5157786" cy="1006398"/>
        </p:xfrm>
        <a:graphic>
          <a:graphicData uri="http://schemas.openxmlformats.org/drawingml/2006/table">
            <a:tbl>
              <a:tblPr firstRow="1" firstCol="1" bandRow="1"/>
              <a:tblGrid>
                <a:gridCol w="2578893">
                  <a:extLst>
                    <a:ext uri="{9D8B030D-6E8A-4147-A177-3AD203B41FA5}">
                      <a16:colId xmlns:a16="http://schemas.microsoft.com/office/drawing/2014/main" xmlns="" val="1375699860"/>
                    </a:ext>
                  </a:extLst>
                </a:gridCol>
                <a:gridCol w="2578893">
                  <a:extLst>
                    <a:ext uri="{9D8B030D-6E8A-4147-A177-3AD203B41FA5}">
                      <a16:colId xmlns:a16="http://schemas.microsoft.com/office/drawing/2014/main" xmlns="" val="449175889"/>
                    </a:ext>
                  </a:extLst>
                </a:gridCol>
              </a:tblGrid>
              <a:tr h="167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Degree of Severity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FEV1 % Pred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4775605"/>
                  </a:ext>
                </a:extLst>
              </a:tr>
              <a:tr h="167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Mild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&gt;70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1467813"/>
                  </a:ext>
                </a:extLst>
              </a:tr>
              <a:tr h="167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Moderate 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60-69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7716548"/>
                  </a:ext>
                </a:extLst>
              </a:tr>
              <a:tr h="167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Moderately Severe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50-59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8994684"/>
                  </a:ext>
                </a:extLst>
              </a:tr>
              <a:tr h="167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Severe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35-49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705666"/>
                  </a:ext>
                </a:extLst>
              </a:tr>
              <a:tr h="167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Very Severe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&lt;35</a:t>
                      </a:r>
                    </a:p>
                  </a:txBody>
                  <a:tcPr marL="62900" marR="629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3593520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GOLD Criteria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6172200" y="3925971"/>
          <a:ext cx="5183188" cy="842795"/>
        </p:xfrm>
        <a:graphic>
          <a:graphicData uri="http://schemas.openxmlformats.org/drawingml/2006/table">
            <a:tbl>
              <a:tblPr firstRow="1" firstCol="1" bandRow="1"/>
              <a:tblGrid>
                <a:gridCol w="2591594">
                  <a:extLst>
                    <a:ext uri="{9D8B030D-6E8A-4147-A177-3AD203B41FA5}">
                      <a16:colId xmlns:a16="http://schemas.microsoft.com/office/drawing/2014/main" xmlns="" val="197245268"/>
                    </a:ext>
                  </a:extLst>
                </a:gridCol>
                <a:gridCol w="2591594">
                  <a:extLst>
                    <a:ext uri="{9D8B030D-6E8A-4147-A177-3AD203B41FA5}">
                      <a16:colId xmlns:a16="http://schemas.microsoft.com/office/drawing/2014/main" xmlns="" val="2092723402"/>
                    </a:ext>
                  </a:extLst>
                </a:gridCol>
              </a:tblGrid>
              <a:tr h="168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Degree of Severity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FEV1 % Pred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3750789"/>
                  </a:ext>
                </a:extLst>
              </a:tr>
              <a:tr h="168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Mild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&gt;80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0849909"/>
                  </a:ext>
                </a:extLst>
              </a:tr>
              <a:tr h="168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Moderate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50-79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1687449"/>
                  </a:ext>
                </a:extLst>
              </a:tr>
              <a:tr h="168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Severe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30-49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637238"/>
                  </a:ext>
                </a:extLst>
              </a:tr>
              <a:tr h="1685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Very Severe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&lt;30</a:t>
                      </a:r>
                    </a:p>
                  </a:txBody>
                  <a:tcPr marL="63210" marR="63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1043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35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</TotalTime>
  <Words>532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Cambria</vt:lpstr>
      <vt:lpstr>Century Gothic</vt:lpstr>
      <vt:lpstr>MS Mincho</vt:lpstr>
      <vt:lpstr>Times New Roman</vt:lpstr>
      <vt:lpstr>Wingdings 3</vt:lpstr>
      <vt:lpstr>Ion Boardroom</vt:lpstr>
      <vt:lpstr>PFT Nuances</vt:lpstr>
      <vt:lpstr>Objectives</vt:lpstr>
      <vt:lpstr>Lung Volumes</vt:lpstr>
      <vt:lpstr>Caveats</vt:lpstr>
      <vt:lpstr>Obstruction</vt:lpstr>
      <vt:lpstr>Restriction</vt:lpstr>
      <vt:lpstr>Mixed Obstruction/Restriction</vt:lpstr>
      <vt:lpstr>Grading</vt:lpstr>
      <vt:lpstr>Grading</vt:lpstr>
      <vt:lpstr>Bronchodilator Response</vt:lpstr>
      <vt:lpstr>Degree of Change Over Time</vt:lpstr>
      <vt:lpstr>Diffusion Capacity</vt:lpstr>
      <vt:lpstr>Report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PFT Nuances</dc:title>
  <dc:creator>Halvorson, Karin (NOLA)</dc:creator>
  <cp:lastModifiedBy>Karin Halvorson</cp:lastModifiedBy>
  <cp:revision>7</cp:revision>
  <dcterms:created xsi:type="dcterms:W3CDTF">2017-11-29T23:01:32Z</dcterms:created>
  <dcterms:modified xsi:type="dcterms:W3CDTF">2020-05-19T18:49:40Z</dcterms:modified>
</cp:coreProperties>
</file>