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9"/>
  </p:notesMasterIdLst>
  <p:sldIdLst>
    <p:sldId id="256" r:id="rId2"/>
    <p:sldId id="257" r:id="rId3"/>
    <p:sldId id="271" r:id="rId4"/>
    <p:sldId id="273" r:id="rId5"/>
    <p:sldId id="272" r:id="rId6"/>
    <p:sldId id="258" r:id="rId7"/>
    <p:sldId id="259" r:id="rId8"/>
    <p:sldId id="260" r:id="rId9"/>
    <p:sldId id="261" r:id="rId10"/>
    <p:sldId id="262" r:id="rId11"/>
    <p:sldId id="269" r:id="rId12"/>
    <p:sldId id="267" r:id="rId13"/>
    <p:sldId id="268" r:id="rId14"/>
    <p:sldId id="270" r:id="rId15"/>
    <p:sldId id="274" r:id="rId16"/>
    <p:sldId id="275" r:id="rId17"/>
    <p:sldId id="276"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50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0F37B2F-342C-451D-895B-B397492E8B86}" type="datetimeFigureOut">
              <a:rPr lang="en-US" smtClean="0"/>
              <a:t>5/23/2020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A866552-7957-4487-92A8-ED55854F5DB3}" type="slidenum">
              <a:rPr lang="en-US" smtClean="0"/>
              <a:t>‹#›</a:t>
            </a:fld>
            <a:endParaRPr lang="en-US"/>
          </a:p>
        </p:txBody>
      </p:sp>
    </p:spTree>
    <p:extLst>
      <p:ext uri="{BB962C8B-B14F-4D97-AF65-F5344CB8AC3E}">
        <p14:creationId xmlns:p14="http://schemas.microsoft.com/office/powerpoint/2010/main" val="1989022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66552-7957-4487-92A8-ED55854F5DB3}" type="slidenum">
              <a:rPr lang="en-US" smtClean="0"/>
              <a:t>1</a:t>
            </a:fld>
            <a:endParaRPr lang="en-US"/>
          </a:p>
        </p:txBody>
      </p:sp>
    </p:spTree>
    <p:extLst>
      <p:ext uri="{BB962C8B-B14F-4D97-AF65-F5344CB8AC3E}">
        <p14:creationId xmlns:p14="http://schemas.microsoft.com/office/powerpoint/2010/main" val="1994419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66552-7957-4487-92A8-ED55854F5DB3}" type="slidenum">
              <a:rPr lang="en-US" smtClean="0"/>
              <a:t>13</a:t>
            </a:fld>
            <a:endParaRPr lang="en-US"/>
          </a:p>
        </p:txBody>
      </p:sp>
    </p:spTree>
    <p:extLst>
      <p:ext uri="{BB962C8B-B14F-4D97-AF65-F5344CB8AC3E}">
        <p14:creationId xmlns:p14="http://schemas.microsoft.com/office/powerpoint/2010/main" val="3133618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66552-7957-4487-92A8-ED55854F5DB3}" type="slidenum">
              <a:rPr lang="en-US" smtClean="0"/>
              <a:t>14</a:t>
            </a:fld>
            <a:endParaRPr lang="en-US"/>
          </a:p>
        </p:txBody>
      </p:sp>
    </p:spTree>
    <p:extLst>
      <p:ext uri="{BB962C8B-B14F-4D97-AF65-F5344CB8AC3E}">
        <p14:creationId xmlns:p14="http://schemas.microsoft.com/office/powerpoint/2010/main" val="1351346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66552-7957-4487-92A8-ED55854F5DB3}" type="slidenum">
              <a:rPr lang="en-US" smtClean="0"/>
              <a:t>2</a:t>
            </a:fld>
            <a:endParaRPr lang="en-US"/>
          </a:p>
        </p:txBody>
      </p:sp>
    </p:spTree>
    <p:extLst>
      <p:ext uri="{BB962C8B-B14F-4D97-AF65-F5344CB8AC3E}">
        <p14:creationId xmlns:p14="http://schemas.microsoft.com/office/powerpoint/2010/main" val="4196466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66552-7957-4487-92A8-ED55854F5DB3}" type="slidenum">
              <a:rPr lang="en-US" smtClean="0"/>
              <a:t>6</a:t>
            </a:fld>
            <a:endParaRPr lang="en-US"/>
          </a:p>
        </p:txBody>
      </p:sp>
    </p:spTree>
    <p:extLst>
      <p:ext uri="{BB962C8B-B14F-4D97-AF65-F5344CB8AC3E}">
        <p14:creationId xmlns:p14="http://schemas.microsoft.com/office/powerpoint/2010/main" val="467713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66552-7957-4487-92A8-ED55854F5DB3}" type="slidenum">
              <a:rPr lang="en-US" smtClean="0"/>
              <a:t>7</a:t>
            </a:fld>
            <a:endParaRPr lang="en-US"/>
          </a:p>
        </p:txBody>
      </p:sp>
    </p:spTree>
    <p:extLst>
      <p:ext uri="{BB962C8B-B14F-4D97-AF65-F5344CB8AC3E}">
        <p14:creationId xmlns:p14="http://schemas.microsoft.com/office/powerpoint/2010/main" val="2236680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latin typeface="Arial" charset="0"/>
              </a:rPr>
              <a:t>Single center prospective observational study examining 76 consecutive patients admitted with SIRS (n=44) or sepsis (n=32) to the ICU. PCT was best – compared with LBP, CRP and IL-6 – at discriminating between SIRS and sepsis with the highest area under the ROC curve (0.95, 95% CI 0.90–0.99)</a:t>
            </a:r>
          </a:p>
          <a:p>
            <a:endParaRPr lang="en-US" dirty="0"/>
          </a:p>
        </p:txBody>
      </p:sp>
      <p:sp>
        <p:nvSpPr>
          <p:cNvPr id="4" name="Slide Number Placeholder 3"/>
          <p:cNvSpPr>
            <a:spLocks noGrp="1"/>
          </p:cNvSpPr>
          <p:nvPr>
            <p:ph type="sldNum" sz="quarter" idx="10"/>
          </p:nvPr>
        </p:nvSpPr>
        <p:spPr/>
        <p:txBody>
          <a:bodyPr/>
          <a:lstStyle/>
          <a:p>
            <a:fld id="{BA866552-7957-4487-92A8-ED55854F5DB3}" type="slidenum">
              <a:rPr lang="en-US" smtClean="0"/>
              <a:t>8</a:t>
            </a:fld>
            <a:endParaRPr lang="en-US"/>
          </a:p>
        </p:txBody>
      </p:sp>
    </p:spTree>
    <p:extLst>
      <p:ext uri="{BB962C8B-B14F-4D97-AF65-F5344CB8AC3E}">
        <p14:creationId xmlns:p14="http://schemas.microsoft.com/office/powerpoint/2010/main" val="169714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latin typeface="Arial" charset="0"/>
              </a:rPr>
              <a:t>PCT level in 52 patients with confirmed influenza A pneumonia, of whom 19 patients had bacterial co-infection (54% S. pneumonia, 31% S. </a:t>
            </a:r>
            <a:r>
              <a:rPr lang="en-US" dirty="0" err="1" smtClean="0">
                <a:latin typeface="Arial" charset="0"/>
              </a:rPr>
              <a:t>aureus</a:t>
            </a:r>
            <a:r>
              <a:rPr lang="en-US" dirty="0" smtClean="0">
                <a:latin typeface="Arial" charset="0"/>
              </a:rPr>
              <a:t>) pneumonia, captured in retrospective observational study in 23 ICUs in France during the 2009 H1N1 pandemic.  </a:t>
            </a:r>
          </a:p>
        </p:txBody>
      </p:sp>
      <p:sp>
        <p:nvSpPr>
          <p:cNvPr id="4" name="Slide Number Placeholder 3"/>
          <p:cNvSpPr>
            <a:spLocks noGrp="1"/>
          </p:cNvSpPr>
          <p:nvPr>
            <p:ph type="sldNum" sz="quarter" idx="10"/>
          </p:nvPr>
        </p:nvSpPr>
        <p:spPr/>
        <p:txBody>
          <a:bodyPr/>
          <a:lstStyle/>
          <a:p>
            <a:fld id="{BA866552-7957-4487-92A8-ED55854F5DB3}" type="slidenum">
              <a:rPr lang="en-US" smtClean="0"/>
              <a:t>9</a:t>
            </a:fld>
            <a:endParaRPr lang="en-US"/>
          </a:p>
        </p:txBody>
      </p:sp>
    </p:spTree>
    <p:extLst>
      <p:ext uri="{BB962C8B-B14F-4D97-AF65-F5344CB8AC3E}">
        <p14:creationId xmlns:p14="http://schemas.microsoft.com/office/powerpoint/2010/main" val="4264546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866552-7957-4487-92A8-ED55854F5DB3}" type="slidenum">
              <a:rPr lang="en-US" smtClean="0"/>
              <a:t>10</a:t>
            </a:fld>
            <a:endParaRPr lang="en-US"/>
          </a:p>
        </p:txBody>
      </p:sp>
    </p:spTree>
    <p:extLst>
      <p:ext uri="{BB962C8B-B14F-4D97-AF65-F5344CB8AC3E}">
        <p14:creationId xmlns:p14="http://schemas.microsoft.com/office/powerpoint/2010/main" val="1039510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sz="800" dirty="0">
                <a:latin typeface="Arial" charset="0"/>
              </a:rPr>
              <a:t>Open-label, randomized controlled trial</a:t>
            </a:r>
          </a:p>
          <a:p>
            <a:pPr>
              <a:lnSpc>
                <a:spcPct val="80000"/>
              </a:lnSpc>
            </a:pPr>
            <a:r>
              <a:rPr lang="en-US" sz="800" dirty="0">
                <a:latin typeface="Arial" charset="0"/>
              </a:rPr>
              <a:t>7 ICUs in 5 university-affiliated hospitals in France </a:t>
            </a:r>
          </a:p>
          <a:p>
            <a:pPr>
              <a:lnSpc>
                <a:spcPct val="80000"/>
              </a:lnSpc>
            </a:pPr>
            <a:r>
              <a:rPr lang="en-US" sz="800" dirty="0">
                <a:latin typeface="Arial" charset="0"/>
              </a:rPr>
              <a:t>Patients were admitted between 6/2007 and 5/2008 with suspected bacterial infection</a:t>
            </a:r>
          </a:p>
          <a:p>
            <a:pPr marL="757066" lvl="1" indent="-291179">
              <a:lnSpc>
                <a:spcPct val="80000"/>
              </a:lnSpc>
              <a:spcBef>
                <a:spcPct val="10000"/>
              </a:spcBef>
            </a:pPr>
            <a:r>
              <a:rPr lang="en-US" sz="800" dirty="0">
                <a:latin typeface="Arial" charset="0"/>
              </a:rPr>
              <a:t>307 received antibiotics based on PCT algorithm (71% with pulmonary infection)</a:t>
            </a:r>
            <a:endParaRPr lang="en-US" sz="900" dirty="0">
              <a:latin typeface="Arial" charset="0"/>
            </a:endParaRPr>
          </a:p>
          <a:p>
            <a:pPr marL="757066" lvl="1" indent="-291179">
              <a:lnSpc>
                <a:spcPct val="80000"/>
              </a:lnSpc>
              <a:spcBef>
                <a:spcPct val="10000"/>
              </a:spcBef>
            </a:pPr>
            <a:r>
              <a:rPr lang="en-US" sz="800" dirty="0">
                <a:latin typeface="Arial" charset="0"/>
              </a:rPr>
              <a:t>314 received antibiotics based on standard guidelines (75% with pulmonary infection)</a:t>
            </a:r>
          </a:p>
          <a:p>
            <a:pPr marL="757066" lvl="1" indent="-291179">
              <a:lnSpc>
                <a:spcPct val="80000"/>
              </a:lnSpc>
              <a:spcBef>
                <a:spcPct val="10000"/>
              </a:spcBef>
            </a:pPr>
            <a:endParaRPr lang="en-US" sz="800" dirty="0">
              <a:latin typeface="Arial" charset="0"/>
            </a:endParaRPr>
          </a:p>
          <a:p>
            <a:pPr>
              <a:lnSpc>
                <a:spcPct val="80000"/>
              </a:lnSpc>
            </a:pPr>
            <a:r>
              <a:rPr lang="en-US" sz="800" dirty="0">
                <a:solidFill>
                  <a:schemeClr val="bg1"/>
                </a:solidFill>
                <a:latin typeface="Arial" charset="0"/>
              </a:rPr>
              <a:t>Inclusion criteria</a:t>
            </a:r>
          </a:p>
          <a:p>
            <a:pPr marL="757066" lvl="1" indent="-291179">
              <a:lnSpc>
                <a:spcPct val="80000"/>
              </a:lnSpc>
            </a:pPr>
            <a:r>
              <a:rPr lang="en-US" sz="800" dirty="0">
                <a:solidFill>
                  <a:schemeClr val="bg1"/>
                </a:solidFill>
                <a:latin typeface="Arial" charset="0"/>
              </a:rPr>
              <a:t>Age ≥ 18 years</a:t>
            </a:r>
          </a:p>
          <a:p>
            <a:pPr marL="757066" lvl="1" indent="-291179">
              <a:lnSpc>
                <a:spcPct val="80000"/>
              </a:lnSpc>
            </a:pPr>
            <a:r>
              <a:rPr lang="en-US" sz="800" dirty="0">
                <a:solidFill>
                  <a:schemeClr val="bg1"/>
                </a:solidFill>
                <a:latin typeface="Arial" charset="0"/>
              </a:rPr>
              <a:t>Received antibiotic for &lt;24 hours</a:t>
            </a:r>
          </a:p>
          <a:p>
            <a:pPr marL="757066" lvl="1" indent="-291179">
              <a:lnSpc>
                <a:spcPct val="80000"/>
              </a:lnSpc>
            </a:pPr>
            <a:r>
              <a:rPr lang="en-US" sz="800" dirty="0">
                <a:solidFill>
                  <a:schemeClr val="bg1"/>
                </a:solidFill>
                <a:latin typeface="Arial" charset="0"/>
              </a:rPr>
              <a:t>Developed sepsis during ICU stay</a:t>
            </a:r>
          </a:p>
          <a:p>
            <a:pPr marL="757066" lvl="1" indent="-291179">
              <a:lnSpc>
                <a:spcPct val="80000"/>
              </a:lnSpc>
            </a:pPr>
            <a:endParaRPr lang="en-US" sz="800" dirty="0">
              <a:solidFill>
                <a:schemeClr val="bg1"/>
              </a:solidFill>
              <a:latin typeface="Arial" charset="0"/>
            </a:endParaRPr>
          </a:p>
          <a:p>
            <a:pPr>
              <a:lnSpc>
                <a:spcPct val="80000"/>
              </a:lnSpc>
            </a:pPr>
            <a:r>
              <a:rPr lang="en-US" sz="800" dirty="0">
                <a:solidFill>
                  <a:schemeClr val="bg1"/>
                </a:solidFill>
                <a:latin typeface="Arial" charset="0"/>
              </a:rPr>
              <a:t>Exclusion criteria</a:t>
            </a:r>
          </a:p>
          <a:p>
            <a:pPr marL="757066" lvl="1" indent="-291179">
              <a:lnSpc>
                <a:spcPct val="80000"/>
              </a:lnSpc>
            </a:pPr>
            <a:r>
              <a:rPr lang="en-US" sz="800" dirty="0">
                <a:solidFill>
                  <a:schemeClr val="bg1"/>
                </a:solidFill>
                <a:latin typeface="Arial" charset="0"/>
              </a:rPr>
              <a:t>Pregnancy</a:t>
            </a:r>
          </a:p>
          <a:p>
            <a:pPr marL="757066" lvl="1" indent="-291179">
              <a:lnSpc>
                <a:spcPct val="80000"/>
              </a:lnSpc>
            </a:pPr>
            <a:r>
              <a:rPr lang="en-US" sz="800" dirty="0">
                <a:solidFill>
                  <a:schemeClr val="bg1"/>
                </a:solidFill>
                <a:latin typeface="Arial" charset="0"/>
              </a:rPr>
              <a:t>Expected ICU stay &lt;3 days</a:t>
            </a:r>
          </a:p>
          <a:p>
            <a:pPr marL="757066" lvl="1" indent="-291179">
              <a:lnSpc>
                <a:spcPct val="80000"/>
              </a:lnSpc>
            </a:pPr>
            <a:r>
              <a:rPr lang="en-US" sz="800" dirty="0" err="1">
                <a:solidFill>
                  <a:schemeClr val="bg1"/>
                </a:solidFill>
                <a:latin typeface="Arial" charset="0"/>
              </a:rPr>
              <a:t>Neutropenia</a:t>
            </a:r>
            <a:endParaRPr lang="en-US" sz="800" dirty="0">
              <a:solidFill>
                <a:schemeClr val="bg1"/>
              </a:solidFill>
              <a:latin typeface="Arial" charset="0"/>
            </a:endParaRPr>
          </a:p>
          <a:p>
            <a:pPr marL="757066" lvl="1" indent="-291179">
              <a:lnSpc>
                <a:spcPct val="80000"/>
              </a:lnSpc>
            </a:pPr>
            <a:r>
              <a:rPr lang="en-US" sz="800" dirty="0">
                <a:solidFill>
                  <a:schemeClr val="bg1"/>
                </a:solidFill>
                <a:latin typeface="Arial" charset="0"/>
              </a:rPr>
              <a:t>Infection requiring long-term antibiotic therapy</a:t>
            </a:r>
          </a:p>
          <a:p>
            <a:pPr marL="757066" lvl="1" indent="-291179">
              <a:lnSpc>
                <a:spcPct val="80000"/>
              </a:lnSpc>
            </a:pPr>
            <a:r>
              <a:rPr lang="en-US" sz="800" dirty="0">
                <a:solidFill>
                  <a:schemeClr val="bg1"/>
                </a:solidFill>
                <a:latin typeface="Arial" charset="0"/>
              </a:rPr>
              <a:t>SAPS II &gt;65</a:t>
            </a:r>
          </a:p>
          <a:p>
            <a:pPr marL="757066" lvl="1" indent="-291179">
              <a:lnSpc>
                <a:spcPct val="80000"/>
              </a:lnSpc>
            </a:pPr>
            <a:r>
              <a:rPr lang="en-US" sz="800" dirty="0">
                <a:solidFill>
                  <a:schemeClr val="bg1"/>
                </a:solidFill>
                <a:latin typeface="Arial" charset="0"/>
              </a:rPr>
              <a:t>DNR</a:t>
            </a:r>
          </a:p>
          <a:p>
            <a:pPr marL="757066" lvl="1" indent="-291179">
              <a:lnSpc>
                <a:spcPct val="80000"/>
              </a:lnSpc>
            </a:pPr>
            <a:endParaRPr lang="en-US" sz="800" dirty="0">
              <a:solidFill>
                <a:schemeClr val="bg1"/>
              </a:solidFill>
              <a:latin typeface="Arial" charset="0"/>
            </a:endParaRPr>
          </a:p>
          <a:p>
            <a:pPr>
              <a:lnSpc>
                <a:spcPct val="80000"/>
              </a:lnSpc>
            </a:pPr>
            <a:r>
              <a:rPr lang="en-US" sz="800" dirty="0">
                <a:latin typeface="Arial" charset="0"/>
              </a:rPr>
              <a:t>Primary end points</a:t>
            </a:r>
          </a:p>
          <a:p>
            <a:pPr marL="757066" lvl="1" indent="-291179">
              <a:lnSpc>
                <a:spcPct val="80000"/>
              </a:lnSpc>
            </a:pPr>
            <a:r>
              <a:rPr lang="en-US" sz="800" dirty="0">
                <a:latin typeface="Arial" charset="0"/>
              </a:rPr>
              <a:t>Death from any cause by days 28 and 60</a:t>
            </a:r>
          </a:p>
          <a:p>
            <a:pPr marL="757066" lvl="1" indent="-291179">
              <a:lnSpc>
                <a:spcPct val="80000"/>
              </a:lnSpc>
            </a:pPr>
            <a:r>
              <a:rPr lang="en-US" sz="800" dirty="0">
                <a:latin typeface="Arial" charset="0"/>
              </a:rPr>
              <a:t>Number of days without antibiotics by day 28</a:t>
            </a:r>
          </a:p>
          <a:p>
            <a:pPr>
              <a:lnSpc>
                <a:spcPct val="80000"/>
              </a:lnSpc>
            </a:pPr>
            <a:r>
              <a:rPr lang="en-US" sz="800" dirty="0">
                <a:latin typeface="Arial" charset="0"/>
              </a:rPr>
              <a:t>Secondary end points</a:t>
            </a:r>
          </a:p>
          <a:p>
            <a:pPr marL="757066" lvl="1" indent="-291179">
              <a:lnSpc>
                <a:spcPct val="80000"/>
              </a:lnSpc>
            </a:pPr>
            <a:r>
              <a:rPr lang="en-US" sz="800" dirty="0">
                <a:latin typeface="Arial" charset="0"/>
              </a:rPr>
              <a:t>Relapse of infection by day 28</a:t>
            </a:r>
          </a:p>
          <a:p>
            <a:pPr marL="757066" lvl="1" indent="-291179">
              <a:lnSpc>
                <a:spcPct val="80000"/>
              </a:lnSpc>
            </a:pPr>
            <a:r>
              <a:rPr lang="en-US" sz="800" dirty="0">
                <a:latin typeface="Arial" charset="0"/>
              </a:rPr>
              <a:t>Super-infection by day 28</a:t>
            </a:r>
          </a:p>
          <a:p>
            <a:pPr marL="757066" lvl="1" indent="-291179">
              <a:lnSpc>
                <a:spcPct val="80000"/>
              </a:lnSpc>
            </a:pPr>
            <a:r>
              <a:rPr lang="en-US" sz="800" dirty="0">
                <a:latin typeface="Arial" charset="0"/>
              </a:rPr>
              <a:t>Number of days without mechanical ventilation</a:t>
            </a:r>
          </a:p>
          <a:p>
            <a:pPr marL="757066" lvl="1" indent="-291179">
              <a:lnSpc>
                <a:spcPct val="80000"/>
              </a:lnSpc>
            </a:pPr>
            <a:r>
              <a:rPr lang="en-US" sz="800" dirty="0">
                <a:latin typeface="Arial" charset="0"/>
              </a:rPr>
              <a:t>SOFA score</a:t>
            </a:r>
          </a:p>
          <a:p>
            <a:pPr marL="757066" lvl="1" indent="-291179">
              <a:lnSpc>
                <a:spcPct val="80000"/>
              </a:lnSpc>
            </a:pPr>
            <a:r>
              <a:rPr lang="en-US" sz="800" dirty="0">
                <a:latin typeface="Arial" charset="0"/>
              </a:rPr>
              <a:t>Length of stay in the ICU and hospital</a:t>
            </a:r>
          </a:p>
          <a:p>
            <a:pPr marL="757066" lvl="1" indent="-291179">
              <a:lnSpc>
                <a:spcPct val="80000"/>
              </a:lnSpc>
            </a:pPr>
            <a:r>
              <a:rPr lang="en-US" sz="800" dirty="0">
                <a:latin typeface="Arial" charset="0"/>
              </a:rPr>
              <a:t>Days of exposure to each antibiotic per 1000 inpatient days</a:t>
            </a:r>
          </a:p>
          <a:p>
            <a:pPr marL="757066" lvl="1" indent="-291179">
              <a:lnSpc>
                <a:spcPct val="80000"/>
              </a:lnSpc>
            </a:pPr>
            <a:r>
              <a:rPr lang="en-US" sz="800" dirty="0">
                <a:latin typeface="Arial" charset="0"/>
              </a:rPr>
              <a:t>Duration of antibiotic treatment by infection site</a:t>
            </a:r>
          </a:p>
          <a:p>
            <a:pPr marL="757066" lvl="1" indent="-291179">
              <a:lnSpc>
                <a:spcPct val="80000"/>
              </a:lnSpc>
            </a:pPr>
            <a:r>
              <a:rPr lang="en-US" sz="800" dirty="0">
                <a:latin typeface="Arial" charset="0"/>
              </a:rPr>
              <a:t>Emergence of new multi-drug-resistant bacteria</a:t>
            </a:r>
          </a:p>
          <a:p>
            <a:pPr marL="757066" lvl="1" indent="-291179">
              <a:lnSpc>
                <a:spcPct val="80000"/>
              </a:lnSpc>
            </a:pPr>
            <a:endParaRPr lang="en-US" sz="800" dirty="0">
              <a:solidFill>
                <a:schemeClr val="bg1"/>
              </a:solidFill>
              <a:latin typeface="Arial" charset="0"/>
            </a:endParaRPr>
          </a:p>
          <a:p>
            <a:pPr>
              <a:lnSpc>
                <a:spcPct val="80000"/>
              </a:lnSpc>
            </a:pPr>
            <a:endParaRPr lang="en-US" sz="800" dirty="0">
              <a:latin typeface="Arial" charset="0"/>
            </a:endParaRPr>
          </a:p>
          <a:p>
            <a:pPr>
              <a:lnSpc>
                <a:spcPct val="80000"/>
              </a:lnSpc>
            </a:pPr>
            <a:r>
              <a:rPr lang="en-US" sz="800" dirty="0">
                <a:latin typeface="Arial" charset="0"/>
                <a:sym typeface="Wingdings" charset="0"/>
              </a:rPr>
              <a:t> </a:t>
            </a:r>
            <a:r>
              <a:rPr lang="en-US" sz="800" dirty="0">
                <a:latin typeface="Arial" charset="0"/>
              </a:rPr>
              <a:t>Mortality of PCT group </a:t>
            </a:r>
            <a:r>
              <a:rPr lang="en-US" sz="800" dirty="0" err="1">
                <a:latin typeface="Arial" charset="0"/>
              </a:rPr>
              <a:t>vs</a:t>
            </a:r>
            <a:r>
              <a:rPr lang="en-US" sz="800" dirty="0">
                <a:latin typeface="Arial" charset="0"/>
              </a:rPr>
              <a:t> ctrl at day 28:  21.2% (65/307) </a:t>
            </a:r>
            <a:r>
              <a:rPr lang="en-US" sz="800" i="1" dirty="0" err="1">
                <a:latin typeface="Arial" charset="0"/>
              </a:rPr>
              <a:t>vs</a:t>
            </a:r>
            <a:r>
              <a:rPr lang="en-US" sz="800" i="1" dirty="0">
                <a:latin typeface="Arial" charset="0"/>
              </a:rPr>
              <a:t> </a:t>
            </a:r>
            <a:r>
              <a:rPr lang="en-US" sz="800" dirty="0">
                <a:latin typeface="Arial" charset="0"/>
              </a:rPr>
              <a:t>20.4% (64/314); absolute difference 0.8%, (90% CI –4.6 to 6.2) </a:t>
            </a:r>
          </a:p>
          <a:p>
            <a:pPr>
              <a:lnSpc>
                <a:spcPct val="80000"/>
              </a:lnSpc>
            </a:pPr>
            <a:r>
              <a:rPr lang="en-US" sz="800" dirty="0">
                <a:latin typeface="Arial" charset="0"/>
              </a:rPr>
              <a:t> </a:t>
            </a:r>
            <a:r>
              <a:rPr lang="en-US" sz="800" dirty="0">
                <a:latin typeface="Arial" charset="0"/>
                <a:sym typeface="Wingdings" charset="0"/>
              </a:rPr>
              <a:t> </a:t>
            </a:r>
            <a:r>
              <a:rPr lang="en-US" sz="800" dirty="0">
                <a:latin typeface="Arial" charset="0"/>
              </a:rPr>
              <a:t>Mortality of PCT group </a:t>
            </a:r>
            <a:r>
              <a:rPr lang="en-US" sz="800" dirty="0" err="1">
                <a:latin typeface="Arial" charset="0"/>
              </a:rPr>
              <a:t>vs</a:t>
            </a:r>
            <a:r>
              <a:rPr lang="en-US" sz="800" dirty="0">
                <a:latin typeface="Arial" charset="0"/>
              </a:rPr>
              <a:t> ctrl at day 60: 30% (92/307) </a:t>
            </a:r>
            <a:r>
              <a:rPr lang="en-US" sz="800" i="1" dirty="0" err="1">
                <a:latin typeface="Arial" charset="0"/>
              </a:rPr>
              <a:t>vs</a:t>
            </a:r>
            <a:r>
              <a:rPr lang="en-US" sz="800" i="1" dirty="0">
                <a:latin typeface="Arial" charset="0"/>
              </a:rPr>
              <a:t> </a:t>
            </a:r>
            <a:r>
              <a:rPr lang="en-US" sz="800" dirty="0">
                <a:latin typeface="Arial" charset="0"/>
              </a:rPr>
              <a:t>26.1% (82/314); absolute diff 3.8% (90% CI –2∙1 to 9∙7)</a:t>
            </a:r>
          </a:p>
          <a:p>
            <a:pPr>
              <a:lnSpc>
                <a:spcPct val="80000"/>
              </a:lnSpc>
            </a:pPr>
            <a:r>
              <a:rPr lang="en-US" sz="800" dirty="0">
                <a:latin typeface="Arial" charset="0"/>
              </a:rPr>
              <a:t> </a:t>
            </a:r>
            <a:r>
              <a:rPr lang="en-US" sz="800" dirty="0">
                <a:latin typeface="Arial" charset="0"/>
                <a:sym typeface="Wingdings" charset="0"/>
              </a:rPr>
              <a:t> Days without </a:t>
            </a:r>
            <a:r>
              <a:rPr lang="en-US" sz="800" dirty="0" err="1">
                <a:latin typeface="Arial" charset="0"/>
                <a:sym typeface="Wingdings" charset="0"/>
              </a:rPr>
              <a:t>abx</a:t>
            </a:r>
            <a:r>
              <a:rPr lang="en-US" sz="800" dirty="0">
                <a:latin typeface="Arial" charset="0"/>
                <a:sym typeface="Wingdings" charset="0"/>
              </a:rPr>
              <a:t> in PCT group </a:t>
            </a:r>
            <a:r>
              <a:rPr lang="en-US" sz="800" dirty="0" err="1">
                <a:latin typeface="Arial" charset="0"/>
                <a:sym typeface="Wingdings" charset="0"/>
              </a:rPr>
              <a:t>vs</a:t>
            </a:r>
            <a:r>
              <a:rPr lang="en-US" sz="800" dirty="0">
                <a:latin typeface="Arial" charset="0"/>
                <a:sym typeface="Wingdings" charset="0"/>
              </a:rPr>
              <a:t> ctrl: </a:t>
            </a:r>
            <a:r>
              <a:rPr lang="en-US" sz="800" dirty="0">
                <a:latin typeface="Arial" charset="0"/>
              </a:rPr>
              <a:t> 14.3 days (SD 9.1) </a:t>
            </a:r>
            <a:r>
              <a:rPr lang="en-US" sz="800" i="1" dirty="0" err="1">
                <a:latin typeface="Arial" charset="0"/>
              </a:rPr>
              <a:t>vs</a:t>
            </a:r>
            <a:r>
              <a:rPr lang="en-US" sz="800" i="1" dirty="0">
                <a:latin typeface="Arial" charset="0"/>
              </a:rPr>
              <a:t> </a:t>
            </a:r>
            <a:r>
              <a:rPr lang="en-US" sz="800" dirty="0">
                <a:latin typeface="Arial" charset="0"/>
              </a:rPr>
              <a:t>11.6 days (SD 8.2); absolute difference 2.7 days (95% CI 1.4 to 4.1, p&lt;0∙0001)</a:t>
            </a:r>
          </a:p>
          <a:p>
            <a:pPr>
              <a:lnSpc>
                <a:spcPct val="80000"/>
              </a:lnSpc>
            </a:pPr>
            <a:endParaRPr lang="en-US" sz="800" dirty="0">
              <a:latin typeface="Arial" charset="0"/>
            </a:endParaRPr>
          </a:p>
          <a:p>
            <a:pPr>
              <a:lnSpc>
                <a:spcPct val="80000"/>
              </a:lnSpc>
            </a:pPr>
            <a:r>
              <a:rPr lang="en-US" sz="800" dirty="0">
                <a:latin typeface="Arial" charset="0"/>
              </a:rPr>
              <a:t>53% of patients randomized to the </a:t>
            </a:r>
            <a:r>
              <a:rPr lang="en-US" sz="800" dirty="0" err="1">
                <a:latin typeface="Arial" charset="0"/>
              </a:rPr>
              <a:t>procalcitonin</a:t>
            </a:r>
            <a:r>
              <a:rPr lang="en-US" sz="800" dirty="0">
                <a:latin typeface="Arial" charset="0"/>
              </a:rPr>
              <a:t> group were not given algorithm-guided treatment</a:t>
            </a:r>
          </a:p>
          <a:p>
            <a:endParaRPr lang="en-US" dirty="0"/>
          </a:p>
        </p:txBody>
      </p:sp>
      <p:sp>
        <p:nvSpPr>
          <p:cNvPr id="4" name="Slide Number Placeholder 3"/>
          <p:cNvSpPr>
            <a:spLocks noGrp="1"/>
          </p:cNvSpPr>
          <p:nvPr>
            <p:ph type="sldNum" sz="quarter" idx="10"/>
          </p:nvPr>
        </p:nvSpPr>
        <p:spPr/>
        <p:txBody>
          <a:bodyPr/>
          <a:lstStyle/>
          <a:p>
            <a:fld id="{BA866552-7957-4487-92A8-ED55854F5DB3}" type="slidenum">
              <a:rPr lang="en-US" smtClean="0"/>
              <a:t>11</a:t>
            </a:fld>
            <a:endParaRPr lang="en-US"/>
          </a:p>
        </p:txBody>
      </p:sp>
    </p:spTree>
    <p:extLst>
      <p:ext uri="{BB962C8B-B14F-4D97-AF65-F5344CB8AC3E}">
        <p14:creationId xmlns:p14="http://schemas.microsoft.com/office/powerpoint/2010/main" val="3365341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66552-7957-4487-92A8-ED55854F5DB3}" type="slidenum">
              <a:rPr lang="en-US" smtClean="0"/>
              <a:t>12</a:t>
            </a:fld>
            <a:endParaRPr lang="en-US"/>
          </a:p>
        </p:txBody>
      </p:sp>
    </p:spTree>
    <p:extLst>
      <p:ext uri="{BB962C8B-B14F-4D97-AF65-F5344CB8AC3E}">
        <p14:creationId xmlns:p14="http://schemas.microsoft.com/office/powerpoint/2010/main" val="242312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588FAB-FC2E-4E35-BF7F-A89BE74F2D3B}"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88FAB-FC2E-4E35-BF7F-A89BE74F2D3B}"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88FAB-FC2E-4E35-BF7F-A89BE74F2D3B}"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88FAB-FC2E-4E35-BF7F-A89BE74F2D3B}"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588FAB-FC2E-4E35-BF7F-A89BE74F2D3B}"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588FAB-FC2E-4E35-BF7F-A89BE74F2D3B}"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588FAB-FC2E-4E35-BF7F-A89BE74F2D3B}"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588FAB-FC2E-4E35-BF7F-A89BE74F2D3B}"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88FAB-FC2E-4E35-BF7F-A89BE74F2D3B}"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FDD16C-8E58-4AA7-B614-8754B48F58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88FAB-FC2E-4E35-BF7F-A89BE74F2D3B}"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FDD16C-8E58-4AA7-B614-8754B48F584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B588FAB-FC2E-4E35-BF7F-A89BE74F2D3B}" type="datetimeFigureOut">
              <a:rPr lang="en-US" smtClean="0"/>
              <a:t>5/23/2020</a:t>
            </a:fld>
            <a:endParaRPr lang="en-US"/>
          </a:p>
        </p:txBody>
      </p:sp>
      <p:sp>
        <p:nvSpPr>
          <p:cNvPr id="9" name="Slide Number Placeholder 8"/>
          <p:cNvSpPr>
            <a:spLocks noGrp="1"/>
          </p:cNvSpPr>
          <p:nvPr>
            <p:ph type="sldNum" sz="quarter" idx="11"/>
          </p:nvPr>
        </p:nvSpPr>
        <p:spPr/>
        <p:txBody>
          <a:bodyPr/>
          <a:lstStyle/>
          <a:p>
            <a:fld id="{D2FDD16C-8E58-4AA7-B614-8754B48F584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2FDD16C-8E58-4AA7-B614-8754B48F584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B588FAB-FC2E-4E35-BF7F-A89BE74F2D3B}" type="datetimeFigureOut">
              <a:rPr lang="en-US" smtClean="0"/>
              <a:t>5/23/2020</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Procalcitonin</a:t>
            </a:r>
            <a:endParaRPr lang="en-US" dirty="0"/>
          </a:p>
        </p:txBody>
      </p:sp>
      <p:sp>
        <p:nvSpPr>
          <p:cNvPr id="3" name="Subtitle 2"/>
          <p:cNvSpPr>
            <a:spLocks noGrp="1"/>
          </p:cNvSpPr>
          <p:nvPr>
            <p:ph type="subTitle" idx="1"/>
          </p:nvPr>
        </p:nvSpPr>
        <p:spPr/>
        <p:txBody>
          <a:bodyPr>
            <a:normAutofit/>
          </a:bodyPr>
          <a:lstStyle/>
          <a:p>
            <a:r>
              <a:rPr lang="en-US" dirty="0" err="1" smtClean="0"/>
              <a:t>Dr</a:t>
            </a:r>
            <a:r>
              <a:rPr lang="en-US" dirty="0" smtClean="0"/>
              <a:t> H</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Procalcitonin Guidance in LRTI:  Systematic Review</a:t>
            </a:r>
            <a:endParaRPr lang="en-US" dirty="0"/>
          </a:p>
        </p:txBody>
      </p:sp>
      <p:sp>
        <p:nvSpPr>
          <p:cNvPr id="4" name="Content Placeholder 3"/>
          <p:cNvSpPr>
            <a:spLocks noGrp="1"/>
          </p:cNvSpPr>
          <p:nvPr>
            <p:ph idx="1"/>
          </p:nvPr>
        </p:nvSpPr>
        <p:spPr/>
        <p:txBody>
          <a:bodyPr/>
          <a:lstStyle/>
          <a:p>
            <a:r>
              <a:rPr lang="en-US" dirty="0" smtClean="0"/>
              <a:t>11 trials, 4090 patients</a:t>
            </a:r>
            <a:endParaRPr lang="en-US" dirty="0"/>
          </a:p>
          <a:p>
            <a:r>
              <a:rPr lang="en-US" dirty="0"/>
              <a:t>Procalcitonin-guided patients </a:t>
            </a:r>
            <a:r>
              <a:rPr lang="en-US" dirty="0" smtClean="0"/>
              <a:t>had:</a:t>
            </a:r>
          </a:p>
          <a:p>
            <a:pPr lvl="1"/>
            <a:r>
              <a:rPr lang="en-US" dirty="0"/>
              <a:t>L</a:t>
            </a:r>
            <a:r>
              <a:rPr lang="en-US" dirty="0" smtClean="0"/>
              <a:t>ower </a:t>
            </a:r>
            <a:r>
              <a:rPr lang="en-US" dirty="0"/>
              <a:t>odds of antibiotic initiation (odds ratio: 0.26; 95% confidence interval [CI]: 0.13-0.52</a:t>
            </a:r>
            <a:r>
              <a:rPr lang="en-US" dirty="0" smtClean="0"/>
              <a:t>)</a:t>
            </a:r>
          </a:p>
          <a:p>
            <a:pPr lvl="1"/>
            <a:r>
              <a:rPr lang="en-US" dirty="0"/>
              <a:t>S</a:t>
            </a:r>
            <a:r>
              <a:rPr lang="en-US" dirty="0" smtClean="0"/>
              <a:t>horter </a:t>
            </a:r>
            <a:r>
              <a:rPr lang="en-US" dirty="0"/>
              <a:t>mean antibiotic use (weighted mean difference: -2.15 days; 95% CI: -3.30 to -0.99) </a:t>
            </a:r>
            <a:endParaRPr lang="en-US" dirty="0" smtClean="0"/>
          </a:p>
          <a:p>
            <a:pPr lvl="1"/>
            <a:r>
              <a:rPr lang="en-US" dirty="0" smtClean="0"/>
              <a:t>Procalcitonin </a:t>
            </a:r>
            <a:r>
              <a:rPr lang="en-US" dirty="0"/>
              <a:t>use had no adverse impact on mortality (relative risk: 0.94; 95% CI: 0.69-1.28) </a:t>
            </a:r>
          </a:p>
        </p:txBody>
      </p:sp>
      <p:sp>
        <p:nvSpPr>
          <p:cNvPr id="5" name="TextBox 4"/>
          <p:cNvSpPr txBox="1"/>
          <p:nvPr/>
        </p:nvSpPr>
        <p:spPr>
          <a:xfrm>
            <a:off x="0" y="6461112"/>
            <a:ext cx="8229600" cy="369332"/>
          </a:xfrm>
          <a:prstGeom prst="rect">
            <a:avLst/>
          </a:prstGeom>
          <a:noFill/>
        </p:spPr>
        <p:txBody>
          <a:bodyPr wrap="square" rtlCol="0">
            <a:spAutoFit/>
          </a:bodyPr>
          <a:lstStyle/>
          <a:p>
            <a:r>
              <a:rPr lang="en-US" dirty="0" smtClean="0"/>
              <a:t>Hey et al.  </a:t>
            </a:r>
            <a:r>
              <a:rPr lang="en-US" dirty="0" err="1" smtClean="0"/>
              <a:t>Clin</a:t>
            </a:r>
            <a:r>
              <a:rPr lang="en-US" dirty="0" smtClean="0"/>
              <a:t> </a:t>
            </a:r>
            <a:r>
              <a:rPr lang="en-US" dirty="0" err="1" smtClean="0"/>
              <a:t>Chem</a:t>
            </a:r>
            <a:r>
              <a:rPr lang="en-US" dirty="0" smtClean="0"/>
              <a:t> Lab Med 2018 Jul 26;56(8) 1200-1209</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PRORATA </a:t>
            </a:r>
            <a:r>
              <a:rPr lang="en-US" dirty="0"/>
              <a:t>Trial</a:t>
            </a:r>
            <a:br>
              <a:rPr lang="en-US" dirty="0"/>
            </a:br>
            <a:r>
              <a:rPr lang="en-US" sz="1600" dirty="0"/>
              <a:t>Use of procalcitonin to reduce patients' exposure to antibiotics in intensive care units</a:t>
            </a:r>
          </a:p>
        </p:txBody>
      </p:sp>
      <p:sp>
        <p:nvSpPr>
          <p:cNvPr id="4" name="Content Placeholder 3"/>
          <p:cNvSpPr>
            <a:spLocks noGrp="1"/>
          </p:cNvSpPr>
          <p:nvPr>
            <p:ph idx="1"/>
          </p:nvPr>
        </p:nvSpPr>
        <p:spPr/>
        <p:txBody>
          <a:bodyPr/>
          <a:lstStyle/>
          <a:p>
            <a:r>
              <a:rPr lang="en-US" dirty="0" smtClean="0"/>
              <a:t>RCT in 7 ICUs (5 university-affiliated hospitals)</a:t>
            </a:r>
          </a:p>
          <a:p>
            <a:r>
              <a:rPr lang="en-US" dirty="0" smtClean="0"/>
              <a:t>307 </a:t>
            </a:r>
            <a:r>
              <a:rPr lang="en-US" dirty="0" err="1" smtClean="0"/>
              <a:t>abx</a:t>
            </a:r>
            <a:r>
              <a:rPr lang="en-US" dirty="0" smtClean="0"/>
              <a:t> on PCT algorithm</a:t>
            </a:r>
          </a:p>
          <a:p>
            <a:r>
              <a:rPr lang="en-US" dirty="0" smtClean="0"/>
              <a:t>314 </a:t>
            </a:r>
            <a:r>
              <a:rPr lang="en-US" dirty="0" err="1" smtClean="0"/>
              <a:t>abx</a:t>
            </a:r>
            <a:r>
              <a:rPr lang="en-US" dirty="0" smtClean="0"/>
              <a:t> on standard guidelines</a:t>
            </a: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505200"/>
            <a:ext cx="9144000" cy="1758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extBox 4"/>
          <p:cNvSpPr txBox="1"/>
          <p:nvPr/>
        </p:nvSpPr>
        <p:spPr>
          <a:xfrm>
            <a:off x="0" y="6488668"/>
            <a:ext cx="8229600" cy="369332"/>
          </a:xfrm>
          <a:prstGeom prst="rect">
            <a:avLst/>
          </a:prstGeom>
          <a:noFill/>
        </p:spPr>
        <p:txBody>
          <a:bodyPr wrap="square" rtlCol="0">
            <a:spAutoFit/>
          </a:bodyPr>
          <a:lstStyle/>
          <a:p>
            <a:r>
              <a:rPr lang="en-US" dirty="0" err="1" smtClean="0"/>
              <a:t>Bouadma</a:t>
            </a:r>
            <a:r>
              <a:rPr lang="en-US" dirty="0" smtClean="0"/>
              <a:t> et al. </a:t>
            </a:r>
            <a:r>
              <a:rPr lang="en-US" i="1" dirty="0" smtClean="0"/>
              <a:t>Lancet </a:t>
            </a:r>
            <a:r>
              <a:rPr lang="en-US" dirty="0" smtClean="0"/>
              <a:t>2010 Feb 6; 375(9713):463-74</a:t>
            </a:r>
            <a:endParaRPr lang="en-US" dirty="0"/>
          </a:p>
        </p:txBody>
      </p:sp>
    </p:spTree>
    <p:extLst>
      <p:ext uri="{BB962C8B-B14F-4D97-AF65-F5344CB8AC3E}">
        <p14:creationId xmlns:p14="http://schemas.microsoft.com/office/powerpoint/2010/main" val="151283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242852"/>
                </a:solidFill>
              </a:rPr>
              <a:t>SAPS Trial </a:t>
            </a:r>
            <a:br>
              <a:rPr lang="en-US" dirty="0" smtClean="0">
                <a:solidFill>
                  <a:srgbClr val="242852"/>
                </a:solidFill>
              </a:rPr>
            </a:br>
            <a:r>
              <a:rPr lang="en-US" sz="1800" dirty="0" smtClean="0">
                <a:solidFill>
                  <a:srgbClr val="242852"/>
                </a:solidFill>
              </a:rPr>
              <a:t>Stop antibiotics on guidance of procalcitonin study</a:t>
            </a:r>
            <a:endParaRPr lang="en-US" sz="1800" dirty="0">
              <a:solidFill>
                <a:srgbClr val="242852"/>
              </a:solidFill>
            </a:endParaRPr>
          </a:p>
        </p:txBody>
      </p:sp>
      <p:sp>
        <p:nvSpPr>
          <p:cNvPr id="3" name="Content Placeholder 2"/>
          <p:cNvSpPr>
            <a:spLocks noGrp="1"/>
          </p:cNvSpPr>
          <p:nvPr>
            <p:ph idx="1"/>
          </p:nvPr>
        </p:nvSpPr>
        <p:spPr/>
        <p:txBody>
          <a:bodyPr/>
          <a:lstStyle/>
          <a:p>
            <a:r>
              <a:rPr lang="en-US" dirty="0"/>
              <a:t>RCT </a:t>
            </a:r>
            <a:r>
              <a:rPr lang="en-US" dirty="0" smtClean="0"/>
              <a:t>(3 </a:t>
            </a:r>
            <a:r>
              <a:rPr lang="en-US" dirty="0"/>
              <a:t>university-affiliated </a:t>
            </a:r>
            <a:r>
              <a:rPr lang="en-US" dirty="0" smtClean="0"/>
              <a:t>hospitals, 12 teaching hospitals)</a:t>
            </a:r>
            <a:endParaRPr lang="en-US" dirty="0"/>
          </a:p>
          <a:p>
            <a:r>
              <a:rPr lang="en-US" dirty="0" smtClean="0"/>
              <a:t>Clinicians advised to stop </a:t>
            </a:r>
            <a:r>
              <a:rPr lang="en-US" dirty="0" err="1" smtClean="0"/>
              <a:t>abx</a:t>
            </a:r>
            <a:r>
              <a:rPr lang="en-US" dirty="0" smtClean="0"/>
              <a:t> if PCT &lt;0.5 </a:t>
            </a:r>
            <a:r>
              <a:rPr lang="en-US" dirty="0" err="1" smtClean="0"/>
              <a:t>ng</a:t>
            </a:r>
            <a:r>
              <a:rPr lang="en-US" dirty="0" smtClean="0"/>
              <a:t>/mL or decreased by </a:t>
            </a:r>
            <a:r>
              <a:rPr lang="en-US" u="sng" dirty="0" smtClean="0"/>
              <a:t>&gt;</a:t>
            </a:r>
            <a:r>
              <a:rPr lang="en-US" dirty="0" smtClean="0"/>
              <a:t>80%</a:t>
            </a:r>
          </a:p>
          <a:p>
            <a:endParaRPr lang="en-US" dirty="0" smtClean="0"/>
          </a:p>
          <a:p>
            <a:endParaRPr lang="en-US" dirty="0"/>
          </a:p>
        </p:txBody>
      </p:sp>
      <p:sp>
        <p:nvSpPr>
          <p:cNvPr id="6" name="Rectangle 5"/>
          <p:cNvSpPr/>
          <p:nvPr/>
        </p:nvSpPr>
        <p:spPr>
          <a:xfrm>
            <a:off x="152400" y="6465765"/>
            <a:ext cx="8229600" cy="369332"/>
          </a:xfrm>
          <a:prstGeom prst="rect">
            <a:avLst/>
          </a:prstGeom>
        </p:spPr>
        <p:txBody>
          <a:bodyPr wrap="square">
            <a:spAutoFit/>
          </a:bodyPr>
          <a:lstStyle/>
          <a:p>
            <a:r>
              <a:rPr lang="en-US" dirty="0" err="1"/>
              <a:t>Assink</a:t>
            </a:r>
            <a:r>
              <a:rPr lang="en-US" dirty="0"/>
              <a:t>-de Jong et al. </a:t>
            </a:r>
            <a:r>
              <a:rPr lang="en-US" i="1" dirty="0"/>
              <a:t>BMC Infectious Diseases </a:t>
            </a:r>
            <a:r>
              <a:rPr lang="en-US" dirty="0"/>
              <a:t>2013, 13:178</a:t>
            </a:r>
          </a:p>
        </p:txBody>
      </p:sp>
      <p:graphicFrame>
        <p:nvGraphicFramePr>
          <p:cNvPr id="7" name="Table 6"/>
          <p:cNvGraphicFramePr>
            <a:graphicFrameLocks noGrp="1"/>
          </p:cNvGraphicFramePr>
          <p:nvPr>
            <p:extLst>
              <p:ext uri="{D42A27DB-BD31-4B8C-83A1-F6EECF244321}">
                <p14:modId xmlns:p14="http://schemas.microsoft.com/office/powerpoint/2010/main" val="2523479493"/>
              </p:ext>
            </p:extLst>
          </p:nvPr>
        </p:nvGraphicFramePr>
        <p:xfrm>
          <a:off x="1143000" y="3733800"/>
          <a:ext cx="6096000" cy="19202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r>
                        <a:rPr lang="en-US" dirty="0" smtClean="0"/>
                        <a:t>Primary</a:t>
                      </a:r>
                      <a:r>
                        <a:rPr lang="en-US" baseline="0" dirty="0" smtClean="0"/>
                        <a:t> Endpoint</a:t>
                      </a:r>
                      <a:endParaRPr lang="en-US" dirty="0"/>
                    </a:p>
                  </a:txBody>
                  <a:tcPr/>
                </a:tc>
                <a:tc>
                  <a:txBody>
                    <a:bodyPr/>
                    <a:lstStyle/>
                    <a:p>
                      <a:r>
                        <a:rPr lang="en-US" dirty="0" smtClean="0"/>
                        <a:t>PCT Group</a:t>
                      </a:r>
                      <a:endParaRPr lang="en-US" dirty="0"/>
                    </a:p>
                  </a:txBody>
                  <a:tcPr/>
                </a:tc>
                <a:tc>
                  <a:txBody>
                    <a:bodyPr/>
                    <a:lstStyle/>
                    <a:p>
                      <a:r>
                        <a:rPr lang="en-US" dirty="0" smtClean="0"/>
                        <a:t>Control Group</a:t>
                      </a:r>
                      <a:endParaRPr lang="en-US" dirty="0"/>
                    </a:p>
                  </a:txBody>
                  <a:tcPr/>
                </a:tc>
                <a:tc>
                  <a:txBody>
                    <a:bodyPr/>
                    <a:lstStyle/>
                    <a:p>
                      <a:r>
                        <a:rPr lang="en-US" dirty="0" smtClean="0"/>
                        <a:t>p-value</a:t>
                      </a:r>
                      <a:endParaRPr lang="en-US" dirty="0"/>
                    </a:p>
                  </a:txBody>
                  <a:tcPr/>
                </a:tc>
                <a:extLst>
                  <a:ext uri="{0D108BD9-81ED-4DB2-BD59-A6C34878D82A}">
                    <a16:rowId xmlns:a16="http://schemas.microsoft.com/office/drawing/2014/main" val="10000"/>
                  </a:ext>
                </a:extLst>
              </a:tr>
              <a:tr h="370840">
                <a:tc>
                  <a:txBody>
                    <a:bodyPr/>
                    <a:lstStyle/>
                    <a:p>
                      <a:r>
                        <a:rPr lang="en-US" dirty="0" smtClean="0"/>
                        <a:t>28 Day Mortality</a:t>
                      </a:r>
                      <a:endParaRPr lang="en-US" dirty="0"/>
                    </a:p>
                  </a:txBody>
                  <a:tcPr/>
                </a:tc>
                <a:tc>
                  <a:txBody>
                    <a:bodyPr/>
                    <a:lstStyle/>
                    <a:p>
                      <a:r>
                        <a:rPr lang="en-US" dirty="0" smtClean="0"/>
                        <a:t>20%</a:t>
                      </a:r>
                      <a:endParaRPr lang="en-US" dirty="0"/>
                    </a:p>
                  </a:txBody>
                  <a:tcPr/>
                </a:tc>
                <a:tc>
                  <a:txBody>
                    <a:bodyPr/>
                    <a:lstStyle/>
                    <a:p>
                      <a:r>
                        <a:rPr lang="en-US" dirty="0" smtClean="0"/>
                        <a:t>35%</a:t>
                      </a:r>
                      <a:endParaRPr lang="en-US" dirty="0"/>
                    </a:p>
                  </a:txBody>
                  <a:tcPr/>
                </a:tc>
                <a:tc>
                  <a:txBody>
                    <a:bodyPr/>
                    <a:lstStyle/>
                    <a:p>
                      <a:r>
                        <a:rPr lang="en-US" dirty="0" smtClean="0"/>
                        <a:t>0.0122</a:t>
                      </a:r>
                      <a:endParaRPr lang="en-US" dirty="0"/>
                    </a:p>
                  </a:txBody>
                  <a:tcPr/>
                </a:tc>
                <a:extLst>
                  <a:ext uri="{0D108BD9-81ED-4DB2-BD59-A6C34878D82A}">
                    <a16:rowId xmlns:a16="http://schemas.microsoft.com/office/drawing/2014/main" val="10001"/>
                  </a:ext>
                </a:extLst>
              </a:tr>
              <a:tr h="370840">
                <a:tc>
                  <a:txBody>
                    <a:bodyPr/>
                    <a:lstStyle/>
                    <a:p>
                      <a:r>
                        <a:rPr lang="en-US" dirty="0" smtClean="0"/>
                        <a:t>365 Day Mortality</a:t>
                      </a:r>
                      <a:endParaRPr lang="en-US" dirty="0"/>
                    </a:p>
                  </a:txBody>
                  <a:tcPr/>
                </a:tc>
                <a:tc>
                  <a:txBody>
                    <a:bodyPr/>
                    <a:lstStyle/>
                    <a:p>
                      <a:r>
                        <a:rPr lang="en-US" dirty="0" smtClean="0"/>
                        <a:t>36%</a:t>
                      </a:r>
                      <a:endParaRPr lang="en-US" dirty="0"/>
                    </a:p>
                  </a:txBody>
                  <a:tcPr/>
                </a:tc>
                <a:tc>
                  <a:txBody>
                    <a:bodyPr/>
                    <a:lstStyle/>
                    <a:p>
                      <a:r>
                        <a:rPr lang="en-US" dirty="0" smtClean="0"/>
                        <a:t>43%</a:t>
                      </a:r>
                      <a:endParaRPr lang="en-US" dirty="0"/>
                    </a:p>
                  </a:txBody>
                  <a:tcPr/>
                </a:tc>
                <a:tc>
                  <a:txBody>
                    <a:bodyPr/>
                    <a:lstStyle/>
                    <a:p>
                      <a:r>
                        <a:rPr lang="en-US" dirty="0" smtClean="0"/>
                        <a:t>0.0188</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04710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242852"/>
                </a:solidFill>
              </a:rPr>
              <a:t>ALGORITHMS</a:t>
            </a:r>
            <a:endParaRPr lang="en-US" dirty="0">
              <a:solidFill>
                <a:srgbClr val="242852"/>
              </a:solidFill>
            </a:endParaRPr>
          </a:p>
        </p:txBody>
      </p:sp>
      <p:pic>
        <p:nvPicPr>
          <p:cNvPr id="6" name="Picture 2" descr="Fig.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6862" y="2286000"/>
            <a:ext cx="5400675" cy="30003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2082" y="6494046"/>
            <a:ext cx="8558561" cy="338554"/>
          </a:xfrm>
          <a:prstGeom prst="rect">
            <a:avLst/>
          </a:prstGeom>
          <a:noFill/>
        </p:spPr>
        <p:txBody>
          <a:bodyPr wrap="none" rtlCol="0">
            <a:spAutoFit/>
          </a:bodyPr>
          <a:lstStyle/>
          <a:p>
            <a:r>
              <a:rPr lang="en-US" sz="1600" dirty="0" smtClean="0"/>
              <a:t>Sager et al.  </a:t>
            </a:r>
            <a:r>
              <a:rPr lang="en-US" sz="1600" dirty="0" err="1" smtClean="0"/>
              <a:t>Procalcitonin</a:t>
            </a:r>
            <a:r>
              <a:rPr lang="en-US" sz="1600" dirty="0" smtClean="0"/>
              <a:t>-guided diagnosis and antibiotic stewardship </a:t>
            </a:r>
            <a:r>
              <a:rPr lang="en-US" sz="1600" dirty="0" err="1" smtClean="0"/>
              <a:t>revisted</a:t>
            </a:r>
            <a:r>
              <a:rPr lang="en-US" sz="1600" dirty="0" smtClean="0"/>
              <a:t>.  BMC Medicine. 2017</a:t>
            </a:r>
            <a:endParaRPr lang="en-US" sz="1600" dirty="0"/>
          </a:p>
        </p:txBody>
      </p:sp>
    </p:spTree>
    <p:extLst>
      <p:ext uri="{BB962C8B-B14F-4D97-AF65-F5344CB8AC3E}">
        <p14:creationId xmlns:p14="http://schemas.microsoft.com/office/powerpoint/2010/main" val="1486069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242852"/>
                </a:solidFill>
              </a:rPr>
              <a:t>ALGORITHMS</a:t>
            </a:r>
            <a:endParaRPr lang="en-US" dirty="0">
              <a:solidFill>
                <a:srgbClr val="242852"/>
              </a:solidFill>
            </a:endParaRPr>
          </a:p>
        </p:txBody>
      </p:sp>
      <p:sp>
        <p:nvSpPr>
          <p:cNvPr id="5" name="TextBox 4"/>
          <p:cNvSpPr txBox="1"/>
          <p:nvPr/>
        </p:nvSpPr>
        <p:spPr>
          <a:xfrm>
            <a:off x="0" y="6488668"/>
            <a:ext cx="8558561" cy="338554"/>
          </a:xfrm>
          <a:prstGeom prst="rect">
            <a:avLst/>
          </a:prstGeom>
          <a:noFill/>
        </p:spPr>
        <p:txBody>
          <a:bodyPr wrap="none" rtlCol="0">
            <a:spAutoFit/>
          </a:bodyPr>
          <a:lstStyle/>
          <a:p>
            <a:r>
              <a:rPr lang="en-US" sz="1600" dirty="0" smtClean="0"/>
              <a:t>Sager et al.  </a:t>
            </a:r>
            <a:r>
              <a:rPr lang="en-US" sz="1600" dirty="0" err="1" smtClean="0"/>
              <a:t>Procalcitonin</a:t>
            </a:r>
            <a:r>
              <a:rPr lang="en-US" sz="1600" dirty="0" smtClean="0"/>
              <a:t>-guided diagnosis and antibiotic stewardship </a:t>
            </a:r>
            <a:r>
              <a:rPr lang="en-US" sz="1600" dirty="0" err="1" smtClean="0"/>
              <a:t>revisted</a:t>
            </a:r>
            <a:r>
              <a:rPr lang="en-US" sz="1600" dirty="0" smtClean="0"/>
              <a:t>.  BMC Medicine. 2017</a:t>
            </a:r>
            <a:endParaRPr lang="en-US" sz="1600" dirty="0"/>
          </a:p>
        </p:txBody>
      </p:sp>
      <p:pic>
        <p:nvPicPr>
          <p:cNvPr id="7" name="Picture 2" descr="Fig.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6862" y="2209800"/>
            <a:ext cx="5400675" cy="292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416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7620000" cy="1143000"/>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Clinical Question 1</a:t>
            </a:r>
            <a:endParaRPr lang="en-US" dirty="0"/>
          </a:p>
        </p:txBody>
      </p:sp>
      <p:sp>
        <p:nvSpPr>
          <p:cNvPr id="4" name="Content Placeholder 2"/>
          <p:cNvSpPr txBox="1">
            <a:spLocks/>
          </p:cNvSpPr>
          <p:nvPr/>
        </p:nvSpPr>
        <p:spPr>
          <a:xfrm>
            <a:off x="457200" y="1600200"/>
            <a:ext cx="7620000" cy="4800600"/>
          </a:xfrm>
          <a:prstGeom prst="rect">
            <a:avLst/>
          </a:prstGeom>
        </p:spPr>
        <p:txBody>
          <a:bodyPr>
            <a:normAutofit fontScale="925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dirty="0" smtClean="0"/>
              <a:t>A 66 y/o Veteran presents to the Emergency Department with nonproductive cough in October.  He is a 1ppd smoker with a known history of COPD.  His FEV1 is 60%.  He is maintained on </a:t>
            </a:r>
            <a:r>
              <a:rPr lang="en-US" dirty="0" err="1" smtClean="0"/>
              <a:t>Symbicort</a:t>
            </a:r>
            <a:r>
              <a:rPr lang="en-US" dirty="0" smtClean="0"/>
              <a:t> and Spiriva.  He has not had a COPD exacerbation in a year.  His other PMH is significant for HTN, HL, and a history of Prostate Cancer, in remission. His has a fever to 101.0.  HR 96.  BP 115/74. His oxygen saturation is 95% on RA with a RR of 20.  Lung sounds are distant but clear.  CXR identifies bilateral hazy bilateral infiltrates.  </a:t>
            </a:r>
            <a:r>
              <a:rPr lang="en-US" dirty="0" err="1" smtClean="0"/>
              <a:t>Procalcitonin</a:t>
            </a:r>
            <a:r>
              <a:rPr lang="en-US" dirty="0" smtClean="0"/>
              <a:t> is 0.05.  What would be your plan of care?</a:t>
            </a:r>
          </a:p>
          <a:p>
            <a:r>
              <a:rPr lang="en-US" dirty="0" smtClean="0">
                <a:solidFill>
                  <a:srgbClr val="FF0000"/>
                </a:solidFill>
              </a:rPr>
              <a:t>A.  Supportive care, discharge</a:t>
            </a:r>
          </a:p>
          <a:p>
            <a:r>
              <a:rPr lang="en-US" dirty="0" smtClean="0"/>
              <a:t>B.  Broad-spectrum </a:t>
            </a:r>
            <a:r>
              <a:rPr lang="en-US" dirty="0" err="1" smtClean="0"/>
              <a:t>abx</a:t>
            </a:r>
            <a:r>
              <a:rPr lang="en-US" dirty="0" smtClean="0"/>
              <a:t>, steroids, nebulizers, admission to the Wards</a:t>
            </a:r>
          </a:p>
          <a:p>
            <a:r>
              <a:rPr lang="en-US" dirty="0" smtClean="0"/>
              <a:t>C.  CAP </a:t>
            </a:r>
            <a:r>
              <a:rPr lang="en-US" dirty="0" err="1" smtClean="0"/>
              <a:t>abx</a:t>
            </a:r>
            <a:r>
              <a:rPr lang="en-US" dirty="0" smtClean="0"/>
              <a:t>, steroids, discharge</a:t>
            </a:r>
          </a:p>
          <a:p>
            <a:r>
              <a:rPr lang="en-US" dirty="0" smtClean="0"/>
              <a:t>D.  Monitor the patient in the ER for 12 hours and then make a disposition</a:t>
            </a:r>
          </a:p>
        </p:txBody>
      </p:sp>
    </p:spTree>
    <p:extLst>
      <p:ext uri="{BB962C8B-B14F-4D97-AF65-F5344CB8AC3E}">
        <p14:creationId xmlns:p14="http://schemas.microsoft.com/office/powerpoint/2010/main" val="1084606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7620000" cy="1143000"/>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Clinical Question 2</a:t>
            </a:r>
            <a:endParaRPr lang="en-US" dirty="0"/>
          </a:p>
        </p:txBody>
      </p:sp>
      <p:sp>
        <p:nvSpPr>
          <p:cNvPr id="4" name="Content Placeholder 2"/>
          <p:cNvSpPr txBox="1">
            <a:spLocks/>
          </p:cNvSpPr>
          <p:nvPr/>
        </p:nvSpPr>
        <p:spPr>
          <a:xfrm>
            <a:off x="457200" y="1600200"/>
            <a:ext cx="7620000" cy="4800600"/>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dirty="0" smtClean="0"/>
              <a:t>You are a hospitalist who admitted a patient with pneumonia three days ago.  The patient presented with productive cough and mild dyspnea, fever to 102, leukocytosis to 14, and lactate of 2.7.  A RLL dense infiltrate was identified on </a:t>
            </a:r>
            <a:r>
              <a:rPr lang="en-US" dirty="0" err="1" smtClean="0"/>
              <a:t>Xray</a:t>
            </a:r>
            <a:r>
              <a:rPr lang="en-US" dirty="0" smtClean="0"/>
              <a:t>.  The patient responded very well to Ceftriaxone and Azithromycin and has </a:t>
            </a:r>
            <a:r>
              <a:rPr lang="en-US" dirty="0" err="1" smtClean="0"/>
              <a:t>defervesced</a:t>
            </a:r>
            <a:r>
              <a:rPr lang="en-US" dirty="0" smtClean="0"/>
              <a:t>.  Today you obtained a </a:t>
            </a:r>
            <a:r>
              <a:rPr lang="en-US" dirty="0" err="1" smtClean="0"/>
              <a:t>procalcitonin</a:t>
            </a:r>
            <a:r>
              <a:rPr lang="en-US" dirty="0" smtClean="0"/>
              <a:t> of 0.20.  The patient’s admission </a:t>
            </a:r>
            <a:r>
              <a:rPr lang="en-US" dirty="0" err="1" smtClean="0"/>
              <a:t>procalcitonin</a:t>
            </a:r>
            <a:r>
              <a:rPr lang="en-US" dirty="0" smtClean="0"/>
              <a:t> was 1.1.  What would you do with the antibiotic course for this patient?</a:t>
            </a:r>
          </a:p>
          <a:p>
            <a:r>
              <a:rPr lang="en-US" dirty="0" smtClean="0"/>
              <a:t>A.  Finish 14 days of antibiotics</a:t>
            </a:r>
          </a:p>
          <a:p>
            <a:r>
              <a:rPr lang="en-US" dirty="0" smtClean="0"/>
              <a:t>B.  Finish 7 days of antibiotics</a:t>
            </a:r>
          </a:p>
          <a:p>
            <a:r>
              <a:rPr lang="en-US" dirty="0" smtClean="0"/>
              <a:t>C.  Finish 5 days of antibiotics</a:t>
            </a:r>
          </a:p>
          <a:p>
            <a:r>
              <a:rPr lang="en-US" dirty="0" smtClean="0">
                <a:solidFill>
                  <a:srgbClr val="FF0000"/>
                </a:solidFill>
              </a:rPr>
              <a:t>D.  Stop antibiotics</a:t>
            </a:r>
          </a:p>
        </p:txBody>
      </p:sp>
    </p:spTree>
    <p:extLst>
      <p:ext uri="{BB962C8B-B14F-4D97-AF65-F5344CB8AC3E}">
        <p14:creationId xmlns:p14="http://schemas.microsoft.com/office/powerpoint/2010/main" val="2651075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7620000" cy="1143000"/>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Clinical Question 3</a:t>
            </a:r>
            <a:endParaRPr lang="en-US" dirty="0"/>
          </a:p>
        </p:txBody>
      </p:sp>
      <p:sp>
        <p:nvSpPr>
          <p:cNvPr id="3" name="Content Placeholder 2"/>
          <p:cNvSpPr txBox="1">
            <a:spLocks/>
          </p:cNvSpPr>
          <p:nvPr/>
        </p:nvSpPr>
        <p:spPr>
          <a:xfrm>
            <a:off x="457200" y="1600200"/>
            <a:ext cx="7620000" cy="4800600"/>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dirty="0" smtClean="0"/>
              <a:t>You are the Intensivist on in the ICU.  You have a patient that presented in shock, presumed to be Septic.  They had a fever, a leukocytosis to 18, and a lactate of 6 on admission.  PCT was 10.  The patient has been on broad-spectrum antibiotics for 5 days.  No culture data has returned positive.  The patient is doing much better.  He is alert and oriented.  Vital signs are normal.  His PCT is now 2.  What would you do with his antibiotics?</a:t>
            </a:r>
          </a:p>
          <a:p>
            <a:r>
              <a:rPr lang="en-US" dirty="0" smtClean="0"/>
              <a:t>A.  Finish a 14 day course of antibiotics for a patient who presented with an unknown infection with septic shock</a:t>
            </a:r>
          </a:p>
          <a:p>
            <a:r>
              <a:rPr lang="en-US" dirty="0" smtClean="0"/>
              <a:t>B.  Finish a 10 day course of antibiotics</a:t>
            </a:r>
          </a:p>
          <a:p>
            <a:r>
              <a:rPr lang="en-US" dirty="0" smtClean="0"/>
              <a:t>C.  Finish a 7 day course of antibiotics</a:t>
            </a:r>
          </a:p>
          <a:p>
            <a:r>
              <a:rPr lang="en-US" dirty="0" smtClean="0">
                <a:solidFill>
                  <a:srgbClr val="FF0000"/>
                </a:solidFill>
              </a:rPr>
              <a:t>D.  Stop antibiotics</a:t>
            </a:r>
            <a:endParaRPr lang="en-US" dirty="0">
              <a:solidFill>
                <a:srgbClr val="FF0000"/>
              </a:solidFill>
            </a:endParaRPr>
          </a:p>
        </p:txBody>
      </p:sp>
    </p:spTree>
    <p:extLst>
      <p:ext uri="{BB962C8B-B14F-4D97-AF65-F5344CB8AC3E}">
        <p14:creationId xmlns:p14="http://schemas.microsoft.com/office/powerpoint/2010/main" val="313556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242852"/>
                </a:solidFill>
              </a:rPr>
              <a:t>Objectives</a:t>
            </a:r>
            <a:endParaRPr lang="en-US" dirty="0">
              <a:solidFill>
                <a:srgbClr val="242852"/>
              </a:solidFill>
            </a:endParaRPr>
          </a:p>
        </p:txBody>
      </p:sp>
      <p:sp>
        <p:nvSpPr>
          <p:cNvPr id="3" name="Content Placeholder 2"/>
          <p:cNvSpPr>
            <a:spLocks noGrp="1"/>
          </p:cNvSpPr>
          <p:nvPr>
            <p:ph idx="1"/>
          </p:nvPr>
        </p:nvSpPr>
        <p:spPr/>
        <p:txBody>
          <a:bodyPr/>
          <a:lstStyle/>
          <a:p>
            <a:r>
              <a:rPr lang="en-US" dirty="0" err="1" smtClean="0"/>
              <a:t>Procalcitonin</a:t>
            </a:r>
            <a:r>
              <a:rPr lang="en-US" dirty="0" smtClean="0"/>
              <a:t> Overview</a:t>
            </a:r>
          </a:p>
          <a:p>
            <a:r>
              <a:rPr lang="en-US" dirty="0" smtClean="0"/>
              <a:t>Studies in Antibiotic Stewardship Utilizing Procalcitonin</a:t>
            </a:r>
          </a:p>
          <a:p>
            <a:r>
              <a:rPr lang="en-US" dirty="0" smtClean="0"/>
              <a:t>Algorithms for Use</a:t>
            </a:r>
          </a:p>
          <a:p>
            <a:pPr lvl="1"/>
            <a:r>
              <a:rPr lang="en-US" dirty="0" smtClean="0"/>
              <a:t>Pneumonia</a:t>
            </a:r>
          </a:p>
          <a:p>
            <a:pPr lvl="1"/>
            <a:r>
              <a:rPr lang="en-US" dirty="0" smtClean="0"/>
              <a:t>Critical Care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Question 1</a:t>
            </a:r>
            <a:endParaRPr lang="en-US" dirty="0"/>
          </a:p>
        </p:txBody>
      </p:sp>
      <p:sp>
        <p:nvSpPr>
          <p:cNvPr id="3" name="Content Placeholder 2"/>
          <p:cNvSpPr>
            <a:spLocks noGrp="1"/>
          </p:cNvSpPr>
          <p:nvPr>
            <p:ph idx="1"/>
          </p:nvPr>
        </p:nvSpPr>
        <p:spPr/>
        <p:txBody>
          <a:bodyPr>
            <a:normAutofit fontScale="92500"/>
          </a:bodyPr>
          <a:lstStyle/>
          <a:p>
            <a:r>
              <a:rPr lang="en-US" dirty="0" smtClean="0"/>
              <a:t>A 66 y/o Veteran presents to the Emergency Department with nonproductive cough in October.  He is a 1ppd smoker with a known history of COPD.  His FEV1 is 60%.  He is maintained on </a:t>
            </a:r>
            <a:r>
              <a:rPr lang="en-US" dirty="0" err="1" smtClean="0"/>
              <a:t>Symbicort</a:t>
            </a:r>
            <a:r>
              <a:rPr lang="en-US" dirty="0" smtClean="0"/>
              <a:t> and Spiriva.  He has not had a COPD exacerbation in a year.  His other PMH is significant for HTN, HL, and a history of Prostate Cancer, in remission. His has a fever to 101.0.  HR 96.  BP 115/74. </a:t>
            </a:r>
            <a:r>
              <a:rPr lang="en-US" dirty="0"/>
              <a:t>His oxygen saturation is </a:t>
            </a:r>
            <a:r>
              <a:rPr lang="en-US" dirty="0" smtClean="0"/>
              <a:t>95% </a:t>
            </a:r>
            <a:r>
              <a:rPr lang="en-US" dirty="0"/>
              <a:t>on </a:t>
            </a:r>
            <a:r>
              <a:rPr lang="en-US" dirty="0" smtClean="0"/>
              <a:t>RA</a:t>
            </a:r>
            <a:r>
              <a:rPr lang="en-US" dirty="0"/>
              <a:t> </a:t>
            </a:r>
            <a:r>
              <a:rPr lang="en-US" dirty="0" smtClean="0"/>
              <a:t>with a RR of 20.  Lung sounds are distant but clear.  CXR identifies bilateral hazy bilateral infiltrates.  </a:t>
            </a:r>
            <a:r>
              <a:rPr lang="en-US" dirty="0" err="1" smtClean="0"/>
              <a:t>Procalcitonin</a:t>
            </a:r>
            <a:r>
              <a:rPr lang="en-US" dirty="0" smtClean="0"/>
              <a:t> is 0.05.  What would be your plan of care?</a:t>
            </a:r>
          </a:p>
          <a:p>
            <a:r>
              <a:rPr lang="en-US" dirty="0" smtClean="0"/>
              <a:t>A.  Supportive care, discharge</a:t>
            </a:r>
          </a:p>
          <a:p>
            <a:r>
              <a:rPr lang="en-US" dirty="0" smtClean="0"/>
              <a:t>B.  Broad-spectrum </a:t>
            </a:r>
            <a:r>
              <a:rPr lang="en-US" dirty="0" err="1" smtClean="0"/>
              <a:t>abx</a:t>
            </a:r>
            <a:r>
              <a:rPr lang="en-US" dirty="0" smtClean="0"/>
              <a:t>, steroids, nebulizers, admission to the Wards</a:t>
            </a:r>
          </a:p>
          <a:p>
            <a:r>
              <a:rPr lang="en-US" dirty="0" smtClean="0"/>
              <a:t>C.  CAP </a:t>
            </a:r>
            <a:r>
              <a:rPr lang="en-US" dirty="0" err="1" smtClean="0"/>
              <a:t>abx</a:t>
            </a:r>
            <a:r>
              <a:rPr lang="en-US" dirty="0" smtClean="0"/>
              <a:t>, steroids, discharge</a:t>
            </a:r>
          </a:p>
          <a:p>
            <a:r>
              <a:rPr lang="en-US" dirty="0" smtClean="0"/>
              <a:t>D.  Monitor the patient in the ER for 12 hours and then make a disposition</a:t>
            </a:r>
          </a:p>
        </p:txBody>
      </p:sp>
    </p:spTree>
    <p:extLst>
      <p:ext uri="{BB962C8B-B14F-4D97-AF65-F5344CB8AC3E}">
        <p14:creationId xmlns:p14="http://schemas.microsoft.com/office/powerpoint/2010/main" val="3135466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Question 2</a:t>
            </a:r>
            <a:endParaRPr lang="en-US" dirty="0"/>
          </a:p>
        </p:txBody>
      </p:sp>
      <p:sp>
        <p:nvSpPr>
          <p:cNvPr id="3" name="Content Placeholder 2"/>
          <p:cNvSpPr>
            <a:spLocks noGrp="1"/>
          </p:cNvSpPr>
          <p:nvPr>
            <p:ph idx="1"/>
          </p:nvPr>
        </p:nvSpPr>
        <p:spPr/>
        <p:txBody>
          <a:bodyPr/>
          <a:lstStyle/>
          <a:p>
            <a:r>
              <a:rPr lang="en-US" dirty="0" smtClean="0"/>
              <a:t>You are a hospitalist who admitted a patient with pneumonia three days ago.  The patient presented with productive cough and mild dyspnea, fever to 102, leukocytosis to 14, and lactate of 2.7.  A RLL dense infiltrate was identified on </a:t>
            </a:r>
            <a:r>
              <a:rPr lang="en-US" dirty="0" err="1" smtClean="0"/>
              <a:t>Xray</a:t>
            </a:r>
            <a:r>
              <a:rPr lang="en-US" dirty="0" smtClean="0"/>
              <a:t>.  The patient responded very well to Ceftriaxone and Azithromycin and has </a:t>
            </a:r>
            <a:r>
              <a:rPr lang="en-US" dirty="0" err="1" smtClean="0"/>
              <a:t>defervesced</a:t>
            </a:r>
            <a:r>
              <a:rPr lang="en-US" dirty="0" smtClean="0"/>
              <a:t>.  Today you obtained a </a:t>
            </a:r>
            <a:r>
              <a:rPr lang="en-US" dirty="0" err="1" smtClean="0"/>
              <a:t>procalcitonin</a:t>
            </a:r>
            <a:r>
              <a:rPr lang="en-US" dirty="0" smtClean="0"/>
              <a:t> of 0.20.  The patient’s admission </a:t>
            </a:r>
            <a:r>
              <a:rPr lang="en-US" dirty="0" err="1" smtClean="0"/>
              <a:t>procalcitonin</a:t>
            </a:r>
            <a:r>
              <a:rPr lang="en-US" dirty="0" smtClean="0"/>
              <a:t> was 1.1.  What would you do with the antibiotic course for this patient?</a:t>
            </a:r>
          </a:p>
          <a:p>
            <a:r>
              <a:rPr lang="en-US" dirty="0" smtClean="0"/>
              <a:t>A.  Finish 14 days of antibiotics</a:t>
            </a:r>
          </a:p>
          <a:p>
            <a:r>
              <a:rPr lang="en-US" dirty="0" smtClean="0"/>
              <a:t>B.  Finish 7 days of antibiotics</a:t>
            </a:r>
          </a:p>
          <a:p>
            <a:r>
              <a:rPr lang="en-US" dirty="0" smtClean="0"/>
              <a:t>C.  Finish 5 days of antibiotics</a:t>
            </a:r>
          </a:p>
          <a:p>
            <a:r>
              <a:rPr lang="en-US" dirty="0" smtClean="0"/>
              <a:t>D.  Stop antibiotics</a:t>
            </a:r>
          </a:p>
        </p:txBody>
      </p:sp>
    </p:spTree>
    <p:extLst>
      <p:ext uri="{BB962C8B-B14F-4D97-AF65-F5344CB8AC3E}">
        <p14:creationId xmlns:p14="http://schemas.microsoft.com/office/powerpoint/2010/main" val="23273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Question 3</a:t>
            </a:r>
            <a:endParaRPr lang="en-US" dirty="0"/>
          </a:p>
        </p:txBody>
      </p:sp>
      <p:sp>
        <p:nvSpPr>
          <p:cNvPr id="3" name="Content Placeholder 2"/>
          <p:cNvSpPr>
            <a:spLocks noGrp="1"/>
          </p:cNvSpPr>
          <p:nvPr>
            <p:ph idx="1"/>
          </p:nvPr>
        </p:nvSpPr>
        <p:spPr/>
        <p:txBody>
          <a:bodyPr/>
          <a:lstStyle/>
          <a:p>
            <a:r>
              <a:rPr lang="en-US" dirty="0" smtClean="0"/>
              <a:t>You are the Intensivist on in the ICU.  You have a patient that presented in shock, presumed to be Septic.  They had a fever, a leukocytosis to 18, and a lactate of 6 on admission.  PCT was 10.  The patient has been on broad-spectrum antibiotics for 5 days.  No culture data has returned positive.  The patient is doing much better.  He is alert and oriented.  Vital signs are normal.  His PCT is now 2.  What would you do with his antibiotics?</a:t>
            </a:r>
          </a:p>
          <a:p>
            <a:r>
              <a:rPr lang="en-US" dirty="0" smtClean="0"/>
              <a:t>A.  Finish a 14 day course of antibiotics for a patient who presented with an unknown infection with septic shock</a:t>
            </a:r>
          </a:p>
          <a:p>
            <a:r>
              <a:rPr lang="en-US" dirty="0" smtClean="0"/>
              <a:t>B.  Finish a 10 day course of antibiotics</a:t>
            </a:r>
          </a:p>
          <a:p>
            <a:r>
              <a:rPr lang="en-US" dirty="0" smtClean="0"/>
              <a:t>C.  Finish a 7 day course of antibiotics</a:t>
            </a:r>
          </a:p>
          <a:p>
            <a:r>
              <a:rPr lang="en-US" dirty="0" smtClean="0"/>
              <a:t>D.  Stop antibiotics</a:t>
            </a:r>
            <a:endParaRPr lang="en-US" dirty="0"/>
          </a:p>
        </p:txBody>
      </p:sp>
    </p:spTree>
    <p:extLst>
      <p:ext uri="{BB962C8B-B14F-4D97-AF65-F5344CB8AC3E}">
        <p14:creationId xmlns:p14="http://schemas.microsoft.com/office/powerpoint/2010/main" val="185663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242852"/>
                </a:solidFill>
              </a:rPr>
              <a:t>Procalcitonin</a:t>
            </a:r>
            <a:endParaRPr lang="en-US" dirty="0">
              <a:solidFill>
                <a:srgbClr val="242852"/>
              </a:solidFill>
            </a:endParaRPr>
          </a:p>
        </p:txBody>
      </p:sp>
      <p:sp>
        <p:nvSpPr>
          <p:cNvPr id="3" name="Content Placeholder 2"/>
          <p:cNvSpPr>
            <a:spLocks noGrp="1"/>
          </p:cNvSpPr>
          <p:nvPr>
            <p:ph idx="1"/>
          </p:nvPr>
        </p:nvSpPr>
        <p:spPr/>
        <p:txBody>
          <a:bodyPr/>
          <a:lstStyle/>
          <a:p>
            <a:r>
              <a:rPr lang="en-US" dirty="0" err="1" smtClean="0"/>
              <a:t>Prohormone</a:t>
            </a:r>
            <a:r>
              <a:rPr lang="en-US" dirty="0" smtClean="0"/>
              <a:t> of </a:t>
            </a:r>
            <a:r>
              <a:rPr lang="en-US" dirty="0" err="1" smtClean="0"/>
              <a:t>calcitonin</a:t>
            </a:r>
            <a:endParaRPr lang="en-US" dirty="0" smtClean="0"/>
          </a:p>
          <a:p>
            <a:pPr lvl="1"/>
            <a:r>
              <a:rPr lang="en-US" dirty="0" smtClean="0"/>
              <a:t>Released from multiple sources in response to bacterial infection</a:t>
            </a:r>
          </a:p>
          <a:p>
            <a:pPr lvl="1"/>
            <a:r>
              <a:rPr lang="en-US" dirty="0" smtClean="0"/>
              <a:t>Low circulating level at baseline in normal individuals</a:t>
            </a:r>
          </a:p>
          <a:p>
            <a:pPr lvl="1"/>
            <a:r>
              <a:rPr lang="en-US" dirty="0" smtClean="0"/>
              <a:t>Release not stimulated by viral infection, chronic inflammatory diseases or autoimmune diseases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err="1" smtClean="0">
                <a:solidFill>
                  <a:srgbClr val="242852"/>
                </a:solidFill>
              </a:rPr>
              <a:t>Procalcitonin</a:t>
            </a:r>
            <a:r>
              <a:rPr lang="en-US" dirty="0" smtClean="0">
                <a:solidFill>
                  <a:srgbClr val="242852"/>
                </a:solidFill>
              </a:rPr>
              <a:t> Levels in the Spectrum of Infectious Illness</a:t>
            </a:r>
            <a:endParaRPr lang="en-US" dirty="0">
              <a:solidFill>
                <a:srgbClr val="242852"/>
              </a:solidFill>
            </a:endParaRPr>
          </a:p>
        </p:txBody>
      </p:sp>
      <p:pic>
        <p:nvPicPr>
          <p:cNvPr id="5" name="Picture 4"/>
          <p:cNvPicPr>
            <a:picLocks noChangeAspect="1"/>
          </p:cNvPicPr>
          <p:nvPr/>
        </p:nvPicPr>
        <p:blipFill>
          <a:blip r:embed="rId3" cstate="print"/>
          <a:stretch>
            <a:fillRect/>
          </a:stretch>
        </p:blipFill>
        <p:spPr>
          <a:xfrm>
            <a:off x="2057400" y="2590800"/>
            <a:ext cx="4588985" cy="278398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242852"/>
                </a:solidFill>
              </a:rPr>
              <a:t>Procalcitonin</a:t>
            </a:r>
            <a:r>
              <a:rPr lang="en-US" dirty="0" smtClean="0">
                <a:solidFill>
                  <a:srgbClr val="242852"/>
                </a:solidFill>
              </a:rPr>
              <a:t> as a Sepsis Marker</a:t>
            </a:r>
            <a:endParaRPr lang="en-US" dirty="0">
              <a:solidFill>
                <a:srgbClr val="242852"/>
              </a:solidFill>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1371600"/>
            <a:ext cx="4740471" cy="50886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242852"/>
                </a:solidFill>
              </a:rPr>
              <a:t>Procalcitonin</a:t>
            </a:r>
            <a:r>
              <a:rPr lang="en-US" dirty="0" smtClean="0">
                <a:solidFill>
                  <a:srgbClr val="242852"/>
                </a:solidFill>
              </a:rPr>
              <a:t> in Viral </a:t>
            </a:r>
            <a:r>
              <a:rPr lang="en-US" dirty="0" err="1" smtClean="0">
                <a:solidFill>
                  <a:srgbClr val="242852"/>
                </a:solidFill>
              </a:rPr>
              <a:t>vs</a:t>
            </a:r>
            <a:r>
              <a:rPr lang="en-US" dirty="0" smtClean="0">
                <a:solidFill>
                  <a:srgbClr val="242852"/>
                </a:solidFill>
              </a:rPr>
              <a:t> Bacterial Infection</a:t>
            </a:r>
            <a:endParaRPr lang="en-US" dirty="0">
              <a:solidFill>
                <a:srgbClr val="242852"/>
              </a:solidFill>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1676400"/>
            <a:ext cx="6304344"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151</TotalTime>
  <Words>1570</Words>
  <Application>Microsoft Office PowerPoint</Application>
  <PresentationFormat>On-screen Show (4:3)</PresentationFormat>
  <Paragraphs>135</Paragraphs>
  <Slides>17</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vt:lpstr>
      <vt:lpstr>Wingdings</vt:lpstr>
      <vt:lpstr>Adjacency</vt:lpstr>
      <vt:lpstr>Procalcitonin</vt:lpstr>
      <vt:lpstr>Objectives</vt:lpstr>
      <vt:lpstr>Clinical Question 1</vt:lpstr>
      <vt:lpstr>Clinical Question 2</vt:lpstr>
      <vt:lpstr>Clinical Question 3</vt:lpstr>
      <vt:lpstr>Procalcitonin</vt:lpstr>
      <vt:lpstr>Procalcitonin Levels in the Spectrum of Infectious Illness</vt:lpstr>
      <vt:lpstr>Procalcitonin as a Sepsis Marker</vt:lpstr>
      <vt:lpstr>Procalcitonin in Viral vs Bacterial Infection</vt:lpstr>
      <vt:lpstr>Procalcitonin Guidance in LRTI:  Systematic Review</vt:lpstr>
      <vt:lpstr>PRORATA Trial Use of procalcitonin to reduce patients' exposure to antibiotics in intensive care units</vt:lpstr>
      <vt:lpstr>SAPS Trial  Stop antibiotics on guidance of procalcitonin study</vt:lpstr>
      <vt:lpstr>ALGORITHMS</vt:lpstr>
      <vt:lpstr>ALGORITHMS</vt:lpstr>
      <vt:lpstr>PowerPoint Presentation</vt:lpstr>
      <vt:lpstr>PowerPoint Presentation</vt:lpstr>
      <vt:lpstr>PowerPoint Presentation</vt:lpstr>
    </vt:vector>
  </TitlesOfParts>
  <Company>Lifespan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Procalcitonin</dc:title>
  <dc:creator>DiLibero, Armand J.</dc:creator>
  <cp:lastModifiedBy>Halvorson Karin</cp:lastModifiedBy>
  <cp:revision>26</cp:revision>
  <cp:lastPrinted>2019-10-30T21:08:22Z</cp:lastPrinted>
  <dcterms:created xsi:type="dcterms:W3CDTF">2014-03-18T06:07:20Z</dcterms:created>
  <dcterms:modified xsi:type="dcterms:W3CDTF">2020-05-23T22:23:32Z</dcterms:modified>
</cp:coreProperties>
</file>