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38"/>
  </p:notesMasterIdLst>
  <p:sldIdLst>
    <p:sldId id="256" r:id="rId2"/>
    <p:sldId id="278" r:id="rId3"/>
    <p:sldId id="257" r:id="rId4"/>
    <p:sldId id="282" r:id="rId5"/>
    <p:sldId id="281" r:id="rId6"/>
    <p:sldId id="258" r:id="rId7"/>
    <p:sldId id="259" r:id="rId8"/>
    <p:sldId id="260" r:id="rId9"/>
    <p:sldId id="261" r:id="rId10"/>
    <p:sldId id="276" r:id="rId11"/>
    <p:sldId id="277" r:id="rId12"/>
    <p:sldId id="263" r:id="rId13"/>
    <p:sldId id="273" r:id="rId14"/>
    <p:sldId id="274" r:id="rId15"/>
    <p:sldId id="272" r:id="rId16"/>
    <p:sldId id="286" r:id="rId17"/>
    <p:sldId id="275" r:id="rId18"/>
    <p:sldId id="288" r:id="rId19"/>
    <p:sldId id="264" r:id="rId20"/>
    <p:sldId id="287" r:id="rId21"/>
    <p:sldId id="265" r:id="rId22"/>
    <p:sldId id="293" r:id="rId23"/>
    <p:sldId id="268" r:id="rId24"/>
    <p:sldId id="269" r:id="rId25"/>
    <p:sldId id="289" r:id="rId26"/>
    <p:sldId id="270" r:id="rId27"/>
    <p:sldId id="271" r:id="rId28"/>
    <p:sldId id="290" r:id="rId29"/>
    <p:sldId id="292" r:id="rId30"/>
    <p:sldId id="294" r:id="rId31"/>
    <p:sldId id="291" r:id="rId32"/>
    <p:sldId id="267" r:id="rId33"/>
    <p:sldId id="279" r:id="rId34"/>
    <p:sldId id="283" r:id="rId35"/>
    <p:sldId id="284"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150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EE379-D218-43EB-9284-620B34F0B04B}" type="datetimeFigureOut">
              <a:rPr lang="en-US" smtClean="0"/>
              <a:t>5/23/2020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AF6C3-2EFC-4BF1-8381-8060FAB785CE}" type="slidenum">
              <a:rPr lang="en-US" smtClean="0"/>
              <a:t>‹#›</a:t>
            </a:fld>
            <a:endParaRPr lang="en-US"/>
          </a:p>
        </p:txBody>
      </p:sp>
    </p:spTree>
    <p:extLst>
      <p:ext uri="{BB962C8B-B14F-4D97-AF65-F5344CB8AC3E}">
        <p14:creationId xmlns:p14="http://schemas.microsoft.com/office/powerpoint/2010/main" val="158042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sciencedirect.com/science/article/pii/S0033062012001120#bb0320" TargetMode="External"/><Relationship Id="rId3" Type="http://schemas.openxmlformats.org/officeDocument/2006/relationships/hyperlink" Target="http://www.sciencedirect.com/science/article/pii/S0033062012001120#bb0055" TargetMode="External"/><Relationship Id="rId7" Type="http://schemas.openxmlformats.org/officeDocument/2006/relationships/hyperlink" Target="http://www.sciencedirect.com/science/article/pii/S0033062012001120#bb0315"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sciencedirect.com/science/article/pii/S0033062012001120#bb0310" TargetMode="External"/><Relationship Id="rId5" Type="http://schemas.openxmlformats.org/officeDocument/2006/relationships/hyperlink" Target="http://www.sciencedirect.com/science/article/pii/S0033062012001120#bb0305" TargetMode="External"/><Relationship Id="rId4" Type="http://schemas.openxmlformats.org/officeDocument/2006/relationships/hyperlink" Target="http://www.sciencedirect.com/science/article/pii/S0033062012001120#bb030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F6C3-2EFC-4BF1-8381-8060FAB785CE}" type="slidenum">
              <a:rPr lang="en-US" smtClean="0"/>
              <a:t>25</a:t>
            </a:fld>
            <a:endParaRPr lang="en-US"/>
          </a:p>
        </p:txBody>
      </p:sp>
    </p:spTree>
    <p:extLst>
      <p:ext uri="{BB962C8B-B14F-4D97-AF65-F5344CB8AC3E}">
        <p14:creationId xmlns:p14="http://schemas.microsoft.com/office/powerpoint/2010/main" val="252070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Optimizing preload in patients with RV failure is complex because both hypovolemia and hypervolemia can have detrimental effects on CO. In most but not all cases of RV failure, however, the dilated and stretched RV is operating on the flat portion of the Frank-Starling curve. Volume expansion in this scenario will not augment CO but will instead exacerbate RV dilatation, increase RV wall tension, worsen tricuspid regurgitation, and intensify leftward </a:t>
            </a:r>
            <a:r>
              <a:rPr lang="en-US" sz="1200" b="0" i="0" kern="1200" dirty="0" err="1" smtClean="0">
                <a:solidFill>
                  <a:schemeClr val="tx1"/>
                </a:solidFill>
                <a:effectLst/>
                <a:latin typeface="+mn-lt"/>
                <a:ea typeface="+mn-ea"/>
                <a:cs typeface="+mn-cs"/>
              </a:rPr>
              <a:t>interventricular</a:t>
            </a:r>
            <a:r>
              <a:rPr lang="en-US" sz="1200" b="0" i="0" kern="1200" dirty="0" smtClean="0">
                <a:solidFill>
                  <a:schemeClr val="tx1"/>
                </a:solidFill>
                <a:effectLst/>
                <a:latin typeface="+mn-lt"/>
                <a:ea typeface="+mn-ea"/>
                <a:cs typeface="+mn-cs"/>
              </a:rPr>
              <a:t> septal bowing, all of which will contribute to low CO and clinical worsening. The goal, therefore, should be to maintain a negative fluid balance with the use of diuretics and, if necessary, hemofiltration, to decrease the volume load on the distended and failing RV without compromising preload. Adjustments in the rate and amount of volume removal should be made according to hemodynamic response.</a:t>
            </a:r>
            <a:r>
              <a:rPr lang="en-US" sz="1200" b="0" i="0" u="none" strike="noStrike" kern="1200" baseline="30000" dirty="0" smtClean="0">
                <a:solidFill>
                  <a:schemeClr val="tx1"/>
                </a:solidFill>
                <a:effectLst/>
                <a:latin typeface="+mn-lt"/>
                <a:ea typeface="+mn-ea"/>
                <a:cs typeface="+mn-cs"/>
                <a:hlinkClick r:id="rId3"/>
              </a:rPr>
              <a:t>11</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4"/>
              </a:rPr>
              <a:t>60</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5"/>
              </a:rPr>
              <a:t>61</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6"/>
              </a:rPr>
              <a:t>62</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7"/>
              </a:rPr>
              <a:t>63</a:t>
            </a:r>
            <a:r>
              <a:rPr lang="en-US" sz="1200" b="0" i="0" kern="1200" baseline="30000" dirty="0" smtClean="0">
                <a:solidFill>
                  <a:schemeClr val="tx1"/>
                </a:solidFill>
                <a:effectLst/>
                <a:latin typeface="+mn-lt"/>
                <a:ea typeface="+mn-ea"/>
                <a:cs typeface="+mn-cs"/>
              </a:rPr>
              <a:t> and </a:t>
            </a:r>
            <a:r>
              <a:rPr lang="en-US" sz="1200" b="0" i="0" u="none" strike="noStrike" kern="1200" baseline="30000" dirty="0" smtClean="0">
                <a:solidFill>
                  <a:schemeClr val="tx1"/>
                </a:solidFill>
                <a:effectLst/>
                <a:latin typeface="+mn-lt"/>
                <a:ea typeface="+mn-ea"/>
                <a:cs typeface="+mn-cs"/>
                <a:hlinkClick r:id="rId8"/>
              </a:rPr>
              <a:t>64</a:t>
            </a:r>
            <a:r>
              <a:rPr lang="en-US" sz="1200" b="0" i="0" kern="1200" dirty="0" smtClean="0">
                <a:solidFill>
                  <a:schemeClr val="tx1"/>
                </a:solidFill>
                <a:effectLst/>
                <a:latin typeface="+mn-lt"/>
                <a:ea typeface="+mn-ea"/>
                <a:cs typeface="+mn-cs"/>
              </a:rPr>
              <a:t> In the case of clear intravascular volume depletion, a conservative strategy of holding diuretics, encouraging oral hydration (if applicable), or judiciously using small fluid boluses is preferred.</a:t>
            </a:r>
            <a:endParaRPr lang="en-US" dirty="0"/>
          </a:p>
        </p:txBody>
      </p:sp>
      <p:sp>
        <p:nvSpPr>
          <p:cNvPr id="4" name="Slide Number Placeholder 3"/>
          <p:cNvSpPr>
            <a:spLocks noGrp="1"/>
          </p:cNvSpPr>
          <p:nvPr>
            <p:ph type="sldNum" sz="quarter" idx="10"/>
          </p:nvPr>
        </p:nvSpPr>
        <p:spPr/>
        <p:txBody>
          <a:bodyPr/>
          <a:lstStyle/>
          <a:p>
            <a:fld id="{494AF6C3-2EFC-4BF1-8381-8060FAB785CE}" type="slidenum">
              <a:rPr lang="en-US" smtClean="0"/>
              <a:t>35</a:t>
            </a:fld>
            <a:endParaRPr lang="en-US"/>
          </a:p>
        </p:txBody>
      </p:sp>
    </p:spTree>
    <p:extLst>
      <p:ext uri="{BB962C8B-B14F-4D97-AF65-F5344CB8AC3E}">
        <p14:creationId xmlns:p14="http://schemas.microsoft.com/office/powerpoint/2010/main" val="40423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May 23, 2020</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May 23, 2020</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May 23, 2020</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May 23, 2020</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May 23, 2020</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May 23, 2020</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May 23, 2020</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May 23, 2020</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May 23, 2020</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May 23, 2020</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60000"/>
                    <a:lumOff val="40000"/>
                  </a:schemeClr>
                </a:solidFill>
              </a:rPr>
              <a:t>Pulmonary Arterial Hypertension</a:t>
            </a:r>
            <a:endParaRPr lang="en-US" dirty="0">
              <a:solidFill>
                <a:schemeClr val="accent1">
                  <a:lumMod val="60000"/>
                  <a:lumOff val="40000"/>
                </a:schemeClr>
              </a:solidFill>
            </a:endParaRPr>
          </a:p>
        </p:txBody>
      </p:sp>
      <p:sp>
        <p:nvSpPr>
          <p:cNvPr id="3" name="Subtitle 2"/>
          <p:cNvSpPr>
            <a:spLocks noGrp="1"/>
          </p:cNvSpPr>
          <p:nvPr>
            <p:ph type="subTitle" idx="1"/>
          </p:nvPr>
        </p:nvSpPr>
        <p:spPr/>
        <p:txBody>
          <a:bodyPr>
            <a:normAutofit/>
          </a:bodyPr>
          <a:lstStyle/>
          <a:p>
            <a:r>
              <a:rPr lang="en-US" dirty="0" err="1" smtClean="0"/>
              <a:t>Dr</a:t>
            </a:r>
            <a:r>
              <a:rPr lang="en-US" dirty="0" smtClean="0"/>
              <a:t> H</a:t>
            </a:r>
            <a:endParaRPr lang="en-US" dirty="0" smtClean="0"/>
          </a:p>
        </p:txBody>
      </p:sp>
    </p:spTree>
    <p:extLst>
      <p:ext uri="{BB962C8B-B14F-4D97-AF65-F5344CB8AC3E}">
        <p14:creationId xmlns:p14="http://schemas.microsoft.com/office/powerpoint/2010/main" val="2321213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8000" y="1549400"/>
            <a:ext cx="5588000" cy="3759200"/>
          </a:xfrm>
          <a:prstGeom prst="rect">
            <a:avLst/>
          </a:prstGeom>
        </p:spPr>
      </p:pic>
    </p:spTree>
    <p:extLst>
      <p:ext uri="{BB962C8B-B14F-4D97-AF65-F5344CB8AC3E}">
        <p14:creationId xmlns:p14="http://schemas.microsoft.com/office/powerpoint/2010/main" val="1121298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347275"/>
            <a:ext cx="7543800" cy="914400"/>
          </a:xfrm>
        </p:spPr>
        <p:txBody>
          <a:bodyPr/>
          <a:lstStyle/>
          <a:p>
            <a:r>
              <a:rPr lang="en-US" dirty="0" smtClean="0">
                <a:solidFill>
                  <a:schemeClr val="accent1">
                    <a:lumMod val="60000"/>
                    <a:lumOff val="40000"/>
                  </a:schemeClr>
                </a:solidFill>
              </a:rPr>
              <a:t>Classification</a:t>
            </a:r>
            <a:endParaRPr lang="en-US" dirty="0">
              <a:solidFill>
                <a:schemeClr val="accent1">
                  <a:lumMod val="60000"/>
                  <a:lumOff val="4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2785582"/>
              </p:ext>
            </p:extLst>
          </p:nvPr>
        </p:nvGraphicFramePr>
        <p:xfrm>
          <a:off x="426720" y="175260"/>
          <a:ext cx="8412480" cy="4701540"/>
        </p:xfrm>
        <a:graphic>
          <a:graphicData uri="http://schemas.openxmlformats.org/drawingml/2006/table">
            <a:tbl>
              <a:tblPr/>
              <a:tblGrid>
                <a:gridCol w="8412480">
                  <a:extLst>
                    <a:ext uri="{9D8B030D-6E8A-4147-A177-3AD203B41FA5}">
                      <a16:colId xmlns:a16="http://schemas.microsoft.com/office/drawing/2014/main" val="20000"/>
                    </a:ext>
                  </a:extLst>
                </a:gridCol>
              </a:tblGrid>
              <a:tr h="1328843">
                <a:tc>
                  <a:txBody>
                    <a:bodyPr/>
                    <a:lstStyle/>
                    <a:p>
                      <a:pPr fontAlgn="base"/>
                      <a:r>
                        <a:rPr lang="en-US" sz="800" dirty="0">
                          <a:solidFill>
                            <a:schemeClr val="bg1"/>
                          </a:solidFill>
                          <a:effectLst/>
                          <a:latin typeface="inherit"/>
                        </a:rPr>
                        <a:t>1. Pulmonary arterial hypertension 1.1 Idiopathic PAH 1.2 Heritable PAH 1.2.1 BMPR2 1.2.2 ALK-1, ENG, SMAD9, CAV1, KCNK3 1.2.3 Unknown 1.3 Drug and toxin induced 1.4 Associated with: 1.4.1 Connective tissue disease 1.4.2 HIV infection 1.4.3 Portal hypertension 1.4.4 Congenital heart diseases 1.4.5 Schistosomiasis1′ Pulmonary </a:t>
                      </a:r>
                      <a:r>
                        <a:rPr lang="en-US" sz="800" dirty="0" err="1">
                          <a:solidFill>
                            <a:schemeClr val="bg1"/>
                          </a:solidFill>
                          <a:effectLst/>
                          <a:latin typeface="inherit"/>
                        </a:rPr>
                        <a:t>veno</a:t>
                      </a:r>
                      <a:r>
                        <a:rPr lang="en-US" sz="800" dirty="0">
                          <a:solidFill>
                            <a:schemeClr val="bg1"/>
                          </a:solidFill>
                          <a:effectLst/>
                          <a:latin typeface="inherit"/>
                        </a:rPr>
                        <a:t>-occlusive disease and/or pulmonary capillary hemangiomatosis1′′. Persistent pulmonary hypertension of the newborn (PPHN)</a:t>
                      </a:r>
                    </a:p>
                  </a:txBody>
                  <a:tcPr marL="13119" marR="13119" marT="13119" marB="13119"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2F5F9"/>
                    </a:solidFill>
                  </a:tcPr>
                </a:tc>
                <a:extLst>
                  <a:ext uri="{0D108BD9-81ED-4DB2-BD59-A6C34878D82A}">
                    <a16:rowId xmlns:a16="http://schemas.microsoft.com/office/drawing/2014/main" val="10000"/>
                  </a:ext>
                </a:extLst>
              </a:tr>
              <a:tr h="843174">
                <a:tc>
                  <a:txBody>
                    <a:bodyPr/>
                    <a:lstStyle/>
                    <a:p>
                      <a:pPr fontAlgn="base"/>
                      <a:r>
                        <a:rPr lang="en-US" sz="800">
                          <a:solidFill>
                            <a:schemeClr val="bg1"/>
                          </a:solidFill>
                          <a:effectLst/>
                          <a:latin typeface="inherit"/>
                        </a:rPr>
                        <a:t>2. Pulmonary hypertension due to left heart disease 2.1 Left ventricular systolic dysfunction 2.2 Left ventricular diastolic dysfunction 2.3 Valvular disease 2.4 Congenital/acquired left heart inflow/outflow tract obstruction and congenital cardiomyopathies</a:t>
                      </a:r>
                    </a:p>
                  </a:txBody>
                  <a:tcPr marL="13119" marR="13119" marT="13119" marB="13119"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2F5F9"/>
                    </a:solidFill>
                  </a:tcPr>
                </a:tc>
                <a:extLst>
                  <a:ext uri="{0D108BD9-81ED-4DB2-BD59-A6C34878D82A}">
                    <a16:rowId xmlns:a16="http://schemas.microsoft.com/office/drawing/2014/main" val="10001"/>
                  </a:ext>
                </a:extLst>
              </a:tr>
              <a:tr h="1005064">
                <a:tc>
                  <a:txBody>
                    <a:bodyPr/>
                    <a:lstStyle/>
                    <a:p>
                      <a:pPr fontAlgn="base"/>
                      <a:r>
                        <a:rPr lang="en-US" sz="800">
                          <a:solidFill>
                            <a:schemeClr val="bg1"/>
                          </a:solidFill>
                          <a:effectLst/>
                          <a:latin typeface="inherit"/>
                        </a:rPr>
                        <a:t>3. Pulmonary hypertension due to lung diseases and/or hypoxia 3.1 Chronic obstructive pulmonary disease 3.2 Interstitial lung disease 3.3 Other pulmonary diseases with mixed restrictive and obstructive pattern 3.4 Sleep-disordered breathing 3.5 Alveolar hypoventilation disorders 3.6 Chronic exposure to high altitude 3.7 Developmental lung diseases</a:t>
                      </a:r>
                    </a:p>
                  </a:txBody>
                  <a:tcPr marL="13119" marR="13119" marT="13119" marB="13119"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2F5F9"/>
                    </a:solidFill>
                  </a:tcPr>
                </a:tc>
                <a:extLst>
                  <a:ext uri="{0D108BD9-81ED-4DB2-BD59-A6C34878D82A}">
                    <a16:rowId xmlns:a16="http://schemas.microsoft.com/office/drawing/2014/main" val="10002"/>
                  </a:ext>
                </a:extLst>
              </a:tr>
              <a:tr h="195616">
                <a:tc>
                  <a:txBody>
                    <a:bodyPr/>
                    <a:lstStyle/>
                    <a:p>
                      <a:pPr fontAlgn="base"/>
                      <a:r>
                        <a:rPr lang="en-US" sz="800">
                          <a:solidFill>
                            <a:schemeClr val="bg1"/>
                          </a:solidFill>
                          <a:effectLst/>
                          <a:latin typeface="inherit"/>
                        </a:rPr>
                        <a:t>4. Chronic thromboembolic pulmonary hypertension (CTEPH)</a:t>
                      </a:r>
                    </a:p>
                  </a:txBody>
                  <a:tcPr marL="13119" marR="13119" marT="13119" marB="13119"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2F5F9"/>
                    </a:solidFill>
                  </a:tcPr>
                </a:tc>
                <a:extLst>
                  <a:ext uri="{0D108BD9-81ED-4DB2-BD59-A6C34878D82A}">
                    <a16:rowId xmlns:a16="http://schemas.microsoft.com/office/drawing/2014/main" val="10003"/>
                  </a:ext>
                </a:extLst>
              </a:tr>
              <a:tr h="1328843">
                <a:tc>
                  <a:txBody>
                    <a:bodyPr/>
                    <a:lstStyle/>
                    <a:p>
                      <a:pPr fontAlgn="base"/>
                      <a:r>
                        <a:rPr lang="en-US" sz="800" dirty="0">
                          <a:solidFill>
                            <a:schemeClr val="bg1"/>
                          </a:solidFill>
                          <a:effectLst/>
                          <a:latin typeface="inherit"/>
                        </a:rPr>
                        <a:t>5. Pulmonary hypertension with unclear multifactorial mechanisms 5.1 Hematologic disorders: chronic hemolytic anemia, </a:t>
                      </a:r>
                      <a:r>
                        <a:rPr lang="en-US" sz="800" dirty="0" err="1">
                          <a:solidFill>
                            <a:schemeClr val="bg1"/>
                          </a:solidFill>
                          <a:effectLst/>
                          <a:latin typeface="inherit"/>
                        </a:rPr>
                        <a:t>myeloproliferative</a:t>
                      </a:r>
                      <a:r>
                        <a:rPr lang="en-US" sz="800" dirty="0">
                          <a:solidFill>
                            <a:schemeClr val="bg1"/>
                          </a:solidFill>
                          <a:effectLst/>
                          <a:latin typeface="inherit"/>
                        </a:rPr>
                        <a:t> disorders, splenectomy 5.2 Systemic disorders: sarcoidosis, pulmonary </a:t>
                      </a:r>
                      <a:r>
                        <a:rPr lang="en-US" sz="800" dirty="0" err="1">
                          <a:solidFill>
                            <a:schemeClr val="bg1"/>
                          </a:solidFill>
                          <a:effectLst/>
                          <a:latin typeface="inherit"/>
                        </a:rPr>
                        <a:t>histiocytosis</a:t>
                      </a:r>
                      <a:r>
                        <a:rPr lang="en-US" sz="800" dirty="0">
                          <a:solidFill>
                            <a:schemeClr val="bg1"/>
                          </a:solidFill>
                          <a:effectLst/>
                          <a:latin typeface="inherit"/>
                        </a:rPr>
                        <a:t>, </a:t>
                      </a:r>
                      <a:r>
                        <a:rPr lang="en-US" sz="800" dirty="0" err="1">
                          <a:solidFill>
                            <a:schemeClr val="bg1"/>
                          </a:solidFill>
                          <a:effectLst/>
                          <a:latin typeface="inherit"/>
                        </a:rPr>
                        <a:t>lymphangioleiomyomatosis</a:t>
                      </a:r>
                      <a:r>
                        <a:rPr lang="en-US" sz="800" dirty="0">
                          <a:solidFill>
                            <a:schemeClr val="bg1"/>
                          </a:solidFill>
                          <a:effectLst/>
                          <a:latin typeface="inherit"/>
                        </a:rPr>
                        <a:t> 5.3 Metabolic disorders: glycogen storage disease, </a:t>
                      </a:r>
                      <a:r>
                        <a:rPr lang="en-US" sz="800" dirty="0" err="1">
                          <a:solidFill>
                            <a:schemeClr val="bg1"/>
                          </a:solidFill>
                          <a:effectLst/>
                          <a:latin typeface="inherit"/>
                        </a:rPr>
                        <a:t>Gaucher</a:t>
                      </a:r>
                      <a:r>
                        <a:rPr lang="en-US" sz="800" dirty="0">
                          <a:solidFill>
                            <a:schemeClr val="bg1"/>
                          </a:solidFill>
                          <a:effectLst/>
                          <a:latin typeface="inherit"/>
                        </a:rPr>
                        <a:t> disease, thyroid disorders 5.4 Others: </a:t>
                      </a:r>
                      <a:r>
                        <a:rPr lang="en-US" sz="800" dirty="0" err="1">
                          <a:solidFill>
                            <a:schemeClr val="bg1"/>
                          </a:solidFill>
                          <a:effectLst/>
                          <a:latin typeface="inherit"/>
                        </a:rPr>
                        <a:t>tumoral</a:t>
                      </a:r>
                      <a:r>
                        <a:rPr lang="en-US" sz="800" dirty="0">
                          <a:solidFill>
                            <a:schemeClr val="bg1"/>
                          </a:solidFill>
                          <a:effectLst/>
                          <a:latin typeface="inherit"/>
                        </a:rPr>
                        <a:t> obstruction, </a:t>
                      </a:r>
                      <a:r>
                        <a:rPr lang="en-US" sz="800" dirty="0" err="1">
                          <a:solidFill>
                            <a:schemeClr val="bg1"/>
                          </a:solidFill>
                          <a:effectLst/>
                          <a:latin typeface="inherit"/>
                        </a:rPr>
                        <a:t>fibrosing</a:t>
                      </a:r>
                      <a:r>
                        <a:rPr lang="en-US" sz="800" dirty="0">
                          <a:solidFill>
                            <a:schemeClr val="bg1"/>
                          </a:solidFill>
                          <a:effectLst/>
                          <a:latin typeface="inherit"/>
                        </a:rPr>
                        <a:t> </a:t>
                      </a:r>
                      <a:r>
                        <a:rPr lang="en-US" sz="800" dirty="0" err="1">
                          <a:solidFill>
                            <a:schemeClr val="bg1"/>
                          </a:solidFill>
                          <a:effectLst/>
                          <a:latin typeface="inherit"/>
                        </a:rPr>
                        <a:t>mediastinitis</a:t>
                      </a:r>
                      <a:r>
                        <a:rPr lang="en-US" sz="800" dirty="0">
                          <a:solidFill>
                            <a:schemeClr val="bg1"/>
                          </a:solidFill>
                          <a:effectLst/>
                          <a:latin typeface="inherit"/>
                        </a:rPr>
                        <a:t>, chronic renal failure, segmental PH</a:t>
                      </a:r>
                    </a:p>
                  </a:txBody>
                  <a:tcPr marL="13119" marR="13119" marT="13119" marB="13119"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2F5F9"/>
                    </a:solidFill>
                  </a:tcPr>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3646488" y="5473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149340" y="4876800"/>
            <a:ext cx="2689860" cy="584775"/>
          </a:xfrm>
          <a:prstGeom prst="rect">
            <a:avLst/>
          </a:prstGeom>
        </p:spPr>
        <p:txBody>
          <a:bodyPr wrap="square">
            <a:spAutoFit/>
          </a:bodyPr>
          <a:lstStyle/>
          <a:p>
            <a:pPr lvl="0" algn="r" fontAlgn="base">
              <a:spcBef>
                <a:spcPct val="0"/>
              </a:spcBef>
              <a:spcAft>
                <a:spcPct val="0"/>
              </a:spcAft>
            </a:pPr>
            <a:r>
              <a:rPr lang="en-US" altLang="en-US" sz="800" b="1" dirty="0">
                <a:latin typeface="Helvetica"/>
                <a:cs typeface="Arial" pitchFamily="34" charset="0"/>
              </a:rPr>
              <a:t>Table </a:t>
            </a:r>
            <a:r>
              <a:rPr lang="en-US" altLang="en-US" sz="800" b="1" dirty="0" smtClean="0">
                <a:latin typeface="Helvetica"/>
                <a:cs typeface="Arial" pitchFamily="34" charset="0"/>
              </a:rPr>
              <a:t>1 </a:t>
            </a:r>
            <a:r>
              <a:rPr lang="en-US" altLang="en-US" sz="800" dirty="0" smtClean="0">
                <a:latin typeface="Helvetica"/>
                <a:cs typeface="Arial" pitchFamily="34" charset="0"/>
              </a:rPr>
              <a:t>Updated </a:t>
            </a:r>
            <a:r>
              <a:rPr lang="en-US" altLang="en-US" sz="800" dirty="0">
                <a:latin typeface="Helvetica"/>
                <a:cs typeface="Arial" pitchFamily="34" charset="0"/>
              </a:rPr>
              <a:t>Classification of Pulmonary Hypertension</a:t>
            </a:r>
            <a:r>
              <a:rPr lang="en-US" altLang="en-US" sz="800" dirty="0" smtClean="0">
                <a:latin typeface="inherit"/>
                <a:cs typeface="Arial" pitchFamily="34" charset="0"/>
              </a:rPr>
              <a:t>∗∗</a:t>
            </a:r>
            <a:r>
              <a:rPr lang="en-US" altLang="en-US" sz="800" dirty="0">
                <a:latin typeface="inherit"/>
                <a:cs typeface="Arial" pitchFamily="34" charset="0"/>
              </a:rPr>
              <a:t>5th WSPH Nice 2013. </a:t>
            </a:r>
            <a:endParaRPr lang="en-US" altLang="en-US" sz="800" dirty="0" smtClean="0">
              <a:latin typeface="inherit"/>
              <a:cs typeface="Arial" pitchFamily="34" charset="0"/>
            </a:endParaRPr>
          </a:p>
          <a:p>
            <a:pPr lvl="0" algn="r" fontAlgn="base">
              <a:spcBef>
                <a:spcPct val="0"/>
              </a:spcBef>
              <a:spcAft>
                <a:spcPct val="0"/>
              </a:spcAft>
            </a:pPr>
            <a:r>
              <a:rPr lang="en-US" altLang="en-US" sz="800" dirty="0" smtClean="0">
                <a:latin typeface="inherit"/>
                <a:cs typeface="Arial" pitchFamily="34" charset="0"/>
              </a:rPr>
              <a:t>BMPR</a:t>
            </a:r>
            <a:r>
              <a:rPr lang="en-US" altLang="en-US" sz="800" dirty="0">
                <a:latin typeface="inherit"/>
                <a:cs typeface="Arial" pitchFamily="34" charset="0"/>
              </a:rPr>
              <a:t> = bone </a:t>
            </a:r>
            <a:r>
              <a:rPr lang="en-US" altLang="en-US" sz="800" dirty="0" err="1">
                <a:latin typeface="inherit"/>
                <a:cs typeface="Arial" pitchFamily="34" charset="0"/>
              </a:rPr>
              <a:t>morphogenic</a:t>
            </a:r>
            <a:r>
              <a:rPr lang="en-US" altLang="en-US" sz="800" dirty="0">
                <a:latin typeface="inherit"/>
                <a:cs typeface="Arial" pitchFamily="34" charset="0"/>
              </a:rPr>
              <a:t> protein receptor type II; CAV1 = caveolin-1; ENG = </a:t>
            </a:r>
            <a:r>
              <a:rPr lang="en-US" altLang="en-US" sz="800" dirty="0" err="1" smtClean="0">
                <a:latin typeface="inherit"/>
                <a:cs typeface="Arial" pitchFamily="34" charset="0"/>
              </a:rPr>
              <a:t>endoglin</a:t>
            </a:r>
            <a:r>
              <a:rPr lang="en-US" altLang="en-US" sz="800" dirty="0" smtClean="0">
                <a:latin typeface="inherit"/>
                <a:cs typeface="Arial" pitchFamily="34" charset="0"/>
              </a:rPr>
              <a:t>.</a:t>
            </a:r>
            <a:endParaRPr lang="en-US" altLang="en-US" sz="800" dirty="0">
              <a:latin typeface="Arial" pitchFamily="34" charset="0"/>
              <a:cs typeface="Arial" pitchFamily="34" charset="0"/>
            </a:endParaRPr>
          </a:p>
        </p:txBody>
      </p:sp>
      <p:sp>
        <p:nvSpPr>
          <p:cNvPr id="8" name="Rectangle 7"/>
          <p:cNvSpPr/>
          <p:nvPr/>
        </p:nvSpPr>
        <p:spPr>
          <a:xfrm>
            <a:off x="6035040" y="6640472"/>
            <a:ext cx="4572000" cy="215444"/>
          </a:xfrm>
          <a:prstGeom prst="rect">
            <a:avLst/>
          </a:prstGeom>
        </p:spPr>
        <p:txBody>
          <a:bodyPr>
            <a:spAutoFit/>
          </a:bodyPr>
          <a:lstStyle/>
          <a:p>
            <a:pPr>
              <a:spcBef>
                <a:spcPct val="20000"/>
              </a:spcBef>
            </a:pPr>
            <a:r>
              <a:rPr lang="en-US" altLang="en-US" sz="800" b="1" dirty="0"/>
              <a:t>J Am </a:t>
            </a:r>
            <a:r>
              <a:rPr lang="en-US" altLang="en-US" sz="800" b="1" dirty="0" err="1"/>
              <a:t>Coll</a:t>
            </a:r>
            <a:r>
              <a:rPr lang="en-US" altLang="en-US" sz="800" b="1" dirty="0"/>
              <a:t> </a:t>
            </a:r>
            <a:r>
              <a:rPr lang="en-US" altLang="en-US" sz="800" b="1" dirty="0" err="1"/>
              <a:t>Cardiol</a:t>
            </a:r>
            <a:r>
              <a:rPr lang="en-US" altLang="en-US" sz="800" b="1" dirty="0"/>
              <a:t>. 2013;62(25_S):. doi:10.1016/j.jacc.2013.10.029</a:t>
            </a:r>
          </a:p>
        </p:txBody>
      </p:sp>
    </p:spTree>
    <p:extLst>
      <p:ext uri="{BB962C8B-B14F-4D97-AF65-F5344CB8AC3E}">
        <p14:creationId xmlns:p14="http://schemas.microsoft.com/office/powerpoint/2010/main" val="66723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Collagen Vascular Disease (Group 1.4.1)</a:t>
            </a:r>
          </a:p>
          <a:p>
            <a:pPr lvl="1"/>
            <a:r>
              <a:rPr lang="en-US" dirty="0" smtClean="0"/>
              <a:t>CREST &amp; Scleroderma</a:t>
            </a:r>
          </a:p>
          <a:p>
            <a:pPr lvl="1"/>
            <a:r>
              <a:rPr lang="en-US" dirty="0" smtClean="0"/>
              <a:t>SLE, </a:t>
            </a:r>
            <a:r>
              <a:rPr lang="en-US" dirty="0" err="1" smtClean="0"/>
              <a:t>Sj</a:t>
            </a:r>
            <a:r>
              <a:rPr lang="en-US" sz="1500" dirty="0" err="1" smtClean="0"/>
              <a:t>Ö</a:t>
            </a:r>
            <a:r>
              <a:rPr lang="en-US" dirty="0" err="1" smtClean="0"/>
              <a:t>gren’s</a:t>
            </a:r>
            <a:r>
              <a:rPr lang="en-US" dirty="0" smtClean="0"/>
              <a:t>, </a:t>
            </a:r>
            <a:r>
              <a:rPr lang="en-US" dirty="0" err="1" smtClean="0"/>
              <a:t>Dermato&amp;Poly-myositis</a:t>
            </a:r>
            <a:r>
              <a:rPr lang="en-US" dirty="0" smtClean="0"/>
              <a:t>, RA</a:t>
            </a:r>
          </a:p>
          <a:p>
            <a:pPr lvl="1"/>
            <a:r>
              <a:rPr lang="en-US" dirty="0" smtClean="0"/>
              <a:t>IPF common component</a:t>
            </a:r>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Etiologies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73302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Lung Disease &amp; Hypoxia (Group 3)</a:t>
            </a:r>
          </a:p>
          <a:p>
            <a:pPr lvl="1"/>
            <a:r>
              <a:rPr lang="en-US" dirty="0"/>
              <a:t>Under hypoxic conditions:  </a:t>
            </a:r>
            <a:r>
              <a:rPr lang="en-US" dirty="0" err="1"/>
              <a:t>pulm</a:t>
            </a:r>
            <a:r>
              <a:rPr lang="en-US" dirty="0"/>
              <a:t> </a:t>
            </a:r>
            <a:r>
              <a:rPr lang="en-US" dirty="0" err="1"/>
              <a:t>vasc</a:t>
            </a:r>
            <a:r>
              <a:rPr lang="en-US" dirty="0"/>
              <a:t> constricts</a:t>
            </a:r>
          </a:p>
          <a:p>
            <a:pPr lvl="2"/>
            <a:r>
              <a:rPr lang="en-US" dirty="0"/>
              <a:t>Membrane sulfhydryl redox status changes</a:t>
            </a:r>
          </a:p>
          <a:p>
            <a:pPr lvl="3"/>
            <a:r>
              <a:rPr lang="en-US" dirty="0" err="1"/>
              <a:t>Ca</a:t>
            </a:r>
            <a:r>
              <a:rPr lang="en-US" dirty="0"/>
              <a:t> increases and potassium currents are </a:t>
            </a:r>
            <a:r>
              <a:rPr lang="en-US" dirty="0" err="1"/>
              <a:t>inh</a:t>
            </a:r>
            <a:r>
              <a:rPr lang="en-US" dirty="0"/>
              <a:t> (i.e. depolarization of the </a:t>
            </a:r>
            <a:r>
              <a:rPr lang="en-US" dirty="0" err="1"/>
              <a:t>pulm</a:t>
            </a:r>
            <a:r>
              <a:rPr lang="en-US" dirty="0"/>
              <a:t> </a:t>
            </a:r>
            <a:r>
              <a:rPr lang="en-US" dirty="0" err="1"/>
              <a:t>sm</a:t>
            </a:r>
            <a:r>
              <a:rPr lang="en-US" dirty="0"/>
              <a:t>-muscle is </a:t>
            </a:r>
            <a:r>
              <a:rPr lang="en-US" dirty="0" err="1"/>
              <a:t>inh</a:t>
            </a:r>
            <a:r>
              <a:rPr lang="en-US" dirty="0"/>
              <a:t>)</a:t>
            </a:r>
          </a:p>
          <a:p>
            <a:pPr lvl="1"/>
            <a:r>
              <a:rPr lang="en-US" dirty="0" smtClean="0">
                <a:latin typeface="Times New Roman"/>
                <a:ea typeface="Wingdings"/>
                <a:cs typeface="Wingdings"/>
                <a:sym typeface="Wingdings"/>
              </a:rPr>
              <a:t>Pulmonary vasculature remodels</a:t>
            </a:r>
          </a:p>
          <a:p>
            <a:pPr lvl="2"/>
            <a:r>
              <a:rPr lang="en-US" dirty="0" smtClean="0">
                <a:latin typeface="Wingdings"/>
                <a:ea typeface="Wingdings"/>
                <a:cs typeface="Wingdings"/>
                <a:sym typeface="Wingdings"/>
              </a:rPr>
              <a:t></a:t>
            </a:r>
            <a:r>
              <a:rPr lang="en-US" dirty="0" smtClean="0">
                <a:sym typeface="Wingdings"/>
              </a:rPr>
              <a:t>NO, </a:t>
            </a:r>
            <a:r>
              <a:rPr lang="en-US" dirty="0" smtClean="0">
                <a:latin typeface="Wingdings"/>
                <a:ea typeface="Wingdings"/>
                <a:cs typeface="Wingdings"/>
                <a:sym typeface="Wingdings"/>
              </a:rPr>
              <a:t></a:t>
            </a:r>
            <a:r>
              <a:rPr lang="en-US" dirty="0" err="1" smtClean="0">
                <a:sym typeface="Wingdings"/>
              </a:rPr>
              <a:t>endothelin</a:t>
            </a:r>
            <a:r>
              <a:rPr lang="en-US" dirty="0" smtClean="0">
                <a:sym typeface="Wingdings"/>
              </a:rPr>
              <a:t> 1/GF/AGII</a:t>
            </a:r>
            <a:endParaRPr lang="en-US" dirty="0" smtClean="0"/>
          </a:p>
          <a:p>
            <a:pPr lvl="1"/>
            <a:r>
              <a:rPr lang="en-US" dirty="0" smtClean="0"/>
              <a:t>Usually PAP &lt;50mmHg</a:t>
            </a:r>
          </a:p>
          <a:p>
            <a:pPr lvl="1"/>
            <a:r>
              <a:rPr lang="en-US" dirty="0" smtClean="0"/>
              <a:t>Polycythemia common</a:t>
            </a:r>
          </a:p>
          <a:p>
            <a:pPr lvl="1"/>
            <a:r>
              <a:rPr lang="en-US" dirty="0" smtClean="0"/>
              <a:t>COPD – treat with O2</a:t>
            </a:r>
          </a:p>
          <a:p>
            <a:pPr lvl="1"/>
            <a:r>
              <a:rPr lang="en-US" dirty="0" smtClean="0"/>
              <a:t>ILD – treat ILD (PAH </a:t>
            </a:r>
            <a:r>
              <a:rPr lang="en-US" dirty="0" err="1" smtClean="0"/>
              <a:t>tx</a:t>
            </a:r>
            <a:r>
              <a:rPr lang="en-US" dirty="0" smtClean="0"/>
              <a:t> can worsen ILD)</a:t>
            </a:r>
          </a:p>
          <a:p>
            <a:pPr lvl="1"/>
            <a:r>
              <a:rPr lang="en-US" dirty="0" smtClean="0"/>
              <a:t>OSA – treat as coexisting disease</a:t>
            </a:r>
          </a:p>
          <a:p>
            <a:pPr lvl="1"/>
            <a:r>
              <a:rPr lang="en-US" dirty="0" smtClean="0"/>
              <a:t>Chest Wall Disorders</a:t>
            </a:r>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Etiologies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523495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Thromboembolic Disease (Group 4) ~rare cases of infiltrate other than clot</a:t>
            </a:r>
          </a:p>
          <a:p>
            <a:pPr lvl="1"/>
            <a:r>
              <a:rPr lang="en-US" dirty="0" smtClean="0"/>
              <a:t>Impaired </a:t>
            </a:r>
            <a:r>
              <a:rPr lang="en-US" dirty="0" err="1" smtClean="0"/>
              <a:t>fibrinolytic</a:t>
            </a:r>
            <a:r>
              <a:rPr lang="en-US" dirty="0" smtClean="0"/>
              <a:t> resolution</a:t>
            </a:r>
          </a:p>
          <a:p>
            <a:pPr lvl="1"/>
            <a:r>
              <a:rPr lang="en-US" dirty="0" smtClean="0"/>
              <a:t>Incomplete recanalization</a:t>
            </a:r>
          </a:p>
          <a:p>
            <a:pPr lvl="1"/>
            <a:r>
              <a:rPr lang="en-US" dirty="0" smtClean="0"/>
              <a:t>Chronic obstruction</a:t>
            </a:r>
          </a:p>
          <a:p>
            <a:pPr lvl="1"/>
            <a:r>
              <a:rPr lang="en-US" dirty="0" smtClean="0"/>
              <a:t>Chronic:  May attempt </a:t>
            </a:r>
            <a:r>
              <a:rPr lang="en-US" dirty="0" err="1" smtClean="0"/>
              <a:t>thromboendarterectomy</a:t>
            </a:r>
            <a:r>
              <a:rPr lang="en-US" dirty="0" smtClean="0"/>
              <a:t> (mortality is 12%, in specialized centers this is decreasing to 1% with &gt;90% efficacy).  </a:t>
            </a:r>
          </a:p>
          <a:p>
            <a:pPr lvl="1"/>
            <a:r>
              <a:rPr lang="en-US" dirty="0" err="1" smtClean="0"/>
              <a:t>Riociguat</a:t>
            </a:r>
            <a:endParaRPr lang="en-US" dirty="0" smtClean="0"/>
          </a:p>
          <a:p>
            <a:pPr lvl="2"/>
            <a:r>
              <a:rPr lang="en-US" dirty="0" smtClean="0"/>
              <a:t>RCT 443 pts (2.5mgTID</a:t>
            </a:r>
            <a:r>
              <a:rPr lang="en-US" dirty="0"/>
              <a:t>) improves symptoms &amp; exercise </a:t>
            </a:r>
            <a:r>
              <a:rPr lang="en-US" dirty="0" smtClean="0"/>
              <a:t>tolerance, as well as time to worsening</a:t>
            </a:r>
            <a:endParaRPr lang="en-US" dirty="0"/>
          </a:p>
          <a:p>
            <a:pPr lvl="2"/>
            <a:r>
              <a:rPr lang="en-US" dirty="0" err="1" smtClean="0"/>
              <a:t>sGC</a:t>
            </a:r>
            <a:r>
              <a:rPr lang="en-US" dirty="0" smtClean="0"/>
              <a:t> to NO (may also be </a:t>
            </a:r>
            <a:r>
              <a:rPr lang="en-US" dirty="0" err="1" smtClean="0"/>
              <a:t>antiproliferative</a:t>
            </a:r>
            <a:r>
              <a:rPr lang="en-US" dirty="0" smtClean="0"/>
              <a:t>)</a:t>
            </a:r>
          </a:p>
          <a:p>
            <a:pPr lvl="3"/>
            <a:r>
              <a:rPr lang="en-US" dirty="0" smtClean="0"/>
              <a:t>Soluble guanylate cyclase (don’t use with PDE-5i)</a:t>
            </a:r>
          </a:p>
          <a:p>
            <a:pPr lvl="1"/>
            <a:r>
              <a:rPr lang="en-US" dirty="0" smtClean="0"/>
              <a:t>Definitely warfarin.  No </a:t>
            </a:r>
            <a:r>
              <a:rPr lang="en-US" dirty="0" err="1" smtClean="0"/>
              <a:t>thrombolytics</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Etiologies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264500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Other</a:t>
            </a:r>
          </a:p>
          <a:p>
            <a:pPr lvl="1"/>
            <a:r>
              <a:rPr lang="en-US" dirty="0"/>
              <a:t>Idiopathic (1.1) </a:t>
            </a:r>
          </a:p>
          <a:p>
            <a:pPr lvl="2"/>
            <a:r>
              <a:rPr lang="en-US" dirty="0"/>
              <a:t>2cases/mil, female 4</a:t>
            </a:r>
            <a:r>
              <a:rPr lang="en-US" baseline="30000" dirty="0"/>
              <a:t>th</a:t>
            </a:r>
            <a:r>
              <a:rPr lang="en-US" dirty="0"/>
              <a:t>/5</a:t>
            </a:r>
            <a:r>
              <a:rPr lang="en-US" baseline="30000" dirty="0"/>
              <a:t>th</a:t>
            </a:r>
            <a:r>
              <a:rPr lang="en-US" dirty="0"/>
              <a:t> </a:t>
            </a:r>
            <a:r>
              <a:rPr lang="en-US" dirty="0" smtClean="0"/>
              <a:t>decade</a:t>
            </a:r>
          </a:p>
          <a:p>
            <a:pPr lvl="1"/>
            <a:r>
              <a:rPr lang="en-US" dirty="0" smtClean="0"/>
              <a:t>HIV (1.4.2)</a:t>
            </a:r>
          </a:p>
          <a:p>
            <a:pPr lvl="2"/>
            <a:r>
              <a:rPr lang="en-US" dirty="0" smtClean="0"/>
              <a:t>0.5% risk</a:t>
            </a:r>
          </a:p>
          <a:p>
            <a:pPr lvl="2"/>
            <a:r>
              <a:rPr lang="en-US" dirty="0" smtClean="0"/>
              <a:t>traditional PAH treatment, treating underlying disease not helpful</a:t>
            </a:r>
            <a:endParaRPr lang="en-US" dirty="0"/>
          </a:p>
          <a:p>
            <a:pPr lvl="1"/>
            <a:r>
              <a:rPr lang="en-US" dirty="0"/>
              <a:t>Portal Hypertension (1.4.3)</a:t>
            </a:r>
          </a:p>
          <a:p>
            <a:pPr lvl="2"/>
            <a:r>
              <a:rPr lang="en-US" dirty="0"/>
              <a:t>May try traditional </a:t>
            </a:r>
            <a:r>
              <a:rPr lang="en-US" dirty="0" smtClean="0"/>
              <a:t>treatment</a:t>
            </a:r>
          </a:p>
          <a:p>
            <a:pPr lvl="1"/>
            <a:r>
              <a:rPr lang="en-US" dirty="0" smtClean="0"/>
              <a:t>Congenital Shunts (1.4.4)</a:t>
            </a:r>
          </a:p>
          <a:p>
            <a:pPr lvl="2"/>
            <a:r>
              <a:rPr lang="en-US" dirty="0" smtClean="0"/>
              <a:t>Post-tricuspid (VSD or PDA)</a:t>
            </a:r>
            <a:endParaRPr lang="en-US" dirty="0"/>
          </a:p>
          <a:p>
            <a:pPr lvl="1"/>
            <a:r>
              <a:rPr lang="en-US" dirty="0" smtClean="0"/>
              <a:t>Sickle Cell (Group 5)</a:t>
            </a:r>
          </a:p>
          <a:p>
            <a:pPr lvl="2"/>
            <a:r>
              <a:rPr lang="en-US" dirty="0" smtClean="0"/>
              <a:t>treat  underlying disease</a:t>
            </a:r>
          </a:p>
          <a:p>
            <a:pPr lvl="1"/>
            <a:r>
              <a:rPr lang="en-US" dirty="0" smtClean="0"/>
              <a:t>Sarcoidosis (Group 5)</a:t>
            </a:r>
          </a:p>
          <a:p>
            <a:pPr lvl="2"/>
            <a:r>
              <a:rPr lang="en-US" dirty="0" smtClean="0"/>
              <a:t>if </a:t>
            </a:r>
            <a:r>
              <a:rPr lang="en-US" dirty="0" err="1" smtClean="0"/>
              <a:t>pulm</a:t>
            </a:r>
            <a:r>
              <a:rPr lang="en-US" dirty="0" smtClean="0"/>
              <a:t> </a:t>
            </a:r>
            <a:r>
              <a:rPr lang="en-US" dirty="0" err="1" smtClean="0"/>
              <a:t>vasc</a:t>
            </a:r>
            <a:r>
              <a:rPr lang="en-US" dirty="0" smtClean="0"/>
              <a:t> involved, traditional treatment works well</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Etiologies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42716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Heterozygous </a:t>
            </a:r>
            <a:r>
              <a:rPr lang="en-US" i="1" dirty="0" smtClean="0"/>
              <a:t>BMPR2</a:t>
            </a:r>
            <a:r>
              <a:rPr lang="en-US" dirty="0" smtClean="0"/>
              <a:t> mutation (Group 1.2.1)</a:t>
            </a:r>
          </a:p>
          <a:p>
            <a:pPr lvl="1"/>
            <a:r>
              <a:rPr lang="en-US" dirty="0" smtClean="0"/>
              <a:t>75% of familial PAH</a:t>
            </a:r>
          </a:p>
          <a:p>
            <a:pPr lvl="2"/>
            <a:r>
              <a:rPr lang="en-US" dirty="0" smtClean="0"/>
              <a:t>Up to 25% of sporadic PAH</a:t>
            </a:r>
          </a:p>
          <a:p>
            <a:pPr lvl="1"/>
            <a:r>
              <a:rPr lang="en-US" dirty="0" smtClean="0"/>
              <a:t>Encodes vascular proliferation</a:t>
            </a:r>
          </a:p>
          <a:p>
            <a:pPr lvl="1"/>
            <a:endParaRPr lang="en-US" dirty="0"/>
          </a:p>
          <a:p>
            <a:pPr lvl="1"/>
            <a:r>
              <a:rPr lang="en-US" dirty="0" smtClean="0"/>
              <a:t>Others:  </a:t>
            </a:r>
            <a:r>
              <a:rPr lang="en-US" i="1" dirty="0" smtClean="0"/>
              <a:t>BMPR1B and SMAD9 </a:t>
            </a:r>
            <a:r>
              <a:rPr lang="en-US" dirty="0" smtClean="0"/>
              <a:t>(Group 1.2.2)</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Genetics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035052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0" y="1054100"/>
            <a:ext cx="5588000" cy="4749800"/>
          </a:xfrm>
          <a:prstGeom prst="rect">
            <a:avLst/>
          </a:prstGeom>
        </p:spPr>
      </p:pic>
    </p:spTree>
    <p:extLst>
      <p:ext uri="{BB962C8B-B14F-4D97-AF65-F5344CB8AC3E}">
        <p14:creationId xmlns:p14="http://schemas.microsoft.com/office/powerpoint/2010/main" val="1776375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lumMod val="60000"/>
                    <a:lumOff val="40000"/>
                  </a:schemeClr>
                </a:solidFill>
              </a:rPr>
              <a:t>Echo </a:t>
            </a:r>
            <a:r>
              <a:rPr lang="en-US" sz="1400" dirty="0" smtClean="0">
                <a:solidFill>
                  <a:schemeClr val="accent1">
                    <a:lumMod val="60000"/>
                    <a:lumOff val="40000"/>
                  </a:schemeClr>
                </a:solidFill>
              </a:rPr>
              <a:t>(screening modality only)</a:t>
            </a:r>
            <a:endParaRPr lang="en-US" sz="1400" dirty="0">
              <a:solidFill>
                <a:schemeClr val="accent1">
                  <a:lumMod val="60000"/>
                  <a:lumOff val="40000"/>
                </a:schemeClr>
              </a:solidFill>
            </a:endParaRPr>
          </a:p>
        </p:txBody>
      </p:sp>
      <p:pic>
        <p:nvPicPr>
          <p:cNvPr id="8" name="Content Placeholder 7"/>
          <p:cNvPicPr>
            <a:picLocks noGrp="1" noChangeAspect="1"/>
          </p:cNvPicPr>
          <p:nvPr>
            <p:ph sz="quarter" idx="13"/>
          </p:nvPr>
        </p:nvPicPr>
        <p:blipFill>
          <a:blip r:embed="rId2"/>
          <a:stretch>
            <a:fillRect/>
          </a:stretch>
        </p:blipFill>
        <p:spPr>
          <a:xfrm>
            <a:off x="1344613" y="957007"/>
            <a:ext cx="3273425" cy="2832611"/>
          </a:xfrm>
          <a:prstGeom prst="rect">
            <a:avLst/>
          </a:prstGeom>
        </p:spPr>
      </p:pic>
      <p:pic>
        <p:nvPicPr>
          <p:cNvPr id="12" name="Content Placeholder 11"/>
          <p:cNvPicPr>
            <a:picLocks noGrp="1" noChangeAspect="1"/>
          </p:cNvPicPr>
          <p:nvPr>
            <p:ph sz="quarter" idx="14"/>
          </p:nvPr>
        </p:nvPicPr>
        <p:blipFill>
          <a:blip r:embed="rId3"/>
          <a:stretch>
            <a:fillRect/>
          </a:stretch>
        </p:blipFill>
        <p:spPr>
          <a:xfrm>
            <a:off x="5243149" y="658813"/>
            <a:ext cx="2845526" cy="3432175"/>
          </a:xfrm>
          <a:prstGeom prst="rect">
            <a:avLst/>
          </a:prstGeom>
        </p:spPr>
      </p:pic>
      <p:sp>
        <p:nvSpPr>
          <p:cNvPr id="13" name="TextBox 12"/>
          <p:cNvSpPr txBox="1"/>
          <p:nvPr/>
        </p:nvSpPr>
        <p:spPr>
          <a:xfrm>
            <a:off x="596900" y="6462236"/>
            <a:ext cx="8547100" cy="369332"/>
          </a:xfrm>
          <a:prstGeom prst="rect">
            <a:avLst/>
          </a:prstGeom>
          <a:noFill/>
        </p:spPr>
        <p:txBody>
          <a:bodyPr wrap="square" rtlCol="0">
            <a:spAutoFit/>
          </a:bodyPr>
          <a:lstStyle/>
          <a:p>
            <a:pPr algn="r"/>
            <a:r>
              <a:rPr lang="en-US" dirty="0" smtClean="0"/>
              <a:t>ESC Pulmonary Hypertension Review 2015</a:t>
            </a:r>
            <a:endParaRPr lang="en-US" dirty="0"/>
          </a:p>
        </p:txBody>
      </p:sp>
    </p:spTree>
    <p:extLst>
      <p:ext uri="{BB962C8B-B14F-4D97-AF65-F5344CB8AC3E}">
        <p14:creationId xmlns:p14="http://schemas.microsoft.com/office/powerpoint/2010/main" val="421786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Cardiac Catheterization</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a:bodyPr>
          <a:lstStyle/>
          <a:p>
            <a:r>
              <a:rPr lang="en-US" dirty="0" smtClean="0"/>
              <a:t>Accurately measures PAP, CO, LV filling pressure</a:t>
            </a:r>
          </a:p>
          <a:p>
            <a:pPr lvl="1"/>
            <a:r>
              <a:rPr lang="en-US" dirty="0" smtClean="0"/>
              <a:t>PAP&gt;25mmHg</a:t>
            </a:r>
          </a:p>
          <a:p>
            <a:pPr lvl="1"/>
            <a:r>
              <a:rPr lang="en-US" dirty="0" smtClean="0"/>
              <a:t>PCWP (or LVEDP) &lt;15mmHg</a:t>
            </a:r>
          </a:p>
          <a:p>
            <a:pPr lvl="1"/>
            <a:r>
              <a:rPr lang="en-US" dirty="0" smtClean="0"/>
              <a:t>PVR &gt;3WU </a:t>
            </a:r>
          </a:p>
          <a:p>
            <a:pPr lvl="1"/>
            <a:r>
              <a:rPr lang="en-US" dirty="0" smtClean="0"/>
              <a:t>Exclude cardiac shunt</a:t>
            </a:r>
          </a:p>
          <a:p>
            <a:r>
              <a:rPr lang="en-US" dirty="0" smtClean="0"/>
              <a:t>Pulmonary vasodilator reactivity testing</a:t>
            </a:r>
          </a:p>
          <a:p>
            <a:pPr lvl="1"/>
            <a:r>
              <a:rPr lang="en-US" dirty="0" smtClean="0"/>
              <a:t>Responder:  </a:t>
            </a:r>
            <a:r>
              <a:rPr lang="en-US" dirty="0" smtClean="0">
                <a:latin typeface="Wingdings"/>
                <a:ea typeface="Wingdings"/>
                <a:cs typeface="Wingdings"/>
                <a:sym typeface="Wingdings"/>
              </a:rPr>
              <a:t></a:t>
            </a:r>
            <a:r>
              <a:rPr lang="en-US" dirty="0" smtClean="0">
                <a:sym typeface="Wingdings"/>
              </a:rPr>
              <a:t>PAP &gt;10mmHg (to &lt;40mmHg without a decrease in CO)</a:t>
            </a:r>
            <a:endParaRPr lang="en-US" dirty="0" smtClean="0"/>
          </a:p>
          <a:p>
            <a:pPr lvl="1"/>
            <a:r>
              <a:rPr lang="en-US" dirty="0" smtClean="0"/>
              <a:t>NO, adenosine, or </a:t>
            </a:r>
            <a:r>
              <a:rPr lang="en-US" dirty="0" err="1" smtClean="0"/>
              <a:t>epoprostenol</a:t>
            </a:r>
            <a:endParaRPr lang="en-US" dirty="0" smtClean="0"/>
          </a:p>
          <a:p>
            <a:pPr lvl="1"/>
            <a:r>
              <a:rPr lang="en-US" dirty="0" smtClean="0"/>
              <a:t>Responders can be treated with CCB</a:t>
            </a:r>
          </a:p>
          <a:p>
            <a:pPr lvl="1"/>
            <a:r>
              <a:rPr lang="en-US" dirty="0" smtClean="0"/>
              <a:t>Responders have a favorable prognosis</a:t>
            </a:r>
            <a:endParaRPr lang="en-US" dirty="0"/>
          </a:p>
        </p:txBody>
      </p:sp>
    </p:spTree>
    <p:extLst>
      <p:ext uri="{BB962C8B-B14F-4D97-AF65-F5344CB8AC3E}">
        <p14:creationId xmlns:p14="http://schemas.microsoft.com/office/powerpoint/2010/main" val="183010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 of the pathophysiology of PHTN</a:t>
            </a:r>
          </a:p>
          <a:p>
            <a:r>
              <a:rPr lang="en-US" dirty="0" smtClean="0"/>
              <a:t>Literature discussion of outpatient treatment of PHTN</a:t>
            </a:r>
          </a:p>
          <a:p>
            <a:r>
              <a:rPr lang="en-US" dirty="0" smtClean="0"/>
              <a:t>Review of important concepts of right heart failure in the ICU setting</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Objectives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34612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3100" y="1006838"/>
            <a:ext cx="7556500" cy="3737992"/>
          </a:xfrm>
          <a:prstGeom prst="rect">
            <a:avLst/>
          </a:prstGeom>
        </p:spPr>
      </p:pic>
      <p:sp>
        <p:nvSpPr>
          <p:cNvPr id="3" name="Title 2"/>
          <p:cNvSpPr>
            <a:spLocks noGrp="1"/>
          </p:cNvSpPr>
          <p:nvPr>
            <p:ph type="title"/>
          </p:nvPr>
        </p:nvSpPr>
        <p:spPr/>
        <p:txBody>
          <a:bodyPr/>
          <a:lstStyle/>
          <a:p>
            <a:r>
              <a:rPr lang="en-US" dirty="0" smtClean="0">
                <a:solidFill>
                  <a:schemeClr val="accent1">
                    <a:lumMod val="60000"/>
                    <a:lumOff val="40000"/>
                  </a:schemeClr>
                </a:solidFill>
              </a:rPr>
              <a:t>Risk Assessment</a:t>
            </a:r>
            <a:endParaRPr lang="en-US" dirty="0">
              <a:solidFill>
                <a:schemeClr val="accent1">
                  <a:lumMod val="60000"/>
                  <a:lumOff val="40000"/>
                </a:schemeClr>
              </a:solidFill>
            </a:endParaRPr>
          </a:p>
        </p:txBody>
      </p:sp>
      <p:sp>
        <p:nvSpPr>
          <p:cNvPr id="5" name="TextBox 4"/>
          <p:cNvSpPr txBox="1"/>
          <p:nvPr/>
        </p:nvSpPr>
        <p:spPr>
          <a:xfrm>
            <a:off x="673100" y="6539468"/>
            <a:ext cx="8547100" cy="369332"/>
          </a:xfrm>
          <a:prstGeom prst="rect">
            <a:avLst/>
          </a:prstGeom>
          <a:noFill/>
        </p:spPr>
        <p:txBody>
          <a:bodyPr wrap="square" rtlCol="0">
            <a:spAutoFit/>
          </a:bodyPr>
          <a:lstStyle/>
          <a:p>
            <a:pPr algn="r"/>
            <a:r>
              <a:rPr lang="en-US" dirty="0" smtClean="0"/>
              <a:t>ESC Pulmonary Hypertension Review 2015</a:t>
            </a:r>
            <a:endParaRPr lang="en-US" dirty="0"/>
          </a:p>
        </p:txBody>
      </p:sp>
    </p:spTree>
    <p:extLst>
      <p:ext uri="{BB962C8B-B14F-4D97-AF65-F5344CB8AC3E}">
        <p14:creationId xmlns:p14="http://schemas.microsoft.com/office/powerpoint/2010/main" val="250814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2100" y="76200"/>
            <a:ext cx="6261100" cy="6705600"/>
          </a:xfrm>
          <a:prstGeom prst="rect">
            <a:avLst/>
          </a:prstGeom>
        </p:spPr>
      </p:pic>
      <p:sp>
        <p:nvSpPr>
          <p:cNvPr id="2" name="TextBox 1"/>
          <p:cNvSpPr txBox="1"/>
          <p:nvPr/>
        </p:nvSpPr>
        <p:spPr>
          <a:xfrm>
            <a:off x="6553200" y="3124200"/>
            <a:ext cx="2590800" cy="1754326"/>
          </a:xfrm>
          <a:prstGeom prst="rect">
            <a:avLst/>
          </a:prstGeom>
          <a:noFill/>
        </p:spPr>
        <p:txBody>
          <a:bodyPr wrap="square" rtlCol="0">
            <a:spAutoFit/>
          </a:bodyPr>
          <a:lstStyle/>
          <a:p>
            <a:r>
              <a:rPr lang="en-US" dirty="0" smtClean="0"/>
              <a:t>Idiopathic</a:t>
            </a:r>
          </a:p>
          <a:p>
            <a:r>
              <a:rPr lang="en-US" dirty="0" smtClean="0"/>
              <a:t>Drug-induced</a:t>
            </a:r>
          </a:p>
          <a:p>
            <a:r>
              <a:rPr lang="en-US" dirty="0" smtClean="0"/>
              <a:t>Hereditary</a:t>
            </a:r>
          </a:p>
          <a:p>
            <a:r>
              <a:rPr lang="en-US" dirty="0" smtClean="0"/>
              <a:t>HIV (include HAART)</a:t>
            </a:r>
            <a:endParaRPr lang="en-US" dirty="0"/>
          </a:p>
          <a:p>
            <a:r>
              <a:rPr lang="en-US" dirty="0" smtClean="0"/>
              <a:t>Consideration in CTD</a:t>
            </a:r>
          </a:p>
          <a:p>
            <a:r>
              <a:rPr lang="en-US" dirty="0" smtClean="0"/>
              <a:t>Consider in </a:t>
            </a:r>
            <a:r>
              <a:rPr lang="en-US" dirty="0" err="1" smtClean="0"/>
              <a:t>PoPHTN</a:t>
            </a:r>
            <a:endParaRPr lang="en-US" dirty="0"/>
          </a:p>
        </p:txBody>
      </p:sp>
    </p:spTree>
    <p:extLst>
      <p:ext uri="{BB962C8B-B14F-4D97-AF65-F5344CB8AC3E}">
        <p14:creationId xmlns:p14="http://schemas.microsoft.com/office/powerpoint/2010/main" val="306445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4" y="266700"/>
            <a:ext cx="6169025" cy="56631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914" y="6257835"/>
            <a:ext cx="9205914" cy="646331"/>
          </a:xfrm>
          <a:prstGeom prst="rect">
            <a:avLst/>
          </a:prstGeom>
        </p:spPr>
        <p:txBody>
          <a:bodyPr wrap="square">
            <a:spAutoFit/>
          </a:bodyPr>
          <a:lstStyle/>
          <a:p>
            <a:r>
              <a:rPr lang="en-US" dirty="0" smtClean="0"/>
              <a:t>Humbert et al.  Advances in Therapeutic Interventions for Patients with Pulmonary Arterial Hypertension.  </a:t>
            </a:r>
            <a:r>
              <a:rPr lang="en-US" i="1" dirty="0" smtClean="0"/>
              <a:t>Circulation</a:t>
            </a:r>
            <a:r>
              <a:rPr lang="en-US" dirty="0" smtClean="0"/>
              <a:t>.  2014</a:t>
            </a:r>
            <a:endParaRPr lang="en-US" dirty="0"/>
          </a:p>
        </p:txBody>
      </p:sp>
    </p:spTree>
    <p:extLst>
      <p:ext uri="{BB962C8B-B14F-4D97-AF65-F5344CB8AC3E}">
        <p14:creationId xmlns:p14="http://schemas.microsoft.com/office/powerpoint/2010/main" val="221316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40000"/>
                    <a:lumOff val="60000"/>
                  </a:schemeClr>
                </a:solidFill>
              </a:rPr>
              <a:t>CCB</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normAutofit lnSpcReduction="10000"/>
          </a:bodyPr>
          <a:lstStyle/>
          <a:p>
            <a:r>
              <a:rPr lang="en-US" dirty="0" smtClean="0"/>
              <a:t>High Dose</a:t>
            </a:r>
          </a:p>
          <a:p>
            <a:pPr lvl="1"/>
            <a:r>
              <a:rPr lang="en-US" dirty="0" err="1" smtClean="0"/>
              <a:t>Nifedipine</a:t>
            </a:r>
            <a:r>
              <a:rPr lang="en-US" dirty="0" smtClean="0"/>
              <a:t> 240mg/d</a:t>
            </a:r>
          </a:p>
          <a:p>
            <a:pPr lvl="1"/>
            <a:r>
              <a:rPr lang="en-US" dirty="0" smtClean="0"/>
              <a:t>Amlodipine 20mg/d</a:t>
            </a:r>
          </a:p>
          <a:p>
            <a:r>
              <a:rPr lang="en-US" dirty="0" smtClean="0"/>
              <a:t>Decrease Pressures</a:t>
            </a:r>
          </a:p>
          <a:p>
            <a:r>
              <a:rPr lang="en-US" dirty="0" smtClean="0"/>
              <a:t>Improve symptoms</a:t>
            </a:r>
          </a:p>
          <a:p>
            <a:r>
              <a:rPr lang="en-US" dirty="0" smtClean="0"/>
              <a:t>Survival &gt;20yrs</a:t>
            </a:r>
          </a:p>
          <a:p>
            <a:r>
              <a:rPr lang="en-US" dirty="0" smtClean="0"/>
              <a:t>Less than 20% of </a:t>
            </a:r>
            <a:r>
              <a:rPr lang="en-US" dirty="0" err="1" smtClean="0"/>
              <a:t>pts</a:t>
            </a:r>
            <a:r>
              <a:rPr lang="en-US" dirty="0" smtClean="0"/>
              <a:t> respond to CCB</a:t>
            </a:r>
          </a:p>
          <a:p>
            <a:r>
              <a:rPr lang="en-US" dirty="0" smtClean="0"/>
              <a:t>Not FDA approved</a:t>
            </a:r>
          </a:p>
          <a:p>
            <a:pPr lvl="1"/>
            <a:r>
              <a:rPr lang="en-US" dirty="0" smtClean="0"/>
              <a:t>‘92 study demonstrated 95%5yr </a:t>
            </a:r>
            <a:r>
              <a:rPr lang="en-US" dirty="0" err="1" smtClean="0"/>
              <a:t>surv</a:t>
            </a:r>
            <a:r>
              <a:rPr lang="en-US" dirty="0" smtClean="0"/>
              <a:t> in “responders”</a:t>
            </a:r>
            <a:endParaRPr lang="en-US" dirty="0"/>
          </a:p>
        </p:txBody>
      </p:sp>
      <p:sp>
        <p:nvSpPr>
          <p:cNvPr id="4" name="TextBox 3"/>
          <p:cNvSpPr txBox="1"/>
          <p:nvPr/>
        </p:nvSpPr>
        <p:spPr>
          <a:xfrm>
            <a:off x="0" y="6211669"/>
            <a:ext cx="8589536" cy="646331"/>
          </a:xfrm>
          <a:prstGeom prst="rect">
            <a:avLst/>
          </a:prstGeom>
          <a:noFill/>
        </p:spPr>
        <p:txBody>
          <a:bodyPr wrap="none" rtlCol="0">
            <a:spAutoFit/>
          </a:bodyPr>
          <a:lstStyle/>
          <a:p>
            <a:r>
              <a:rPr lang="en-US" dirty="0"/>
              <a:t>Rich S, Kaufmann E, Levy PS. The effect of high doses of calcium-channel </a:t>
            </a:r>
            <a:r>
              <a:rPr lang="en-US" dirty="0" smtClean="0"/>
              <a:t>blockers</a:t>
            </a:r>
          </a:p>
          <a:p>
            <a:r>
              <a:rPr lang="en-US" dirty="0" smtClean="0"/>
              <a:t> </a:t>
            </a:r>
            <a:r>
              <a:rPr lang="en-US" dirty="0"/>
              <a:t>on survival in primary pulmonary hypertension N </a:t>
            </a:r>
            <a:r>
              <a:rPr lang="en-US" dirty="0" err="1"/>
              <a:t>Engl</a:t>
            </a:r>
            <a:r>
              <a:rPr lang="en-US" dirty="0"/>
              <a:t> J Med 1992;327:76-8</a:t>
            </a:r>
          </a:p>
        </p:txBody>
      </p:sp>
    </p:spTree>
    <p:extLst>
      <p:ext uri="{BB962C8B-B14F-4D97-AF65-F5344CB8AC3E}">
        <p14:creationId xmlns:p14="http://schemas.microsoft.com/office/powerpoint/2010/main" val="367052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Bosentan</a:t>
            </a:r>
            <a:endParaRPr lang="en-US" dirty="0" smtClean="0"/>
          </a:p>
          <a:p>
            <a:pPr lvl="1"/>
            <a:r>
              <a:rPr lang="en-US" dirty="0" smtClean="0"/>
              <a:t>Initiate at 62.5mg BID x 1 month</a:t>
            </a:r>
          </a:p>
          <a:p>
            <a:pPr lvl="1"/>
            <a:r>
              <a:rPr lang="en-US" dirty="0" smtClean="0"/>
              <a:t>125mg BID thereafter</a:t>
            </a:r>
          </a:p>
          <a:p>
            <a:r>
              <a:rPr lang="en-US" dirty="0" smtClean="0"/>
              <a:t>NYHA Class III/IV</a:t>
            </a:r>
          </a:p>
          <a:p>
            <a:pPr lvl="1"/>
            <a:r>
              <a:rPr lang="en-US" dirty="0"/>
              <a:t>Double-blind, placebo-controlled study of 213 </a:t>
            </a:r>
            <a:r>
              <a:rPr lang="en-US" dirty="0" err="1" smtClean="0"/>
              <a:t>pts</a:t>
            </a:r>
            <a:endParaRPr lang="en-US" dirty="0" smtClean="0"/>
          </a:p>
          <a:p>
            <a:pPr lvl="1"/>
            <a:r>
              <a:rPr lang="en-US" dirty="0" smtClean="0"/>
              <a:t>Improves symptoms &amp; exercise tolerance</a:t>
            </a:r>
          </a:p>
          <a:p>
            <a:r>
              <a:rPr lang="en-US" dirty="0" smtClean="0"/>
              <a:t>Used in scleroderma </a:t>
            </a:r>
            <a:r>
              <a:rPr lang="en-US" dirty="0" err="1" smtClean="0"/>
              <a:t>pts</a:t>
            </a:r>
            <a:r>
              <a:rPr lang="en-US" dirty="0" smtClean="0"/>
              <a:t> (first study)</a:t>
            </a:r>
          </a:p>
          <a:p>
            <a:r>
              <a:rPr lang="en-US" dirty="0" smtClean="0"/>
              <a:t>Monitor LFTs</a:t>
            </a:r>
          </a:p>
          <a:p>
            <a:r>
              <a:rPr lang="en-US" dirty="0" smtClean="0"/>
              <a:t>Do not use if </a:t>
            </a:r>
            <a:r>
              <a:rPr lang="en-US" dirty="0" err="1" smtClean="0"/>
              <a:t>pt</a:t>
            </a:r>
            <a:r>
              <a:rPr lang="en-US" dirty="0" smtClean="0"/>
              <a:t> on cyclosporine or glyburide</a:t>
            </a:r>
          </a:p>
        </p:txBody>
      </p:sp>
      <p:sp>
        <p:nvSpPr>
          <p:cNvPr id="3" name="Title 2"/>
          <p:cNvSpPr>
            <a:spLocks noGrp="1"/>
          </p:cNvSpPr>
          <p:nvPr>
            <p:ph type="title"/>
          </p:nvPr>
        </p:nvSpPr>
        <p:spPr>
          <a:xfrm>
            <a:off x="777240" y="4983480"/>
            <a:ext cx="7543800" cy="914400"/>
          </a:xfrm>
        </p:spPr>
        <p:txBody>
          <a:bodyPr/>
          <a:lstStyle/>
          <a:p>
            <a:r>
              <a:rPr lang="en-US" dirty="0" err="1" smtClean="0">
                <a:solidFill>
                  <a:schemeClr val="bg2">
                    <a:lumMod val="40000"/>
                    <a:lumOff val="60000"/>
                  </a:schemeClr>
                </a:solidFill>
              </a:rPr>
              <a:t>Endothelin</a:t>
            </a:r>
            <a:r>
              <a:rPr lang="en-US" dirty="0" smtClean="0">
                <a:solidFill>
                  <a:schemeClr val="bg2">
                    <a:lumMod val="40000"/>
                    <a:lumOff val="60000"/>
                  </a:schemeClr>
                </a:solidFill>
              </a:rPr>
              <a:t> Receptor Antagonists</a:t>
            </a:r>
            <a:endParaRPr lang="en-US" dirty="0">
              <a:solidFill>
                <a:schemeClr val="bg2">
                  <a:lumMod val="40000"/>
                  <a:lumOff val="60000"/>
                </a:schemeClr>
              </a:solidFill>
            </a:endParaRPr>
          </a:p>
        </p:txBody>
      </p:sp>
      <p:sp>
        <p:nvSpPr>
          <p:cNvPr id="4" name="Rectangle 3"/>
          <p:cNvSpPr/>
          <p:nvPr/>
        </p:nvSpPr>
        <p:spPr>
          <a:xfrm>
            <a:off x="0" y="6211669"/>
            <a:ext cx="9144000" cy="646331"/>
          </a:xfrm>
          <a:prstGeom prst="rect">
            <a:avLst/>
          </a:prstGeom>
        </p:spPr>
        <p:txBody>
          <a:bodyPr wrap="square">
            <a:spAutoFit/>
          </a:bodyPr>
          <a:lstStyle/>
          <a:p>
            <a:r>
              <a:rPr lang="en-US" dirty="0"/>
              <a:t>Rubin LJ, </a:t>
            </a:r>
            <a:r>
              <a:rPr lang="en-US" dirty="0" err="1"/>
              <a:t>Badesch</a:t>
            </a:r>
            <a:r>
              <a:rPr lang="en-US" dirty="0"/>
              <a:t> DB, </a:t>
            </a:r>
            <a:r>
              <a:rPr lang="en-US" dirty="0" err="1"/>
              <a:t>Barst</a:t>
            </a:r>
            <a:r>
              <a:rPr lang="en-US" dirty="0"/>
              <a:t> RJ, et al. </a:t>
            </a:r>
            <a:r>
              <a:rPr lang="en-US" dirty="0" err="1"/>
              <a:t>Bosentan</a:t>
            </a:r>
            <a:r>
              <a:rPr lang="en-US" dirty="0"/>
              <a:t> therapy for pulmonary arterial hypertension N </a:t>
            </a:r>
            <a:r>
              <a:rPr lang="en-US" dirty="0" err="1"/>
              <a:t>Engl</a:t>
            </a:r>
            <a:r>
              <a:rPr lang="en-US" dirty="0"/>
              <a:t> J Med 2002;346:896-903</a:t>
            </a:r>
          </a:p>
        </p:txBody>
      </p:sp>
    </p:spTree>
    <p:extLst>
      <p:ext uri="{BB962C8B-B14F-4D97-AF65-F5344CB8AC3E}">
        <p14:creationId xmlns:p14="http://schemas.microsoft.com/office/powerpoint/2010/main" val="1101887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677" y="835660"/>
            <a:ext cx="2476500" cy="3657599"/>
          </a:xfrm>
        </p:spPr>
        <p:txBody>
          <a:bodyPr>
            <a:normAutofit fontScale="92500" lnSpcReduction="20000"/>
          </a:bodyPr>
          <a:lstStyle/>
          <a:p>
            <a:r>
              <a:rPr lang="en-US" dirty="0" err="1" smtClean="0"/>
              <a:t>Macitentan</a:t>
            </a:r>
            <a:endParaRPr lang="en-US" dirty="0"/>
          </a:p>
          <a:p>
            <a:pPr lvl="1"/>
            <a:r>
              <a:rPr lang="en-US" dirty="0" smtClean="0"/>
              <a:t>3 to 10mg</a:t>
            </a:r>
            <a:endParaRPr lang="en-US" dirty="0"/>
          </a:p>
          <a:p>
            <a:r>
              <a:rPr lang="en-US" dirty="0"/>
              <a:t>NYHA Class III/IV</a:t>
            </a:r>
          </a:p>
          <a:p>
            <a:pPr lvl="1"/>
            <a:r>
              <a:rPr lang="en-US" dirty="0"/>
              <a:t>Double-blind, placebo-controlled study of </a:t>
            </a:r>
            <a:r>
              <a:rPr lang="en-US" dirty="0" smtClean="0"/>
              <a:t>742 patients</a:t>
            </a:r>
            <a:endParaRPr lang="en-US" dirty="0"/>
          </a:p>
          <a:p>
            <a:pPr lvl="1"/>
            <a:r>
              <a:rPr lang="en-US" dirty="0"/>
              <a:t>Improve symptoms &amp; exercise </a:t>
            </a:r>
            <a:r>
              <a:rPr lang="en-US" dirty="0" smtClean="0"/>
              <a:t>tolerance but also MORTALITY BENEFIT</a:t>
            </a:r>
            <a:endParaRPr lang="en-US" dirty="0"/>
          </a:p>
        </p:txBody>
      </p:sp>
      <p:sp>
        <p:nvSpPr>
          <p:cNvPr id="3" name="Title 2"/>
          <p:cNvSpPr>
            <a:spLocks noGrp="1"/>
          </p:cNvSpPr>
          <p:nvPr>
            <p:ph type="title"/>
          </p:nvPr>
        </p:nvSpPr>
        <p:spPr>
          <a:xfrm>
            <a:off x="0" y="5373915"/>
            <a:ext cx="7543800" cy="914400"/>
          </a:xfrm>
        </p:spPr>
        <p:txBody>
          <a:bodyPr/>
          <a:lstStyle/>
          <a:p>
            <a:r>
              <a:rPr lang="en-US" sz="3600" dirty="0">
                <a:solidFill>
                  <a:schemeClr val="bg2">
                    <a:lumMod val="40000"/>
                    <a:lumOff val="60000"/>
                  </a:schemeClr>
                </a:solidFill>
              </a:rPr>
              <a:t>Endothelin Receptor Antagonists</a:t>
            </a:r>
          </a:p>
        </p:txBody>
      </p:sp>
      <p:sp>
        <p:nvSpPr>
          <p:cNvPr id="4" name="Rectangle 3"/>
          <p:cNvSpPr/>
          <p:nvPr/>
        </p:nvSpPr>
        <p:spPr>
          <a:xfrm>
            <a:off x="-22860" y="6257835"/>
            <a:ext cx="9166860" cy="646331"/>
          </a:xfrm>
          <a:prstGeom prst="rect">
            <a:avLst/>
          </a:prstGeom>
        </p:spPr>
        <p:txBody>
          <a:bodyPr wrap="square">
            <a:spAutoFit/>
          </a:bodyPr>
          <a:lstStyle/>
          <a:p>
            <a:r>
              <a:rPr lang="en-US" dirty="0" smtClean="0"/>
              <a:t>Pulido et al.  </a:t>
            </a:r>
            <a:r>
              <a:rPr lang="en-US" dirty="0" err="1" smtClean="0"/>
              <a:t>Macitentan</a:t>
            </a:r>
            <a:r>
              <a:rPr lang="en-US" dirty="0" smtClean="0"/>
              <a:t> and morbidity and mortality in pulmonary arterial hypertension.  </a:t>
            </a:r>
            <a:r>
              <a:rPr lang="en-US" i="1" dirty="0" smtClean="0"/>
              <a:t>NEJM</a:t>
            </a:r>
            <a:r>
              <a:rPr lang="en-US" dirty="0" smtClean="0"/>
              <a:t> 2013</a:t>
            </a:r>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9853" y="88900"/>
            <a:ext cx="6430962"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56217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Sildenafil</a:t>
            </a:r>
          </a:p>
          <a:p>
            <a:pPr lvl="1"/>
            <a:r>
              <a:rPr lang="en-US" dirty="0" smtClean="0"/>
              <a:t>20mg TID</a:t>
            </a:r>
          </a:p>
          <a:p>
            <a:r>
              <a:rPr lang="en-US" dirty="0" smtClean="0"/>
              <a:t>NYHA Class II&amp;III</a:t>
            </a:r>
          </a:p>
          <a:p>
            <a:pPr lvl="1"/>
            <a:r>
              <a:rPr lang="en-US" dirty="0"/>
              <a:t>R</a:t>
            </a:r>
            <a:r>
              <a:rPr lang="en-US" dirty="0" smtClean="0"/>
              <a:t>andomized</a:t>
            </a:r>
            <a:r>
              <a:rPr lang="en-US" dirty="0"/>
              <a:t>, double-blind, placebo-controlled </a:t>
            </a:r>
            <a:r>
              <a:rPr lang="en-US" dirty="0" smtClean="0"/>
              <a:t>trial of 278 pts</a:t>
            </a:r>
          </a:p>
          <a:p>
            <a:pPr lvl="1"/>
            <a:r>
              <a:rPr lang="en-US" dirty="0" smtClean="0"/>
              <a:t>Improves symptoms and exercise tolerance</a:t>
            </a:r>
          </a:p>
          <a:p>
            <a:r>
              <a:rPr lang="en-US" dirty="0"/>
              <a:t>Do not use if </a:t>
            </a:r>
            <a:r>
              <a:rPr lang="en-US" dirty="0" err="1"/>
              <a:t>pt</a:t>
            </a:r>
            <a:r>
              <a:rPr lang="en-US" dirty="0"/>
              <a:t> on </a:t>
            </a:r>
            <a:r>
              <a:rPr lang="en-US" dirty="0" smtClean="0"/>
              <a:t>nitrates</a:t>
            </a:r>
          </a:p>
          <a:p>
            <a:r>
              <a:rPr lang="en-US" dirty="0" err="1" smtClean="0"/>
              <a:t>Tadalafil</a:t>
            </a:r>
            <a:r>
              <a:rPr lang="en-US" dirty="0" smtClean="0"/>
              <a:t> is </a:t>
            </a:r>
            <a:r>
              <a:rPr lang="en-US" dirty="0" err="1" smtClean="0"/>
              <a:t>qd</a:t>
            </a:r>
            <a:r>
              <a:rPr lang="en-US" dirty="0" smtClean="0"/>
              <a:t>, </a:t>
            </a:r>
            <a:r>
              <a:rPr lang="en-US" dirty="0" err="1" smtClean="0"/>
              <a:t>Vardenafil</a:t>
            </a:r>
            <a:r>
              <a:rPr lang="en-US" dirty="0" smtClean="0"/>
              <a:t> is BID</a:t>
            </a:r>
            <a:endParaRPr lang="en-US" dirty="0"/>
          </a:p>
        </p:txBody>
      </p:sp>
      <p:sp>
        <p:nvSpPr>
          <p:cNvPr id="3" name="Title 2"/>
          <p:cNvSpPr>
            <a:spLocks noGrp="1"/>
          </p:cNvSpPr>
          <p:nvPr>
            <p:ph type="title"/>
          </p:nvPr>
        </p:nvSpPr>
        <p:spPr/>
        <p:txBody>
          <a:bodyPr/>
          <a:lstStyle/>
          <a:p>
            <a:r>
              <a:rPr lang="en-US" dirty="0" smtClean="0">
                <a:solidFill>
                  <a:schemeClr val="bg2">
                    <a:lumMod val="40000"/>
                    <a:lumOff val="60000"/>
                  </a:schemeClr>
                </a:solidFill>
              </a:rPr>
              <a:t>Phosphodiesterase-5 Inhibitors</a:t>
            </a:r>
            <a:endParaRPr lang="en-US" dirty="0">
              <a:solidFill>
                <a:schemeClr val="bg2">
                  <a:lumMod val="40000"/>
                  <a:lumOff val="60000"/>
                </a:schemeClr>
              </a:solidFill>
            </a:endParaRPr>
          </a:p>
        </p:txBody>
      </p:sp>
      <p:sp>
        <p:nvSpPr>
          <p:cNvPr id="4" name="Rectangle 3"/>
          <p:cNvSpPr/>
          <p:nvPr/>
        </p:nvSpPr>
        <p:spPr>
          <a:xfrm>
            <a:off x="0" y="6211669"/>
            <a:ext cx="9144000" cy="646331"/>
          </a:xfrm>
          <a:prstGeom prst="rect">
            <a:avLst/>
          </a:prstGeom>
        </p:spPr>
        <p:txBody>
          <a:bodyPr wrap="square">
            <a:spAutoFit/>
          </a:bodyPr>
          <a:lstStyle/>
          <a:p>
            <a:r>
              <a:rPr lang="en-US" dirty="0" err="1"/>
              <a:t>Galie</a:t>
            </a:r>
            <a:r>
              <a:rPr lang="en-US" dirty="0"/>
              <a:t> N, </a:t>
            </a:r>
            <a:r>
              <a:rPr lang="en-US" dirty="0" err="1"/>
              <a:t>Ghofrani</a:t>
            </a:r>
            <a:r>
              <a:rPr lang="en-US" dirty="0"/>
              <a:t> HA, </a:t>
            </a:r>
            <a:r>
              <a:rPr lang="en-US" dirty="0" err="1"/>
              <a:t>Torbicki</a:t>
            </a:r>
            <a:r>
              <a:rPr lang="en-US" dirty="0"/>
              <a:t> A, et al. Sildenafil citrate therapy for pulmonary arterial hypertension N </a:t>
            </a:r>
            <a:r>
              <a:rPr lang="en-US" dirty="0" err="1"/>
              <a:t>Engl</a:t>
            </a:r>
            <a:r>
              <a:rPr lang="en-US" dirty="0"/>
              <a:t> J Med 2005;353:2148-2157</a:t>
            </a:r>
          </a:p>
        </p:txBody>
      </p:sp>
    </p:spTree>
    <p:extLst>
      <p:ext uri="{BB962C8B-B14F-4D97-AF65-F5344CB8AC3E}">
        <p14:creationId xmlns:p14="http://schemas.microsoft.com/office/powerpoint/2010/main" val="2607974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smtClean="0"/>
              <a:t>Iloprost</a:t>
            </a:r>
            <a:endParaRPr lang="en-US" dirty="0" smtClean="0"/>
          </a:p>
          <a:p>
            <a:pPr lvl="1"/>
            <a:r>
              <a:rPr lang="en-US" dirty="0" smtClean="0"/>
              <a:t>2.5/5mcg/</a:t>
            </a:r>
            <a:r>
              <a:rPr lang="en-US" dirty="0" err="1" smtClean="0"/>
              <a:t>inh</a:t>
            </a:r>
            <a:r>
              <a:rPr lang="en-US" dirty="0" smtClean="0"/>
              <a:t> q2h</a:t>
            </a:r>
          </a:p>
          <a:p>
            <a:pPr lvl="1"/>
            <a:r>
              <a:rPr lang="en-US" dirty="0" smtClean="0"/>
              <a:t>NYHA III/IV – imp </a:t>
            </a:r>
            <a:r>
              <a:rPr lang="en-US" dirty="0" err="1" smtClean="0"/>
              <a:t>sym</a:t>
            </a:r>
            <a:r>
              <a:rPr lang="en-US" dirty="0" smtClean="0"/>
              <a:t> &amp; </a:t>
            </a:r>
            <a:r>
              <a:rPr lang="en-US" dirty="0" err="1" smtClean="0"/>
              <a:t>e.t</a:t>
            </a:r>
            <a:r>
              <a:rPr lang="en-US" dirty="0" smtClean="0"/>
              <a:t>.</a:t>
            </a:r>
          </a:p>
          <a:p>
            <a:r>
              <a:rPr lang="en-US" dirty="0" err="1" smtClean="0"/>
              <a:t>Epoprostenol</a:t>
            </a:r>
            <a:endParaRPr lang="en-US" dirty="0" smtClean="0"/>
          </a:p>
          <a:p>
            <a:pPr lvl="1"/>
            <a:r>
              <a:rPr lang="en-US" dirty="0" smtClean="0"/>
              <a:t>CVC infusion pump (?25-40ng/kg/min)</a:t>
            </a:r>
          </a:p>
          <a:p>
            <a:pPr lvl="1"/>
            <a:r>
              <a:rPr lang="en-US" dirty="0" smtClean="0"/>
              <a:t>Half-life 3-5 minutes</a:t>
            </a:r>
          </a:p>
          <a:p>
            <a:pPr lvl="1"/>
            <a:r>
              <a:rPr lang="en-US" dirty="0" smtClean="0"/>
              <a:t>Open-label, randomized </a:t>
            </a:r>
            <a:r>
              <a:rPr lang="en-US" dirty="0" err="1" smtClean="0"/>
              <a:t>tril</a:t>
            </a:r>
            <a:r>
              <a:rPr lang="en-US" dirty="0" smtClean="0"/>
              <a:t> of 81 </a:t>
            </a:r>
            <a:r>
              <a:rPr lang="en-US" dirty="0" err="1" smtClean="0"/>
              <a:t>pts</a:t>
            </a:r>
            <a:r>
              <a:rPr lang="en-US" dirty="0" smtClean="0"/>
              <a:t> (results reproducible in two further trials)</a:t>
            </a:r>
          </a:p>
          <a:p>
            <a:pPr lvl="1"/>
            <a:r>
              <a:rPr lang="en-US" dirty="0"/>
              <a:t>NYHA III/IV – imp </a:t>
            </a:r>
            <a:r>
              <a:rPr lang="en-US" dirty="0" err="1"/>
              <a:t>sym</a:t>
            </a:r>
            <a:r>
              <a:rPr lang="en-US" dirty="0"/>
              <a:t>, e.t., &amp; </a:t>
            </a:r>
            <a:r>
              <a:rPr lang="en-US" b="1" i="1" u="sng" dirty="0" smtClean="0"/>
              <a:t>survival</a:t>
            </a:r>
          </a:p>
          <a:p>
            <a:pPr lvl="2"/>
            <a:r>
              <a:rPr lang="en-US" b="1" i="1" u="sng" dirty="0" smtClean="0"/>
              <a:t>Decreases mortality ~70%</a:t>
            </a:r>
            <a:endParaRPr lang="en-US" dirty="0" smtClean="0"/>
          </a:p>
          <a:p>
            <a:r>
              <a:rPr lang="en-US" dirty="0" err="1" smtClean="0"/>
              <a:t>Treprostinil</a:t>
            </a:r>
            <a:endParaRPr lang="en-US" dirty="0" smtClean="0"/>
          </a:p>
          <a:p>
            <a:pPr lvl="1"/>
            <a:r>
              <a:rPr lang="en-US" dirty="0" smtClean="0"/>
              <a:t>IV/SQ infusion pump (?50-100 </a:t>
            </a:r>
            <a:r>
              <a:rPr lang="en-US" dirty="0" err="1" smtClean="0"/>
              <a:t>ng</a:t>
            </a:r>
            <a:r>
              <a:rPr lang="en-US" dirty="0" smtClean="0"/>
              <a:t>/kg/min)</a:t>
            </a:r>
          </a:p>
          <a:p>
            <a:pPr lvl="1"/>
            <a:r>
              <a:rPr lang="en-US" dirty="0" smtClean="0"/>
              <a:t>NYHA II-IV – imp </a:t>
            </a:r>
            <a:r>
              <a:rPr lang="en-US" dirty="0" err="1" smtClean="0"/>
              <a:t>symp</a:t>
            </a:r>
            <a:r>
              <a:rPr lang="en-US" dirty="0" smtClean="0"/>
              <a:t>, </a:t>
            </a:r>
            <a:r>
              <a:rPr lang="en-US" dirty="0" err="1" smtClean="0"/>
              <a:t>e.t</a:t>
            </a:r>
            <a:endParaRPr lang="en-US" dirty="0"/>
          </a:p>
        </p:txBody>
      </p:sp>
      <p:sp>
        <p:nvSpPr>
          <p:cNvPr id="3" name="Title 2"/>
          <p:cNvSpPr>
            <a:spLocks noGrp="1"/>
          </p:cNvSpPr>
          <p:nvPr>
            <p:ph type="title"/>
          </p:nvPr>
        </p:nvSpPr>
        <p:spPr/>
        <p:txBody>
          <a:bodyPr/>
          <a:lstStyle/>
          <a:p>
            <a:r>
              <a:rPr lang="en-US" dirty="0" err="1" smtClean="0">
                <a:solidFill>
                  <a:schemeClr val="bg2">
                    <a:lumMod val="40000"/>
                    <a:lumOff val="60000"/>
                  </a:schemeClr>
                </a:solidFill>
              </a:rPr>
              <a:t>Prostacyclins</a:t>
            </a:r>
            <a:r>
              <a:rPr lang="en-US" dirty="0" smtClean="0"/>
              <a:t/>
            </a:r>
            <a:br>
              <a:rPr lang="en-US" dirty="0" smtClean="0"/>
            </a:br>
            <a:r>
              <a:rPr lang="en-US" sz="2000" dirty="0" err="1" smtClean="0"/>
              <a:t>vasodilate</a:t>
            </a:r>
            <a:r>
              <a:rPr lang="en-US" sz="2000" dirty="0" smtClean="0"/>
              <a:t>, </a:t>
            </a:r>
            <a:r>
              <a:rPr lang="en-US" sz="2000" dirty="0" err="1" smtClean="0"/>
              <a:t>Plt</a:t>
            </a:r>
            <a:r>
              <a:rPr lang="en-US" sz="2000" dirty="0" smtClean="0"/>
              <a:t> </a:t>
            </a:r>
            <a:r>
              <a:rPr lang="en-US" sz="2000" dirty="0" err="1" smtClean="0"/>
              <a:t>Inh</a:t>
            </a:r>
            <a:r>
              <a:rPr lang="en-US" sz="2000" dirty="0" smtClean="0"/>
              <a:t>, </a:t>
            </a:r>
            <a:r>
              <a:rPr lang="en-US" sz="2000" dirty="0" err="1" smtClean="0"/>
              <a:t>Inh</a:t>
            </a:r>
            <a:r>
              <a:rPr lang="en-US" sz="2000" dirty="0" smtClean="0"/>
              <a:t> of vascular smooth-muscle growth, +</a:t>
            </a:r>
            <a:r>
              <a:rPr lang="en-US" sz="2000" dirty="0" err="1" smtClean="0"/>
              <a:t>inotropy</a:t>
            </a:r>
            <a:endParaRPr lang="en-US" dirty="0"/>
          </a:p>
        </p:txBody>
      </p:sp>
      <p:sp>
        <p:nvSpPr>
          <p:cNvPr id="5" name="Rectangle 4"/>
          <p:cNvSpPr/>
          <p:nvPr/>
        </p:nvSpPr>
        <p:spPr>
          <a:xfrm>
            <a:off x="0" y="6027003"/>
            <a:ext cx="9144000" cy="830997"/>
          </a:xfrm>
          <a:prstGeom prst="rect">
            <a:avLst/>
          </a:prstGeom>
        </p:spPr>
        <p:txBody>
          <a:bodyPr wrap="square">
            <a:spAutoFit/>
          </a:bodyPr>
          <a:lstStyle/>
          <a:p>
            <a:r>
              <a:rPr lang="en-US" sz="1600" dirty="0" err="1"/>
              <a:t>Barst</a:t>
            </a:r>
            <a:r>
              <a:rPr lang="en-US" sz="1600" dirty="0"/>
              <a:t> RJ, Rubin LJ, Long WA, et al. A comparison of continuous intravenous </a:t>
            </a:r>
            <a:r>
              <a:rPr lang="en-US" sz="1600" dirty="0" err="1"/>
              <a:t>epoprostenol</a:t>
            </a:r>
            <a:r>
              <a:rPr lang="en-US" sz="1600" dirty="0"/>
              <a:t> (prostacyclin) with conventional therapy for primary pulmonary hypertension. The Primary Pulmonary Hypertension Study Group. N </a:t>
            </a:r>
            <a:r>
              <a:rPr lang="en-US" sz="1600" dirty="0" err="1"/>
              <a:t>Engl</a:t>
            </a:r>
            <a:r>
              <a:rPr lang="en-US" sz="1600" dirty="0"/>
              <a:t> J Med 1996;334:296-302</a:t>
            </a:r>
          </a:p>
        </p:txBody>
      </p:sp>
    </p:spTree>
    <p:extLst>
      <p:ext uri="{BB962C8B-B14F-4D97-AF65-F5344CB8AC3E}">
        <p14:creationId xmlns:p14="http://schemas.microsoft.com/office/powerpoint/2010/main" val="902920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480"/>
            <a:ext cx="3680460" cy="3657599"/>
          </a:xfrm>
        </p:spPr>
        <p:txBody>
          <a:bodyPr/>
          <a:lstStyle/>
          <a:p>
            <a:r>
              <a:rPr lang="en-US" dirty="0" err="1" smtClean="0"/>
              <a:t>Selexipag</a:t>
            </a:r>
            <a:endParaRPr lang="en-US" dirty="0" smtClean="0"/>
          </a:p>
          <a:p>
            <a:pPr lvl="1"/>
            <a:r>
              <a:rPr lang="en-US" dirty="0" smtClean="0"/>
              <a:t>RCT of 1156 patients</a:t>
            </a:r>
          </a:p>
          <a:p>
            <a:pPr lvl="1"/>
            <a:r>
              <a:rPr lang="en-US" dirty="0" smtClean="0"/>
              <a:t>Maximum dose 1600mcg BID</a:t>
            </a:r>
          </a:p>
          <a:p>
            <a:pPr lvl="1"/>
            <a:r>
              <a:rPr lang="en-US" dirty="0" smtClean="0"/>
              <a:t>39% reduction in composite morbidity/mortality</a:t>
            </a:r>
          </a:p>
          <a:p>
            <a:pPr lvl="2"/>
            <a:r>
              <a:rPr lang="en-US" i="1" u="sng" dirty="0" smtClean="0"/>
              <a:t>I would not state this has a survival benefit</a:t>
            </a:r>
            <a:endParaRPr lang="en-US" i="1" u="sng" dirty="0"/>
          </a:p>
        </p:txBody>
      </p:sp>
      <p:sp>
        <p:nvSpPr>
          <p:cNvPr id="3" name="Title 2"/>
          <p:cNvSpPr>
            <a:spLocks noGrp="1"/>
          </p:cNvSpPr>
          <p:nvPr>
            <p:ph type="title"/>
          </p:nvPr>
        </p:nvSpPr>
        <p:spPr>
          <a:xfrm>
            <a:off x="0" y="5368974"/>
            <a:ext cx="7543800" cy="914400"/>
          </a:xfrm>
        </p:spPr>
        <p:txBody>
          <a:bodyPr/>
          <a:lstStyle/>
          <a:p>
            <a:r>
              <a:rPr lang="en-US" sz="4000" dirty="0" smtClean="0">
                <a:solidFill>
                  <a:schemeClr val="bg2">
                    <a:lumMod val="40000"/>
                    <a:lumOff val="60000"/>
                  </a:schemeClr>
                </a:solidFill>
              </a:rPr>
              <a:t>Prostacyclin IP Receptor Agonist</a:t>
            </a:r>
            <a:endParaRPr lang="en-US" sz="4000" dirty="0">
              <a:solidFill>
                <a:schemeClr val="bg2">
                  <a:lumMod val="40000"/>
                  <a:lumOff val="60000"/>
                </a:schemeClr>
              </a:solidFill>
            </a:endParaRPr>
          </a:p>
        </p:txBody>
      </p:sp>
      <p:sp>
        <p:nvSpPr>
          <p:cNvPr id="4" name="Rectangle 3"/>
          <p:cNvSpPr/>
          <p:nvPr/>
        </p:nvSpPr>
        <p:spPr>
          <a:xfrm>
            <a:off x="0" y="6283374"/>
            <a:ext cx="9144000" cy="523220"/>
          </a:xfrm>
          <a:prstGeom prst="rect">
            <a:avLst/>
          </a:prstGeom>
        </p:spPr>
        <p:txBody>
          <a:bodyPr wrap="square">
            <a:spAutoFit/>
          </a:bodyPr>
          <a:lstStyle/>
          <a:p>
            <a:r>
              <a:rPr lang="en-US" sz="1400" dirty="0" smtClean="0"/>
              <a:t>McLaughlin et al.  Effect of </a:t>
            </a:r>
            <a:r>
              <a:rPr lang="en-US" sz="1400" dirty="0" err="1" smtClean="0"/>
              <a:t>selexipag</a:t>
            </a:r>
            <a:r>
              <a:rPr lang="en-US" sz="1400" dirty="0" smtClean="0"/>
              <a:t> on morbidity/mortality in pulmonary arterial hypertension:  results of the GRIPHON study.  </a:t>
            </a:r>
            <a:r>
              <a:rPr lang="en-US" sz="1400" i="1" dirty="0" smtClean="0"/>
              <a:t>J Am </a:t>
            </a:r>
            <a:r>
              <a:rPr lang="en-US" sz="1400" i="1" dirty="0" err="1" smtClean="0"/>
              <a:t>Coll</a:t>
            </a:r>
            <a:r>
              <a:rPr lang="en-US" sz="1400" i="1" dirty="0" smtClean="0"/>
              <a:t> </a:t>
            </a:r>
            <a:r>
              <a:rPr lang="en-US" sz="1400" i="1" dirty="0" err="1" smtClean="0"/>
              <a:t>Cardiol</a:t>
            </a:r>
            <a:r>
              <a:rPr lang="en-US" sz="1400" dirty="0" smtClean="0"/>
              <a:t> 2015</a:t>
            </a:r>
            <a:endParaRPr lang="en-US" sz="140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157480"/>
            <a:ext cx="4471987"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695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700" y="1099513"/>
            <a:ext cx="2489200" cy="3657599"/>
          </a:xfrm>
        </p:spPr>
        <p:txBody>
          <a:bodyPr>
            <a:normAutofit fontScale="92500" lnSpcReduction="10000"/>
          </a:bodyPr>
          <a:lstStyle/>
          <a:p>
            <a:r>
              <a:rPr lang="en-US" dirty="0" err="1" smtClean="0"/>
              <a:t>Riociguat</a:t>
            </a:r>
            <a:endParaRPr lang="en-US" dirty="0"/>
          </a:p>
          <a:p>
            <a:pPr lvl="1"/>
            <a:r>
              <a:rPr lang="en-US" dirty="0"/>
              <a:t>RCT of </a:t>
            </a:r>
            <a:r>
              <a:rPr lang="en-US" dirty="0" smtClean="0"/>
              <a:t>443 </a:t>
            </a:r>
            <a:r>
              <a:rPr lang="en-US" dirty="0"/>
              <a:t>patients</a:t>
            </a:r>
          </a:p>
          <a:p>
            <a:pPr lvl="1"/>
            <a:r>
              <a:rPr lang="en-US" dirty="0" smtClean="0"/>
              <a:t>Maximum dose of 2.5mg TID</a:t>
            </a:r>
            <a:endParaRPr lang="en-US" dirty="0"/>
          </a:p>
          <a:p>
            <a:pPr lvl="1"/>
            <a:r>
              <a:rPr lang="en-US" dirty="0" smtClean="0"/>
              <a:t>Improved exercise capacity and time to worsening</a:t>
            </a:r>
          </a:p>
          <a:p>
            <a:pPr lvl="1"/>
            <a:r>
              <a:rPr lang="en-US" i="1" u="sng" dirty="0" smtClean="0"/>
              <a:t>Used in inoperable CTEPH</a:t>
            </a:r>
            <a:endParaRPr lang="en-US" i="1" u="sng" dirty="0"/>
          </a:p>
          <a:p>
            <a:endParaRPr lang="en-US" dirty="0"/>
          </a:p>
        </p:txBody>
      </p:sp>
      <p:sp>
        <p:nvSpPr>
          <p:cNvPr id="3" name="Title 2"/>
          <p:cNvSpPr>
            <a:spLocks noGrp="1"/>
          </p:cNvSpPr>
          <p:nvPr>
            <p:ph type="title"/>
          </p:nvPr>
        </p:nvSpPr>
        <p:spPr>
          <a:xfrm>
            <a:off x="0" y="5306675"/>
            <a:ext cx="7543800" cy="914400"/>
          </a:xfrm>
        </p:spPr>
        <p:txBody>
          <a:bodyPr/>
          <a:lstStyle/>
          <a:p>
            <a:r>
              <a:rPr lang="en-US" sz="4000" dirty="0">
                <a:solidFill>
                  <a:schemeClr val="bg2">
                    <a:lumMod val="40000"/>
                    <a:lumOff val="60000"/>
                  </a:schemeClr>
                </a:solidFill>
                <a:effectLst/>
              </a:rPr>
              <a:t>G</a:t>
            </a:r>
            <a:r>
              <a:rPr lang="en-US" sz="4000" dirty="0" smtClean="0">
                <a:solidFill>
                  <a:schemeClr val="bg2">
                    <a:lumMod val="40000"/>
                    <a:lumOff val="60000"/>
                  </a:schemeClr>
                </a:solidFill>
                <a:effectLst/>
              </a:rPr>
              <a:t>uanylate </a:t>
            </a:r>
            <a:r>
              <a:rPr lang="en-US" sz="4000" dirty="0">
                <a:solidFill>
                  <a:schemeClr val="bg2">
                    <a:lumMod val="40000"/>
                    <a:lumOff val="60000"/>
                  </a:schemeClr>
                </a:solidFill>
                <a:effectLst/>
              </a:rPr>
              <a:t>C</a:t>
            </a:r>
            <a:r>
              <a:rPr lang="en-US" sz="4000" dirty="0" smtClean="0">
                <a:solidFill>
                  <a:schemeClr val="bg2">
                    <a:lumMod val="40000"/>
                    <a:lumOff val="60000"/>
                  </a:schemeClr>
                </a:solidFill>
                <a:effectLst/>
              </a:rPr>
              <a:t>yclase </a:t>
            </a:r>
            <a:r>
              <a:rPr lang="en-US" sz="4000" dirty="0">
                <a:solidFill>
                  <a:schemeClr val="bg2">
                    <a:lumMod val="40000"/>
                    <a:lumOff val="60000"/>
                  </a:schemeClr>
                </a:solidFill>
                <a:effectLst/>
              </a:rPr>
              <a:t>S</a:t>
            </a:r>
            <a:r>
              <a:rPr lang="en-US" sz="4000" dirty="0" smtClean="0">
                <a:solidFill>
                  <a:schemeClr val="bg2">
                    <a:lumMod val="40000"/>
                    <a:lumOff val="60000"/>
                  </a:schemeClr>
                </a:solidFill>
                <a:effectLst/>
              </a:rPr>
              <a:t>timulator</a:t>
            </a:r>
            <a:endParaRPr lang="en-US" sz="4000" dirty="0">
              <a:solidFill>
                <a:schemeClr val="bg2">
                  <a:lumMod val="40000"/>
                  <a:lumOff val="60000"/>
                </a:schemeClr>
              </a:solidFill>
            </a:endParaRPr>
          </a:p>
        </p:txBody>
      </p:sp>
      <p:sp>
        <p:nvSpPr>
          <p:cNvPr id="4" name="Rectangle 3"/>
          <p:cNvSpPr/>
          <p:nvPr/>
        </p:nvSpPr>
        <p:spPr>
          <a:xfrm>
            <a:off x="-22860" y="6182975"/>
            <a:ext cx="9166860" cy="646331"/>
          </a:xfrm>
          <a:prstGeom prst="rect">
            <a:avLst/>
          </a:prstGeom>
        </p:spPr>
        <p:txBody>
          <a:bodyPr wrap="square">
            <a:spAutoFit/>
          </a:bodyPr>
          <a:lstStyle/>
          <a:p>
            <a:r>
              <a:rPr lang="en-US" dirty="0" err="1" smtClean="0"/>
              <a:t>Ghofrani</a:t>
            </a:r>
            <a:r>
              <a:rPr lang="en-US" dirty="0" smtClean="0"/>
              <a:t> </a:t>
            </a:r>
            <a:r>
              <a:rPr lang="en-US" dirty="0"/>
              <a:t>et al.  </a:t>
            </a:r>
            <a:r>
              <a:rPr lang="en-US" dirty="0" err="1" smtClean="0"/>
              <a:t>Riociguat</a:t>
            </a:r>
            <a:r>
              <a:rPr lang="en-US" dirty="0" smtClean="0"/>
              <a:t> for the Treatment of Pulmonary Arterial Hypertension.  </a:t>
            </a:r>
            <a:r>
              <a:rPr lang="en-US" i="1" dirty="0"/>
              <a:t>NEJM</a:t>
            </a:r>
            <a:r>
              <a:rPr lang="en-US" dirty="0"/>
              <a:t> 2013</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7175" y="127000"/>
            <a:ext cx="6242050"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37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Abnormal Elevation in Pulmonary Artery Pressure</a:t>
            </a:r>
          </a:p>
          <a:p>
            <a:r>
              <a:rPr lang="en-US" dirty="0" smtClean="0"/>
              <a:t>Feature of Advanced Disease (in the etiologic process)</a:t>
            </a:r>
          </a:p>
          <a:p>
            <a:r>
              <a:rPr lang="en-US" dirty="0" smtClean="0"/>
              <a:t>RV Failure is Associated with a Poor Outcome</a:t>
            </a:r>
          </a:p>
          <a:p>
            <a:r>
              <a:rPr lang="en-US" dirty="0" smtClean="0"/>
              <a:t>True Idiopathic PAH is rare</a:t>
            </a:r>
          </a:p>
          <a:p>
            <a:r>
              <a:rPr lang="en-US" dirty="0" smtClean="0"/>
              <a:t>Worldwide, schistosomiasis is the commonest cause (ova </a:t>
            </a:r>
            <a:r>
              <a:rPr lang="en-US" dirty="0" err="1" smtClean="0"/>
              <a:t>embolize</a:t>
            </a:r>
            <a:r>
              <a:rPr lang="en-US" dirty="0" smtClean="0"/>
              <a:t> from liver and cause an </a:t>
            </a:r>
            <a:r>
              <a:rPr lang="en-US" dirty="0" err="1" smtClean="0"/>
              <a:t>inflam</a:t>
            </a:r>
            <a:r>
              <a:rPr lang="en-US" dirty="0" smtClean="0"/>
              <a:t> </a:t>
            </a:r>
            <a:r>
              <a:rPr lang="en-US" dirty="0" err="1" smtClean="0"/>
              <a:t>rxn</a:t>
            </a:r>
            <a:r>
              <a:rPr lang="en-US" dirty="0" smtClean="0"/>
              <a:t> and resulting chronic changes).  Group 1.4.5</a:t>
            </a:r>
          </a:p>
          <a:p>
            <a:r>
              <a:rPr lang="en-US" dirty="0" err="1" smtClean="0"/>
              <a:t>Anorexigans</a:t>
            </a:r>
            <a:r>
              <a:rPr lang="en-US" dirty="0" smtClean="0"/>
              <a:t> are the commonest drug class associated with PAH.  Group 1.3</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PAH Pearls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992043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099513"/>
            <a:ext cx="2489200" cy="3657599"/>
          </a:xfrm>
        </p:spPr>
        <p:txBody>
          <a:bodyPr>
            <a:normAutofit fontScale="92500" lnSpcReduction="20000"/>
          </a:bodyPr>
          <a:lstStyle/>
          <a:p>
            <a:r>
              <a:rPr lang="en-US" dirty="0" smtClean="0"/>
              <a:t>Combination Improved</a:t>
            </a:r>
          </a:p>
          <a:p>
            <a:pPr lvl="1"/>
            <a:r>
              <a:rPr lang="en-US" dirty="0" smtClean="0"/>
              <a:t>6MWT, </a:t>
            </a:r>
            <a:r>
              <a:rPr lang="en-US" dirty="0" err="1" smtClean="0"/>
              <a:t>pt</a:t>
            </a:r>
            <a:r>
              <a:rPr lang="en-US" dirty="0" smtClean="0"/>
              <a:t> satisfaction, and reduction in </a:t>
            </a:r>
            <a:r>
              <a:rPr lang="en-US" dirty="0" err="1" smtClean="0"/>
              <a:t>NTproBNP</a:t>
            </a:r>
            <a:endParaRPr lang="en-US" dirty="0" smtClean="0"/>
          </a:p>
          <a:p>
            <a:r>
              <a:rPr lang="en-US" dirty="0" smtClean="0"/>
              <a:t>Combination Associated With</a:t>
            </a:r>
          </a:p>
          <a:p>
            <a:pPr lvl="1"/>
            <a:r>
              <a:rPr lang="en-US" dirty="0" smtClean="0"/>
              <a:t>Increased peripheral edema, headache, nasal congestion, and anemia</a:t>
            </a:r>
            <a:endParaRPr lang="en-US" dirty="0"/>
          </a:p>
          <a:p>
            <a:endParaRPr lang="en-US" dirty="0"/>
          </a:p>
        </p:txBody>
      </p:sp>
      <p:sp>
        <p:nvSpPr>
          <p:cNvPr id="3" name="Title 2"/>
          <p:cNvSpPr>
            <a:spLocks noGrp="1"/>
          </p:cNvSpPr>
          <p:nvPr>
            <p:ph type="title"/>
          </p:nvPr>
        </p:nvSpPr>
        <p:spPr>
          <a:xfrm>
            <a:off x="0" y="5306675"/>
            <a:ext cx="7543800" cy="914400"/>
          </a:xfrm>
        </p:spPr>
        <p:txBody>
          <a:bodyPr/>
          <a:lstStyle/>
          <a:p>
            <a:r>
              <a:rPr lang="en-US" sz="4000" dirty="0" smtClean="0">
                <a:solidFill>
                  <a:schemeClr val="bg2">
                    <a:lumMod val="40000"/>
                    <a:lumOff val="60000"/>
                  </a:schemeClr>
                </a:solidFill>
                <a:effectLst/>
              </a:rPr>
              <a:t>Combination Therapy</a:t>
            </a:r>
            <a:endParaRPr lang="en-US" sz="4000" dirty="0">
              <a:solidFill>
                <a:schemeClr val="bg2">
                  <a:lumMod val="40000"/>
                  <a:lumOff val="60000"/>
                </a:schemeClr>
              </a:solidFill>
            </a:endParaRPr>
          </a:p>
        </p:txBody>
      </p:sp>
      <p:sp>
        <p:nvSpPr>
          <p:cNvPr id="4" name="Rectangle 3"/>
          <p:cNvSpPr/>
          <p:nvPr/>
        </p:nvSpPr>
        <p:spPr>
          <a:xfrm>
            <a:off x="-22860" y="6182975"/>
            <a:ext cx="9166860" cy="646331"/>
          </a:xfrm>
          <a:prstGeom prst="rect">
            <a:avLst/>
          </a:prstGeom>
        </p:spPr>
        <p:txBody>
          <a:bodyPr wrap="square">
            <a:spAutoFit/>
          </a:bodyPr>
          <a:lstStyle/>
          <a:p>
            <a:r>
              <a:rPr lang="en-US" dirty="0" err="1" smtClean="0"/>
              <a:t>Galie</a:t>
            </a:r>
            <a:r>
              <a:rPr lang="en-US" dirty="0" smtClean="0"/>
              <a:t> </a:t>
            </a:r>
            <a:r>
              <a:rPr lang="en-US" dirty="0"/>
              <a:t>et al.  </a:t>
            </a:r>
            <a:r>
              <a:rPr lang="en-US" dirty="0" smtClean="0"/>
              <a:t>Initial use of </a:t>
            </a:r>
            <a:r>
              <a:rPr lang="en-US" dirty="0" err="1" smtClean="0"/>
              <a:t>Ambrisentan</a:t>
            </a:r>
            <a:r>
              <a:rPr lang="en-US" dirty="0" smtClean="0"/>
              <a:t> plus </a:t>
            </a:r>
            <a:r>
              <a:rPr lang="en-US" dirty="0" err="1" smtClean="0"/>
              <a:t>Tadalafil</a:t>
            </a:r>
            <a:r>
              <a:rPr lang="en-US" dirty="0" smtClean="0"/>
              <a:t> in Pulmonary Arterial Hypertension.  </a:t>
            </a:r>
            <a:r>
              <a:rPr lang="en-US" i="1" dirty="0"/>
              <a:t>NEJM</a:t>
            </a:r>
            <a:r>
              <a:rPr lang="en-US" dirty="0"/>
              <a:t> </a:t>
            </a:r>
            <a:r>
              <a:rPr lang="en-US" dirty="0" smtClean="0"/>
              <a:t>2015</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75200" y="192255"/>
            <a:ext cx="4165600"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442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9692" y="355600"/>
            <a:ext cx="6767807" cy="6193317"/>
          </a:xfrm>
          <a:prstGeom prst="rect">
            <a:avLst/>
          </a:prstGeom>
        </p:spPr>
      </p:pic>
    </p:spTree>
    <p:extLst>
      <p:ext uri="{BB962C8B-B14F-4D97-AF65-F5344CB8AC3E}">
        <p14:creationId xmlns:p14="http://schemas.microsoft.com/office/powerpoint/2010/main" val="2668447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Other</a:t>
            </a:r>
            <a:r>
              <a:rPr lang="en-US" dirty="0" smtClean="0"/>
              <a:t> </a:t>
            </a:r>
            <a:r>
              <a:rPr lang="en-US" dirty="0" smtClean="0">
                <a:solidFill>
                  <a:schemeClr val="accent1">
                    <a:lumMod val="60000"/>
                    <a:lumOff val="40000"/>
                  </a:schemeClr>
                </a:solidFill>
              </a:rPr>
              <a:t>Treatment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Early referral for transplant</a:t>
            </a:r>
          </a:p>
          <a:p>
            <a:pPr lvl="1"/>
            <a:r>
              <a:rPr lang="en-US" dirty="0" err="1" smtClean="0"/>
              <a:t>PoPH</a:t>
            </a:r>
            <a:r>
              <a:rPr lang="en-US" dirty="0" smtClean="0"/>
              <a:t> pts must have controlled PAP (&lt;35mmHg)</a:t>
            </a:r>
          </a:p>
          <a:p>
            <a:r>
              <a:rPr lang="en-US" dirty="0" smtClean="0"/>
              <a:t>Cardiopulmonary Rehab</a:t>
            </a:r>
          </a:p>
          <a:p>
            <a:r>
              <a:rPr lang="en-US" dirty="0" smtClean="0"/>
              <a:t>Diuretics</a:t>
            </a:r>
          </a:p>
          <a:p>
            <a:pPr lvl="1"/>
            <a:r>
              <a:rPr lang="en-US" dirty="0" smtClean="0"/>
              <a:t>Decrease RV overload (if </a:t>
            </a:r>
            <a:r>
              <a:rPr lang="en-US" dirty="0" err="1" smtClean="0"/>
              <a:t>pt</a:t>
            </a:r>
            <a:r>
              <a:rPr lang="en-US" dirty="0" smtClean="0"/>
              <a:t> with TR)</a:t>
            </a:r>
          </a:p>
          <a:p>
            <a:pPr lvl="1"/>
            <a:r>
              <a:rPr lang="en-US" dirty="0" smtClean="0"/>
              <a:t>Decrease edema</a:t>
            </a:r>
          </a:p>
          <a:p>
            <a:r>
              <a:rPr lang="en-US" dirty="0" smtClean="0"/>
              <a:t>Supplemental O2</a:t>
            </a:r>
          </a:p>
          <a:p>
            <a:pPr lvl="1"/>
            <a:r>
              <a:rPr lang="en-US" dirty="0" smtClean="0"/>
              <a:t>If baseline O2 low, supplementation will help alleviate dyspnea and RV ischemia</a:t>
            </a:r>
          </a:p>
          <a:p>
            <a:r>
              <a:rPr lang="en-US" dirty="0" smtClean="0"/>
              <a:t>Iron Supplementation</a:t>
            </a:r>
          </a:p>
          <a:p>
            <a:r>
              <a:rPr lang="en-US" dirty="0" smtClean="0"/>
              <a:t>Anticoagulation</a:t>
            </a:r>
          </a:p>
          <a:p>
            <a:pPr lvl="1"/>
            <a:r>
              <a:rPr lang="en-US" dirty="0" smtClean="0"/>
              <a:t>Warfarin, INR goal 2-3xcontrol</a:t>
            </a:r>
          </a:p>
          <a:p>
            <a:pPr lvl="1"/>
            <a:r>
              <a:rPr lang="en-US" dirty="0" smtClean="0"/>
              <a:t>Avoid in </a:t>
            </a:r>
            <a:r>
              <a:rPr lang="en-US" dirty="0" err="1" smtClean="0"/>
              <a:t>PoPH</a:t>
            </a:r>
            <a:endParaRPr lang="en-US" dirty="0"/>
          </a:p>
        </p:txBody>
      </p:sp>
      <p:sp>
        <p:nvSpPr>
          <p:cNvPr id="5" name="TextBox 4"/>
          <p:cNvSpPr txBox="1"/>
          <p:nvPr/>
        </p:nvSpPr>
        <p:spPr>
          <a:xfrm>
            <a:off x="5143500" y="6211669"/>
            <a:ext cx="3898900" cy="646331"/>
          </a:xfrm>
          <a:prstGeom prst="rect">
            <a:avLst/>
          </a:prstGeom>
          <a:noFill/>
        </p:spPr>
        <p:txBody>
          <a:bodyPr wrap="square" rtlCol="0">
            <a:spAutoFit/>
          </a:bodyPr>
          <a:lstStyle/>
          <a:p>
            <a:pPr algn="r"/>
            <a:r>
              <a:rPr lang="en-US" dirty="0" smtClean="0"/>
              <a:t>Pregnancy is HIGH risk</a:t>
            </a:r>
          </a:p>
          <a:p>
            <a:pPr algn="r"/>
            <a:r>
              <a:rPr lang="en-US" dirty="0" smtClean="0"/>
              <a:t>I also encourage DNR/DNI status</a:t>
            </a:r>
            <a:endParaRPr lang="en-US" dirty="0"/>
          </a:p>
        </p:txBody>
      </p:sp>
    </p:spTree>
    <p:extLst>
      <p:ext uri="{BB962C8B-B14F-4D97-AF65-F5344CB8AC3E}">
        <p14:creationId xmlns:p14="http://schemas.microsoft.com/office/powerpoint/2010/main" val="191891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Differences between the RV and LV</a:t>
            </a:r>
          </a:p>
          <a:p>
            <a:pPr lvl="1"/>
            <a:r>
              <a:rPr lang="en-US" dirty="0" smtClean="0"/>
              <a:t>Muscle structure is purely longitudinal in contraction</a:t>
            </a:r>
          </a:p>
          <a:p>
            <a:pPr lvl="2"/>
            <a:r>
              <a:rPr lang="en-US" dirty="0" smtClean="0"/>
              <a:t>In addition, the wall is thin</a:t>
            </a:r>
          </a:p>
          <a:p>
            <a:pPr lvl="1"/>
            <a:r>
              <a:rPr lang="en-US" dirty="0" smtClean="0"/>
              <a:t>Sustained ejection</a:t>
            </a:r>
          </a:p>
          <a:p>
            <a:pPr lvl="1"/>
            <a:r>
              <a:rPr lang="en-US" dirty="0" smtClean="0"/>
              <a:t>Coronary blood flow is continuous from the RCA</a:t>
            </a:r>
            <a:endParaRPr lang="en-US" dirty="0"/>
          </a:p>
        </p:txBody>
      </p:sp>
      <p:sp>
        <p:nvSpPr>
          <p:cNvPr id="3" name="Title 2"/>
          <p:cNvSpPr>
            <a:spLocks noGrp="1"/>
          </p:cNvSpPr>
          <p:nvPr>
            <p:ph type="title"/>
          </p:nvPr>
        </p:nvSpPr>
        <p:spPr/>
        <p:txBody>
          <a:bodyPr/>
          <a:lstStyle/>
          <a:p>
            <a:r>
              <a:rPr lang="en-US" sz="4000" dirty="0" smtClean="0">
                <a:solidFill>
                  <a:schemeClr val="accent1">
                    <a:lumMod val="60000"/>
                    <a:lumOff val="40000"/>
                  </a:schemeClr>
                </a:solidFill>
              </a:rPr>
              <a:t>Right Heart Failure in the ICU</a:t>
            </a:r>
            <a:endParaRPr lang="en-US" sz="4000" dirty="0">
              <a:solidFill>
                <a:schemeClr val="accent1">
                  <a:lumMod val="60000"/>
                  <a:lumOff val="40000"/>
                </a:schemeClr>
              </a:solidFill>
            </a:endParaRPr>
          </a:p>
        </p:txBody>
      </p:sp>
      <p:sp>
        <p:nvSpPr>
          <p:cNvPr id="4" name="Rectangle 3"/>
          <p:cNvSpPr/>
          <p:nvPr/>
        </p:nvSpPr>
        <p:spPr>
          <a:xfrm>
            <a:off x="0" y="6211669"/>
            <a:ext cx="9144000" cy="646331"/>
          </a:xfrm>
          <a:prstGeom prst="rect">
            <a:avLst/>
          </a:prstGeom>
        </p:spPr>
        <p:txBody>
          <a:bodyPr wrap="square">
            <a:spAutoFit/>
          </a:bodyPr>
          <a:lstStyle/>
          <a:p>
            <a:r>
              <a:rPr lang="en-US" dirty="0" smtClean="0"/>
              <a:t>Poor H., </a:t>
            </a:r>
            <a:r>
              <a:rPr lang="en-US" dirty="0" err="1" smtClean="0"/>
              <a:t>Ventetuolo</a:t>
            </a:r>
            <a:r>
              <a:rPr lang="en-US" dirty="0" smtClean="0"/>
              <a:t> C. Pulmonary Hypertension in the Intensive Care Unit. </a:t>
            </a:r>
            <a:r>
              <a:rPr lang="en-US" dirty="0" err="1"/>
              <a:t>Prog</a:t>
            </a:r>
            <a:r>
              <a:rPr lang="en-US" dirty="0"/>
              <a:t> </a:t>
            </a:r>
            <a:r>
              <a:rPr lang="en-US" dirty="0" err="1"/>
              <a:t>Cardiovasc</a:t>
            </a:r>
            <a:r>
              <a:rPr lang="en-US" dirty="0"/>
              <a:t> Dis </a:t>
            </a:r>
            <a:r>
              <a:rPr lang="en-US" dirty="0" smtClean="0"/>
              <a:t>2012;55:187-198.</a:t>
            </a:r>
            <a:endParaRPr lang="en-US" dirty="0"/>
          </a:p>
        </p:txBody>
      </p:sp>
    </p:spTree>
    <p:extLst>
      <p:ext uri="{BB962C8B-B14F-4D97-AF65-F5344CB8AC3E}">
        <p14:creationId xmlns:p14="http://schemas.microsoft.com/office/powerpoint/2010/main" val="274666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Sepsis</a:t>
            </a:r>
          </a:p>
          <a:p>
            <a:pPr lvl="1"/>
            <a:r>
              <a:rPr lang="en-US" dirty="0" smtClean="0"/>
              <a:t>Cytokine-mediated myocardial depression</a:t>
            </a:r>
          </a:p>
          <a:p>
            <a:pPr lvl="1"/>
            <a:r>
              <a:rPr lang="en-US" dirty="0" smtClean="0"/>
              <a:t>ARDs-induced pulmonary vascular dysfunction</a:t>
            </a:r>
          </a:p>
          <a:p>
            <a:pPr lvl="1"/>
            <a:r>
              <a:rPr lang="en-US" dirty="0" smtClean="0"/>
              <a:t>Reduced SVR</a:t>
            </a:r>
          </a:p>
          <a:p>
            <a:r>
              <a:rPr lang="en-US" dirty="0" smtClean="0"/>
              <a:t>Pneumonia</a:t>
            </a:r>
          </a:p>
          <a:p>
            <a:pPr lvl="1"/>
            <a:r>
              <a:rPr lang="en-US" dirty="0" smtClean="0"/>
              <a:t>Shunt inducing increased pulmonary vascular resistance (hypoxic vasoconstriction)</a:t>
            </a:r>
          </a:p>
          <a:p>
            <a:r>
              <a:rPr lang="en-US" dirty="0" smtClean="0"/>
              <a:t>Arrhythmia</a:t>
            </a:r>
          </a:p>
          <a:p>
            <a:r>
              <a:rPr lang="en-US" dirty="0" smtClean="0"/>
              <a:t>Acute PE</a:t>
            </a:r>
          </a:p>
          <a:p>
            <a:r>
              <a:rPr lang="en-US" dirty="0" smtClean="0"/>
              <a:t>Rebound PH (from withdrawal of vasodilators)</a:t>
            </a:r>
          </a:p>
          <a:p>
            <a:r>
              <a:rPr lang="en-US" dirty="0" smtClean="0"/>
              <a:t>Anemia</a:t>
            </a:r>
          </a:p>
          <a:p>
            <a:r>
              <a:rPr lang="en-US" dirty="0" smtClean="0"/>
              <a:t>Positive-pressure ventilation (collapse of RV)</a:t>
            </a:r>
            <a:endParaRPr lang="en-US" dirty="0"/>
          </a:p>
        </p:txBody>
      </p:sp>
      <p:sp>
        <p:nvSpPr>
          <p:cNvPr id="3" name="Title 2"/>
          <p:cNvSpPr>
            <a:spLocks noGrp="1"/>
          </p:cNvSpPr>
          <p:nvPr>
            <p:ph type="title"/>
          </p:nvPr>
        </p:nvSpPr>
        <p:spPr/>
        <p:txBody>
          <a:bodyPr/>
          <a:lstStyle/>
          <a:p>
            <a:r>
              <a:rPr lang="en-US" sz="4000" dirty="0" smtClean="0">
                <a:solidFill>
                  <a:schemeClr val="accent1">
                    <a:lumMod val="60000"/>
                    <a:lumOff val="40000"/>
                  </a:schemeClr>
                </a:solidFill>
              </a:rPr>
              <a:t>Etiologies of Acute RHF in the Setting of Underlying PHTN</a:t>
            </a:r>
            <a:endParaRPr lang="en-US" sz="4000" dirty="0">
              <a:solidFill>
                <a:schemeClr val="accent1">
                  <a:lumMod val="60000"/>
                  <a:lumOff val="40000"/>
                </a:schemeClr>
              </a:solidFill>
            </a:endParaRPr>
          </a:p>
        </p:txBody>
      </p:sp>
    </p:spTree>
    <p:extLst>
      <p:ext uri="{BB962C8B-B14F-4D97-AF65-F5344CB8AC3E}">
        <p14:creationId xmlns:p14="http://schemas.microsoft.com/office/powerpoint/2010/main" val="1982627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Treat underlying cause</a:t>
            </a:r>
          </a:p>
          <a:p>
            <a:r>
              <a:rPr lang="en-US" dirty="0" smtClean="0"/>
              <a:t>Fluid management – negative fluid balance with diuretics or hemofiltration</a:t>
            </a:r>
          </a:p>
          <a:p>
            <a:r>
              <a:rPr lang="en-US" dirty="0" smtClean="0"/>
              <a:t>Vasopressors – low dose dopamine or norepinephrine are favored over </a:t>
            </a:r>
            <a:r>
              <a:rPr lang="en-US" dirty="0" err="1" smtClean="0"/>
              <a:t>neosynephrine</a:t>
            </a:r>
            <a:r>
              <a:rPr lang="en-US" dirty="0" smtClean="0"/>
              <a:t>, epinephrine, and vasopressin</a:t>
            </a:r>
          </a:p>
          <a:p>
            <a:r>
              <a:rPr lang="en-US" dirty="0" smtClean="0"/>
              <a:t>Inotropes – </a:t>
            </a:r>
            <a:r>
              <a:rPr lang="en-US" dirty="0" err="1" smtClean="0"/>
              <a:t>dobutamine</a:t>
            </a:r>
            <a:r>
              <a:rPr lang="en-US" dirty="0" smtClean="0"/>
              <a:t> and </a:t>
            </a:r>
            <a:r>
              <a:rPr lang="en-US" dirty="0" err="1" smtClean="0"/>
              <a:t>milrinone</a:t>
            </a:r>
            <a:r>
              <a:rPr lang="en-US" dirty="0" smtClean="0"/>
              <a:t> may augment diuretic effect but can induce hypotension</a:t>
            </a:r>
          </a:p>
          <a:p>
            <a:r>
              <a:rPr lang="en-US" dirty="0" smtClean="0"/>
              <a:t>Pulmonary Vasodilators – inhaled NO will increase CO (20%) and decrease PVR (may need to monitor for </a:t>
            </a:r>
            <a:r>
              <a:rPr lang="en-US" dirty="0" err="1" smtClean="0"/>
              <a:t>methemoglobinemia</a:t>
            </a:r>
            <a:r>
              <a:rPr lang="en-US" dirty="0"/>
              <a:t> </a:t>
            </a:r>
            <a:r>
              <a:rPr lang="en-US" dirty="0" smtClean="0"/>
              <a:t>and to “titrate” off)</a:t>
            </a:r>
          </a:p>
          <a:p>
            <a:r>
              <a:rPr lang="en-US" dirty="0" smtClean="0"/>
              <a:t>Goal O2Sat &gt;90%</a:t>
            </a:r>
          </a:p>
          <a:p>
            <a:r>
              <a:rPr lang="en-US" dirty="0" smtClean="0"/>
              <a:t>Goal </a:t>
            </a:r>
            <a:r>
              <a:rPr lang="en-US" dirty="0" err="1" smtClean="0"/>
              <a:t>Hgb</a:t>
            </a:r>
            <a:r>
              <a:rPr lang="en-US" dirty="0" smtClean="0"/>
              <a:t> &gt;10</a:t>
            </a:r>
          </a:p>
          <a:p>
            <a:r>
              <a:rPr lang="en-US" dirty="0" smtClean="0"/>
              <a:t>VA-ECMO as a bridge (to </a:t>
            </a:r>
            <a:r>
              <a:rPr lang="en-US" dirty="0" err="1" smtClean="0"/>
              <a:t>thromboendarterectomy</a:t>
            </a:r>
            <a:r>
              <a:rPr lang="en-US" dirty="0" smtClean="0"/>
              <a:t> or transplant)</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Management of RHF</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522876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effectLst/>
              </a:rPr>
              <a:t>World </a:t>
            </a:r>
            <a:r>
              <a:rPr lang="en-US" dirty="0">
                <a:effectLst/>
              </a:rPr>
              <a:t>Health Organization (WHO) functional class III or IV</a:t>
            </a:r>
          </a:p>
          <a:p>
            <a:r>
              <a:rPr lang="en-US" dirty="0" smtClean="0">
                <a:effectLst/>
              </a:rPr>
              <a:t>Mean </a:t>
            </a:r>
            <a:r>
              <a:rPr lang="en-US" dirty="0">
                <a:effectLst/>
              </a:rPr>
              <a:t>right atrial pressure &gt;10 mmHg</a:t>
            </a:r>
          </a:p>
          <a:p>
            <a:r>
              <a:rPr lang="en-US" dirty="0" smtClean="0">
                <a:effectLst/>
              </a:rPr>
              <a:t>Mean </a:t>
            </a:r>
            <a:r>
              <a:rPr lang="en-US" dirty="0">
                <a:effectLst/>
              </a:rPr>
              <a:t>pulmonary arterial pressure &gt;50 mmHg</a:t>
            </a:r>
          </a:p>
          <a:p>
            <a:r>
              <a:rPr lang="en-US" dirty="0" smtClean="0">
                <a:effectLst/>
              </a:rPr>
              <a:t>Cardiac </a:t>
            </a:r>
            <a:r>
              <a:rPr lang="en-US" dirty="0">
                <a:effectLst/>
              </a:rPr>
              <a:t>index &lt;2.5 L/min per m</a:t>
            </a:r>
            <a:r>
              <a:rPr lang="en-US" baseline="30000" dirty="0">
                <a:effectLst/>
              </a:rPr>
              <a:t>2</a:t>
            </a:r>
            <a:endParaRPr lang="en-US" dirty="0">
              <a:effectLst/>
            </a:endParaRPr>
          </a:p>
          <a:p>
            <a:r>
              <a:rPr lang="en-US" dirty="0" smtClean="0">
                <a:effectLst/>
              </a:rPr>
              <a:t>Failure </a:t>
            </a:r>
            <a:r>
              <a:rPr lang="en-US" dirty="0">
                <a:effectLst/>
              </a:rPr>
              <a:t>to improve functionally despite medical therapy</a:t>
            </a:r>
          </a:p>
          <a:p>
            <a:r>
              <a:rPr lang="en-US" dirty="0" smtClean="0">
                <a:effectLst/>
              </a:rPr>
              <a:t>Rapidly </a:t>
            </a:r>
            <a:r>
              <a:rPr lang="en-US" dirty="0">
                <a:effectLst/>
              </a:rPr>
              <a:t>progressive </a:t>
            </a:r>
            <a:r>
              <a:rPr lang="en-US" dirty="0" smtClean="0">
                <a:effectLst/>
              </a:rPr>
              <a:t>disease</a:t>
            </a:r>
            <a:endParaRPr lang="en-US" dirty="0">
              <a:effectLst/>
            </a:endParaRPr>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Transplant Considerations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50511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15-50 cases/million</a:t>
            </a:r>
          </a:p>
          <a:p>
            <a:r>
              <a:rPr lang="en-US" dirty="0" smtClean="0"/>
              <a:t>Systemic Sclerosis 7-12%</a:t>
            </a:r>
          </a:p>
          <a:p>
            <a:r>
              <a:rPr lang="en-US" dirty="0" smtClean="0"/>
              <a:t>Sickle Cell 2-3.75%</a:t>
            </a:r>
          </a:p>
          <a:p>
            <a:r>
              <a:rPr lang="en-US" dirty="0" smtClean="0"/>
              <a:t>HIV 0.5%</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Epidemiology</a:t>
            </a:r>
            <a:endParaRPr lang="en-US" dirty="0">
              <a:solidFill>
                <a:schemeClr val="accent1">
                  <a:lumMod val="60000"/>
                  <a:lumOff val="40000"/>
                </a:schemeClr>
              </a:solidFill>
            </a:endParaRPr>
          </a:p>
        </p:txBody>
      </p:sp>
      <p:sp>
        <p:nvSpPr>
          <p:cNvPr id="4" name="Rectangle 3"/>
          <p:cNvSpPr/>
          <p:nvPr/>
        </p:nvSpPr>
        <p:spPr>
          <a:xfrm>
            <a:off x="0" y="6207680"/>
            <a:ext cx="9144000" cy="646331"/>
          </a:xfrm>
          <a:prstGeom prst="rect">
            <a:avLst/>
          </a:prstGeom>
        </p:spPr>
        <p:txBody>
          <a:bodyPr wrap="square">
            <a:spAutoFit/>
          </a:bodyPr>
          <a:lstStyle/>
          <a:p>
            <a:r>
              <a:rPr lang="en-US" dirty="0" err="1"/>
              <a:t>Badesch</a:t>
            </a:r>
            <a:r>
              <a:rPr lang="en-US" dirty="0"/>
              <a:t> DB, </a:t>
            </a:r>
            <a:r>
              <a:rPr lang="en-US" dirty="0" err="1"/>
              <a:t>Raskob</a:t>
            </a:r>
            <a:r>
              <a:rPr lang="en-US" dirty="0"/>
              <a:t> GE, Elliott CG, et al. Pulmonary arterial hypertension: baseline characteristics from the REVEAL Registry. </a:t>
            </a:r>
            <a:r>
              <a:rPr lang="en-US" i="1" dirty="0"/>
              <a:t>Chest 2010;137:376–87.</a:t>
            </a:r>
            <a:endParaRPr lang="en-US" dirty="0"/>
          </a:p>
        </p:txBody>
      </p:sp>
    </p:spTree>
    <p:extLst>
      <p:ext uri="{BB962C8B-B14F-4D97-AF65-F5344CB8AC3E}">
        <p14:creationId xmlns:p14="http://schemas.microsoft.com/office/powerpoint/2010/main" val="401195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2079" y="371599"/>
            <a:ext cx="6672285" cy="4657601"/>
          </a:xfrm>
        </p:spPr>
      </p:pic>
      <p:sp>
        <p:nvSpPr>
          <p:cNvPr id="3" name="Title 2"/>
          <p:cNvSpPr>
            <a:spLocks noGrp="1"/>
          </p:cNvSpPr>
          <p:nvPr>
            <p:ph type="title"/>
          </p:nvPr>
        </p:nvSpPr>
        <p:spPr>
          <a:xfrm>
            <a:off x="0" y="6400800"/>
            <a:ext cx="9144000" cy="914400"/>
          </a:xfrm>
        </p:spPr>
        <p:txBody>
          <a:bodyPr/>
          <a:lstStyle/>
          <a:p>
            <a:r>
              <a:rPr lang="en-US" dirty="0" smtClean="0">
                <a:solidFill>
                  <a:schemeClr val="accent1">
                    <a:lumMod val="60000"/>
                    <a:lumOff val="40000"/>
                  </a:schemeClr>
                </a:solidFill>
              </a:rPr>
              <a:t>Epidemiology</a:t>
            </a:r>
            <a:r>
              <a:rPr lang="en-US" dirty="0" smtClean="0"/>
              <a:t/>
            </a:r>
            <a:br>
              <a:rPr lang="en-US" dirty="0" smtClean="0"/>
            </a:br>
            <a:r>
              <a:rPr lang="en-US" sz="1800" dirty="0">
                <a:effectLst/>
              </a:rPr>
              <a:t>Age-Standardized Death Rates of Pulmonary Hypertension as Any Cause of Death Among All Ages by State, 2010</a:t>
            </a:r>
            <a:r>
              <a:rPr lang="en-US" dirty="0">
                <a:effectLst/>
              </a:rPr>
              <a:t/>
            </a:r>
            <a:br>
              <a:rPr lang="en-US" dirty="0">
                <a:effectLst/>
              </a:rPr>
            </a:br>
            <a:endParaRPr lang="en-US" dirty="0"/>
          </a:p>
        </p:txBody>
      </p:sp>
    </p:spTree>
    <p:extLst>
      <p:ext uri="{BB962C8B-B14F-4D97-AF65-F5344CB8AC3E}">
        <p14:creationId xmlns:p14="http://schemas.microsoft.com/office/powerpoint/2010/main" val="145518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Increased resistance in pulmonary circulation</a:t>
            </a:r>
            <a:r>
              <a:rPr lang="en-US" dirty="0" smtClean="0">
                <a:latin typeface="Wingdings"/>
                <a:ea typeface="Wingdings"/>
                <a:cs typeface="Wingdings"/>
                <a:sym typeface="Wingdings"/>
              </a:rPr>
              <a:t></a:t>
            </a:r>
          </a:p>
          <a:p>
            <a:pPr lvl="1"/>
            <a:r>
              <a:rPr lang="en-US" dirty="0" smtClean="0">
                <a:latin typeface="Times New Roman"/>
                <a:ea typeface="Wingdings"/>
                <a:cs typeface="Wingdings"/>
                <a:sym typeface="Wingdings"/>
              </a:rPr>
              <a:t>Increased RV pressure (to preserve CO)</a:t>
            </a:r>
            <a:r>
              <a:rPr lang="en-US" dirty="0" smtClean="0">
                <a:latin typeface="Wingdings"/>
                <a:ea typeface="Wingdings"/>
                <a:cs typeface="Wingdings"/>
                <a:sym typeface="Wingdings"/>
              </a:rPr>
              <a:t></a:t>
            </a:r>
            <a:r>
              <a:rPr lang="en-US" dirty="0" smtClean="0">
                <a:latin typeface="Times New Roman"/>
                <a:sym typeface="Wingdings"/>
              </a:rPr>
              <a:t> </a:t>
            </a:r>
            <a:endParaRPr lang="en-US" dirty="0" smtClean="0">
              <a:latin typeface="Times New Roman"/>
              <a:ea typeface="Wingdings"/>
              <a:cs typeface="Wingdings"/>
              <a:sym typeface="Wingdings"/>
            </a:endParaRPr>
          </a:p>
          <a:p>
            <a:pPr lvl="2"/>
            <a:r>
              <a:rPr lang="en-US" dirty="0" smtClean="0">
                <a:latin typeface="Times New Roman"/>
                <a:ea typeface="Wingdings"/>
                <a:cs typeface="Wingdings"/>
                <a:sym typeface="Wingdings"/>
              </a:rPr>
              <a:t>Pulmonary vasculature remodels</a:t>
            </a:r>
            <a:r>
              <a:rPr lang="en-US" dirty="0" smtClean="0">
                <a:latin typeface="Wingdings"/>
                <a:ea typeface="Wingdings"/>
                <a:cs typeface="Wingdings"/>
                <a:sym typeface="Wingdings"/>
              </a:rPr>
              <a:t></a:t>
            </a:r>
            <a:endParaRPr lang="en-US" dirty="0" smtClean="0">
              <a:latin typeface="Times New Roman"/>
              <a:ea typeface="Wingdings"/>
              <a:cs typeface="Wingdings"/>
              <a:sym typeface="Wingdings"/>
            </a:endParaRPr>
          </a:p>
          <a:p>
            <a:pPr marL="749808" lvl="2" indent="0">
              <a:buNone/>
            </a:pPr>
            <a:r>
              <a:rPr lang="en-US" dirty="0" smtClean="0">
                <a:latin typeface="Times New Roman"/>
                <a:ea typeface="Wingdings"/>
                <a:cs typeface="Wingdings"/>
                <a:sym typeface="Wingdings"/>
              </a:rPr>
              <a:t>	(medial hypertrophy, eccentric/concentric intimal fibrosis, fibrous webs, </a:t>
            </a:r>
            <a:r>
              <a:rPr lang="en-US" dirty="0" err="1" smtClean="0">
                <a:latin typeface="Times New Roman"/>
                <a:ea typeface="Wingdings"/>
                <a:cs typeface="Wingdings"/>
                <a:sym typeface="Wingdings"/>
              </a:rPr>
              <a:t>plexiform</a:t>
            </a:r>
            <a:r>
              <a:rPr lang="en-US" dirty="0" smtClean="0">
                <a:latin typeface="Times New Roman"/>
                <a:ea typeface="Wingdings"/>
                <a:cs typeface="Wingdings"/>
                <a:sym typeface="Wingdings"/>
              </a:rPr>
              <a:t> lesions)</a:t>
            </a:r>
            <a:r>
              <a:rPr lang="en-US" dirty="0" smtClean="0">
                <a:latin typeface="Wingdings"/>
                <a:ea typeface="Wingdings"/>
                <a:cs typeface="Wingdings"/>
                <a:sym typeface="Wingdings"/>
              </a:rPr>
              <a:t></a:t>
            </a:r>
            <a:r>
              <a:rPr lang="en-US" dirty="0" smtClean="0">
                <a:latin typeface="Times New Roman"/>
                <a:sym typeface="Wingdings"/>
              </a:rPr>
              <a:t> </a:t>
            </a:r>
            <a:endParaRPr lang="en-US" dirty="0" smtClean="0">
              <a:latin typeface="Times New Roman"/>
              <a:ea typeface="Wingdings"/>
              <a:cs typeface="Wingdings"/>
              <a:sym typeface="Wingdings"/>
            </a:endParaRPr>
          </a:p>
          <a:p>
            <a:pPr lvl="3"/>
            <a:r>
              <a:rPr lang="en-US" dirty="0" smtClean="0">
                <a:latin typeface="Times New Roman"/>
                <a:sym typeface="Wingdings"/>
              </a:rPr>
              <a:t>Sustained pulmonary hypertension</a:t>
            </a:r>
            <a:endParaRPr lang="en-US" dirty="0">
              <a:latin typeface="Times New Roman"/>
            </a:endParaRPr>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Pathophysiology</a:t>
            </a:r>
            <a:endParaRPr lang="en-US" dirty="0">
              <a:solidFill>
                <a:schemeClr val="accent1">
                  <a:lumMod val="60000"/>
                  <a:lumOff val="40000"/>
                </a:schemeClr>
              </a:solidFill>
            </a:endParaRP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4668202"/>
            <a:ext cx="2743200" cy="1895475"/>
          </a:xfrm>
          <a:prstGeom prst="rect">
            <a:avLst/>
          </a:prstGeom>
          <a:noFill/>
          <a:ln>
            <a:noFill/>
          </a:ln>
        </p:spPr>
      </p:pic>
    </p:spTree>
    <p:extLst>
      <p:ext uri="{BB962C8B-B14F-4D97-AF65-F5344CB8AC3E}">
        <p14:creationId xmlns:p14="http://schemas.microsoft.com/office/powerpoint/2010/main" val="266957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Exertional dyspnea</a:t>
            </a:r>
          </a:p>
          <a:p>
            <a:r>
              <a:rPr lang="en-US" dirty="0" smtClean="0"/>
              <a:t>Fatigue</a:t>
            </a:r>
          </a:p>
          <a:p>
            <a:r>
              <a:rPr lang="en-US" dirty="0" smtClean="0"/>
              <a:t>Angina (RV ischemia)</a:t>
            </a:r>
          </a:p>
          <a:p>
            <a:r>
              <a:rPr lang="en-US" dirty="0" smtClean="0"/>
              <a:t>Near-syncope or Syncope</a:t>
            </a:r>
          </a:p>
          <a:p>
            <a:r>
              <a:rPr lang="en-US" dirty="0" smtClean="0"/>
              <a:t>Peripheral edema</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Features </a:t>
            </a:r>
            <a:r>
              <a:rPr lang="en-US" sz="1600" dirty="0" smtClean="0">
                <a:solidFill>
                  <a:schemeClr val="accent1">
                    <a:lumMod val="60000"/>
                    <a:lumOff val="40000"/>
                  </a:schemeClr>
                </a:solidFill>
              </a:rPr>
              <a:t>(related to progressive right ventricular dysfunction)</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258370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Wingdings"/>
                <a:ea typeface="Wingdings"/>
                <a:cs typeface="Wingdings"/>
                <a:sym typeface="Wingdings"/>
              </a:rPr>
              <a:t></a:t>
            </a:r>
            <a:r>
              <a:rPr lang="en-US" dirty="0">
                <a:sym typeface="Wingdings"/>
              </a:rPr>
              <a:t> </a:t>
            </a:r>
            <a:r>
              <a:rPr lang="en-US" dirty="0" smtClean="0">
                <a:sym typeface="Wingdings"/>
              </a:rPr>
              <a:t>JVP</a:t>
            </a:r>
          </a:p>
          <a:p>
            <a:r>
              <a:rPr lang="en-US" dirty="0" smtClean="0">
                <a:latin typeface="Wingdings"/>
                <a:ea typeface="Wingdings"/>
                <a:cs typeface="Wingdings"/>
                <a:sym typeface="Wingdings"/>
              </a:rPr>
              <a:t></a:t>
            </a:r>
            <a:r>
              <a:rPr lang="en-US" dirty="0">
                <a:sym typeface="Wingdings"/>
              </a:rPr>
              <a:t> </a:t>
            </a:r>
            <a:r>
              <a:rPr lang="en-US" dirty="0" smtClean="0">
                <a:sym typeface="Wingdings"/>
              </a:rPr>
              <a:t>Carotid impulse</a:t>
            </a:r>
          </a:p>
          <a:p>
            <a:r>
              <a:rPr lang="en-US" dirty="0" smtClean="0">
                <a:sym typeface="Wingdings"/>
              </a:rPr>
              <a:t>Palpable RV impulse</a:t>
            </a:r>
          </a:p>
          <a:p>
            <a:r>
              <a:rPr lang="en-US" dirty="0" smtClean="0">
                <a:latin typeface="Wingdings"/>
                <a:ea typeface="Wingdings"/>
                <a:cs typeface="Wingdings"/>
                <a:sym typeface="Wingdings"/>
              </a:rPr>
              <a:t></a:t>
            </a:r>
            <a:r>
              <a:rPr lang="en-US" dirty="0">
                <a:sym typeface="Wingdings"/>
              </a:rPr>
              <a:t> </a:t>
            </a:r>
            <a:r>
              <a:rPr lang="en-US" dirty="0" smtClean="0">
                <a:sym typeface="Wingdings"/>
              </a:rPr>
              <a:t>P2</a:t>
            </a:r>
          </a:p>
          <a:p>
            <a:r>
              <a:rPr lang="en-US" dirty="0" smtClean="0">
                <a:sym typeface="Wingdings"/>
              </a:rPr>
              <a:t>+S4 (on right side)</a:t>
            </a:r>
          </a:p>
          <a:p>
            <a:r>
              <a:rPr lang="en-US" dirty="0" smtClean="0">
                <a:sym typeface="Wingdings"/>
              </a:rPr>
              <a:t>TR (</a:t>
            </a:r>
            <a:r>
              <a:rPr lang="en-US" dirty="0" err="1" smtClean="0">
                <a:sym typeface="Wingdings"/>
              </a:rPr>
              <a:t>pansystolic</a:t>
            </a:r>
            <a:r>
              <a:rPr lang="en-US" dirty="0" smtClean="0">
                <a:sym typeface="Wingdings"/>
              </a:rPr>
              <a:t> murmur)</a:t>
            </a:r>
          </a:p>
          <a:p>
            <a:r>
              <a:rPr lang="en-US" dirty="0" smtClean="0">
                <a:sym typeface="Wingdings"/>
              </a:rPr>
              <a:t>Peripheral cyanosis/edema (late findings)</a:t>
            </a:r>
            <a:endParaRPr lang="en-US" dirty="0"/>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Physical Exam</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61979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CXR</a:t>
            </a:r>
          </a:p>
          <a:p>
            <a:pPr lvl="1"/>
            <a:r>
              <a:rPr lang="en-US" dirty="0" smtClean="0"/>
              <a:t>Enlarged central </a:t>
            </a:r>
            <a:r>
              <a:rPr lang="en-US" dirty="0" err="1" smtClean="0"/>
              <a:t>pulm</a:t>
            </a:r>
            <a:r>
              <a:rPr lang="en-US" dirty="0" smtClean="0"/>
              <a:t> arteries</a:t>
            </a:r>
          </a:p>
          <a:p>
            <a:r>
              <a:rPr lang="en-US" dirty="0" smtClean="0"/>
              <a:t>ECHO</a:t>
            </a:r>
          </a:p>
          <a:p>
            <a:pPr lvl="1"/>
            <a:r>
              <a:rPr lang="en-US" dirty="0" smtClean="0"/>
              <a:t>RV &amp; RA enlargement</a:t>
            </a:r>
          </a:p>
          <a:p>
            <a:pPr lvl="1"/>
            <a:r>
              <a:rPr lang="en-US" dirty="0" smtClean="0"/>
              <a:t>TR (jet can estimate RV systolic pressure)</a:t>
            </a:r>
          </a:p>
          <a:p>
            <a:r>
              <a:rPr lang="en-US" dirty="0" smtClean="0"/>
              <a:t>EKG</a:t>
            </a:r>
          </a:p>
          <a:p>
            <a:pPr lvl="1"/>
            <a:r>
              <a:rPr lang="en-US" dirty="0" smtClean="0"/>
              <a:t>RAD and RV hypertrophy</a:t>
            </a:r>
          </a:p>
          <a:p>
            <a:r>
              <a:rPr lang="en-US" dirty="0" smtClean="0"/>
              <a:t>ABG</a:t>
            </a:r>
          </a:p>
          <a:p>
            <a:pPr lvl="1"/>
            <a:r>
              <a:rPr lang="en-US" dirty="0"/>
              <a:t>Hypoxemia, </a:t>
            </a:r>
            <a:r>
              <a:rPr lang="en-US" dirty="0" err="1"/>
              <a:t>abnl</a:t>
            </a:r>
            <a:r>
              <a:rPr lang="en-US" dirty="0"/>
              <a:t> DLCO, </a:t>
            </a:r>
            <a:r>
              <a:rPr lang="en-US" dirty="0" err="1"/>
              <a:t>poss</a:t>
            </a:r>
            <a:r>
              <a:rPr lang="en-US" dirty="0"/>
              <a:t> </a:t>
            </a:r>
            <a:r>
              <a:rPr lang="en-US" dirty="0" err="1" smtClean="0"/>
              <a:t>Hypercapnea</a:t>
            </a:r>
            <a:endParaRPr lang="en-US" dirty="0" smtClean="0"/>
          </a:p>
          <a:p>
            <a:r>
              <a:rPr lang="en-US" dirty="0" smtClean="0"/>
              <a:t>TSH</a:t>
            </a:r>
          </a:p>
          <a:p>
            <a:pPr lvl="1"/>
            <a:r>
              <a:rPr lang="en-US" dirty="0" smtClean="0"/>
              <a:t>Frequently </a:t>
            </a:r>
            <a:r>
              <a:rPr lang="en-US" dirty="0" err="1" smtClean="0"/>
              <a:t>abnl</a:t>
            </a:r>
            <a:r>
              <a:rPr lang="en-US" dirty="0" smtClean="0"/>
              <a:t> in </a:t>
            </a:r>
            <a:r>
              <a:rPr lang="en-US" dirty="0" err="1" smtClean="0"/>
              <a:t>pts</a:t>
            </a:r>
            <a:r>
              <a:rPr lang="en-US" dirty="0" smtClean="0"/>
              <a:t>, should be evaluated periodically</a:t>
            </a:r>
          </a:p>
        </p:txBody>
      </p:sp>
      <p:sp>
        <p:nvSpPr>
          <p:cNvPr id="3" name="Title 2"/>
          <p:cNvSpPr>
            <a:spLocks noGrp="1"/>
          </p:cNvSpPr>
          <p:nvPr>
            <p:ph type="title"/>
          </p:nvPr>
        </p:nvSpPr>
        <p:spPr/>
        <p:txBody>
          <a:bodyPr/>
          <a:lstStyle/>
          <a:p>
            <a:r>
              <a:rPr lang="en-US" dirty="0" smtClean="0">
                <a:solidFill>
                  <a:schemeClr val="accent1">
                    <a:lumMod val="60000"/>
                    <a:lumOff val="40000"/>
                  </a:schemeClr>
                </a:solidFill>
              </a:rPr>
              <a:t>Studies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445616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2065</TotalTime>
  <Words>1983</Words>
  <Application>Microsoft Office PowerPoint</Application>
  <PresentationFormat>On-screen Show (4:3)</PresentationFormat>
  <Paragraphs>260</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Helvetica</vt:lpstr>
      <vt:lpstr>inherit</vt:lpstr>
      <vt:lpstr>Palatino Linotype</vt:lpstr>
      <vt:lpstr>Times New Roman</vt:lpstr>
      <vt:lpstr>Wingdings</vt:lpstr>
      <vt:lpstr>Elemental</vt:lpstr>
      <vt:lpstr>Pulmonary Arterial Hypertension</vt:lpstr>
      <vt:lpstr>Objectives</vt:lpstr>
      <vt:lpstr>PAH Pearls</vt:lpstr>
      <vt:lpstr>Epidemiology</vt:lpstr>
      <vt:lpstr>Epidemiology Age-Standardized Death Rates of Pulmonary Hypertension as Any Cause of Death Among All Ages by State, 2010 </vt:lpstr>
      <vt:lpstr>Pathophysiology</vt:lpstr>
      <vt:lpstr>Features (related to progressive right ventricular dysfunction)</vt:lpstr>
      <vt:lpstr>Physical Exam</vt:lpstr>
      <vt:lpstr>Studies</vt:lpstr>
      <vt:lpstr>PowerPoint Presentation</vt:lpstr>
      <vt:lpstr>Classification</vt:lpstr>
      <vt:lpstr>Etiologies</vt:lpstr>
      <vt:lpstr>Etiologies</vt:lpstr>
      <vt:lpstr>Etiologies</vt:lpstr>
      <vt:lpstr>Etiologies</vt:lpstr>
      <vt:lpstr>Genetics</vt:lpstr>
      <vt:lpstr>PowerPoint Presentation</vt:lpstr>
      <vt:lpstr>Echo (screening modality only)</vt:lpstr>
      <vt:lpstr>Cardiac Catheterization</vt:lpstr>
      <vt:lpstr>Risk Assessment</vt:lpstr>
      <vt:lpstr>PowerPoint Presentation</vt:lpstr>
      <vt:lpstr>PowerPoint Presentation</vt:lpstr>
      <vt:lpstr>CCB</vt:lpstr>
      <vt:lpstr>Endothelin Receptor Antagonists</vt:lpstr>
      <vt:lpstr>Endothelin Receptor Antagonists</vt:lpstr>
      <vt:lpstr>Phosphodiesterase-5 Inhibitors</vt:lpstr>
      <vt:lpstr>Prostacyclins vasodilate, Plt Inh, Inh of vascular smooth-muscle growth, +inotropy</vt:lpstr>
      <vt:lpstr>Prostacyclin IP Receptor Agonist</vt:lpstr>
      <vt:lpstr>Guanylate Cyclase Stimulator</vt:lpstr>
      <vt:lpstr>Combination Therapy</vt:lpstr>
      <vt:lpstr>PowerPoint Presentation</vt:lpstr>
      <vt:lpstr>Other Treatment</vt:lpstr>
      <vt:lpstr>Right Heart Failure in the ICU</vt:lpstr>
      <vt:lpstr>Etiologies of Acute RHF in the Setting of Underlying PHTN</vt:lpstr>
      <vt:lpstr>Management of RHF</vt:lpstr>
      <vt:lpstr>Transplant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Hypertension</dc:title>
  <dc:creator>Karin Halvorson</dc:creator>
  <cp:lastModifiedBy>Halvorson Karin</cp:lastModifiedBy>
  <cp:revision>78</cp:revision>
  <dcterms:created xsi:type="dcterms:W3CDTF">2011-07-07T00:47:51Z</dcterms:created>
  <dcterms:modified xsi:type="dcterms:W3CDTF">2020-05-23T22:46:32Z</dcterms:modified>
</cp:coreProperties>
</file>