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87" r:id="rId5"/>
    <p:sldId id="258" r:id="rId6"/>
    <p:sldId id="259" r:id="rId7"/>
    <p:sldId id="288" r:id="rId8"/>
    <p:sldId id="260" r:id="rId9"/>
    <p:sldId id="279" r:id="rId10"/>
    <p:sldId id="289" r:id="rId11"/>
    <p:sldId id="261" r:id="rId12"/>
    <p:sldId id="266" r:id="rId13"/>
    <p:sldId id="267" r:id="rId14"/>
    <p:sldId id="262" r:id="rId15"/>
    <p:sldId id="263" r:id="rId16"/>
    <p:sldId id="286" r:id="rId17"/>
    <p:sldId id="290" r:id="rId18"/>
    <p:sldId id="265" r:id="rId19"/>
    <p:sldId id="268" r:id="rId20"/>
    <p:sldId id="264" r:id="rId21"/>
    <p:sldId id="278" r:id="rId22"/>
    <p:sldId id="282" r:id="rId23"/>
    <p:sldId id="283" r:id="rId24"/>
    <p:sldId id="280" r:id="rId25"/>
    <p:sldId id="285" r:id="rId26"/>
    <p:sldId id="291" r:id="rId27"/>
    <p:sldId id="272" r:id="rId28"/>
    <p:sldId id="284" r:id="rId29"/>
    <p:sldId id="275" r:id="rId30"/>
    <p:sldId id="276" r:id="rId31"/>
    <p:sldId id="274" r:id="rId32"/>
    <p:sldId id="292" r:id="rId33"/>
    <p:sldId id="293" r:id="rId34"/>
    <p:sldId id="294" r:id="rId35"/>
    <p:sldId id="281" r:id="rId36"/>
    <p:sldId id="26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8" d="100"/>
          <a:sy n="68" d="100"/>
        </p:scale>
        <p:origin x="90"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B62750-125E-48D4-80CA-FEB23A83B6CB}"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81DD-B781-4131-9D47-63490D05D545}" type="slidenum">
              <a:rPr lang="en-US" smtClean="0"/>
              <a:t>‹#›</a:t>
            </a:fld>
            <a:endParaRPr lang="en-US"/>
          </a:p>
        </p:txBody>
      </p:sp>
    </p:spTree>
    <p:extLst>
      <p:ext uri="{BB962C8B-B14F-4D97-AF65-F5344CB8AC3E}">
        <p14:creationId xmlns:p14="http://schemas.microsoft.com/office/powerpoint/2010/main" val="79232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62750-125E-48D4-80CA-FEB23A83B6CB}"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681DD-B781-4131-9D47-63490D05D545}" type="slidenum">
              <a:rPr lang="en-US" smtClean="0"/>
              <a:t>‹#›</a:t>
            </a:fld>
            <a:endParaRPr lang="en-US"/>
          </a:p>
        </p:txBody>
      </p:sp>
    </p:spTree>
    <p:extLst>
      <p:ext uri="{BB962C8B-B14F-4D97-AF65-F5344CB8AC3E}">
        <p14:creationId xmlns:p14="http://schemas.microsoft.com/office/powerpoint/2010/main" val="180594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62750-125E-48D4-80CA-FEB23A83B6CB}"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681DD-B781-4131-9D47-63490D05D545}" type="slidenum">
              <a:rPr lang="en-US" smtClean="0"/>
              <a:t>‹#›</a:t>
            </a:fld>
            <a:endParaRPr lang="en-US"/>
          </a:p>
        </p:txBody>
      </p:sp>
    </p:spTree>
    <p:extLst>
      <p:ext uri="{BB962C8B-B14F-4D97-AF65-F5344CB8AC3E}">
        <p14:creationId xmlns:p14="http://schemas.microsoft.com/office/powerpoint/2010/main" val="41768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62750-125E-48D4-80CA-FEB23A83B6CB}"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681DD-B781-4131-9D47-63490D05D545}"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1968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62750-125E-48D4-80CA-FEB23A83B6CB}"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681DD-B781-4131-9D47-63490D05D545}" type="slidenum">
              <a:rPr lang="en-US" smtClean="0"/>
              <a:t>‹#›</a:t>
            </a:fld>
            <a:endParaRPr lang="en-US"/>
          </a:p>
        </p:txBody>
      </p:sp>
    </p:spTree>
    <p:extLst>
      <p:ext uri="{BB962C8B-B14F-4D97-AF65-F5344CB8AC3E}">
        <p14:creationId xmlns:p14="http://schemas.microsoft.com/office/powerpoint/2010/main" val="680537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1B62750-125E-48D4-80CA-FEB23A83B6CB}" type="datetimeFigureOut">
              <a:rPr lang="en-US" smtClean="0"/>
              <a:t>8/6/2020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681DD-B781-4131-9D47-63490D05D545}" type="slidenum">
              <a:rPr lang="en-US" smtClean="0"/>
              <a:t>‹#›</a:t>
            </a:fld>
            <a:endParaRPr lang="en-US"/>
          </a:p>
        </p:txBody>
      </p:sp>
    </p:spTree>
    <p:extLst>
      <p:ext uri="{BB962C8B-B14F-4D97-AF65-F5344CB8AC3E}">
        <p14:creationId xmlns:p14="http://schemas.microsoft.com/office/powerpoint/2010/main" val="1235040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1B62750-125E-48D4-80CA-FEB23A83B6CB}" type="datetimeFigureOut">
              <a:rPr lang="en-US" smtClean="0"/>
              <a:t>8/6/2020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681DD-B781-4131-9D47-63490D05D545}" type="slidenum">
              <a:rPr lang="en-US" smtClean="0"/>
              <a:t>‹#›</a:t>
            </a:fld>
            <a:endParaRPr lang="en-US"/>
          </a:p>
        </p:txBody>
      </p:sp>
    </p:spTree>
    <p:extLst>
      <p:ext uri="{BB962C8B-B14F-4D97-AF65-F5344CB8AC3E}">
        <p14:creationId xmlns:p14="http://schemas.microsoft.com/office/powerpoint/2010/main" val="4219101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B62750-125E-48D4-80CA-FEB23A83B6CB}"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81DD-B781-4131-9D47-63490D05D545}" type="slidenum">
              <a:rPr lang="en-US" smtClean="0"/>
              <a:t>‹#›</a:t>
            </a:fld>
            <a:endParaRPr lang="en-US"/>
          </a:p>
        </p:txBody>
      </p:sp>
    </p:spTree>
    <p:extLst>
      <p:ext uri="{BB962C8B-B14F-4D97-AF65-F5344CB8AC3E}">
        <p14:creationId xmlns:p14="http://schemas.microsoft.com/office/powerpoint/2010/main" val="2275266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B62750-125E-48D4-80CA-FEB23A83B6CB}"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81DD-B781-4131-9D47-63490D05D545}" type="slidenum">
              <a:rPr lang="en-US" smtClean="0"/>
              <a:t>‹#›</a:t>
            </a:fld>
            <a:endParaRPr lang="en-US"/>
          </a:p>
        </p:txBody>
      </p:sp>
    </p:spTree>
    <p:extLst>
      <p:ext uri="{BB962C8B-B14F-4D97-AF65-F5344CB8AC3E}">
        <p14:creationId xmlns:p14="http://schemas.microsoft.com/office/powerpoint/2010/main" val="103490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B62750-125E-48D4-80CA-FEB23A83B6CB}"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81DD-B781-4131-9D47-63490D05D545}" type="slidenum">
              <a:rPr lang="en-US" smtClean="0"/>
              <a:t>‹#›</a:t>
            </a:fld>
            <a:endParaRPr lang="en-US"/>
          </a:p>
        </p:txBody>
      </p:sp>
    </p:spTree>
    <p:extLst>
      <p:ext uri="{BB962C8B-B14F-4D97-AF65-F5344CB8AC3E}">
        <p14:creationId xmlns:p14="http://schemas.microsoft.com/office/powerpoint/2010/main" val="378483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B62750-125E-48D4-80CA-FEB23A83B6CB}"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81DD-B781-4131-9D47-63490D05D545}" type="slidenum">
              <a:rPr lang="en-US" smtClean="0"/>
              <a:t>‹#›</a:t>
            </a:fld>
            <a:endParaRPr lang="en-US"/>
          </a:p>
        </p:txBody>
      </p:sp>
    </p:spTree>
    <p:extLst>
      <p:ext uri="{BB962C8B-B14F-4D97-AF65-F5344CB8AC3E}">
        <p14:creationId xmlns:p14="http://schemas.microsoft.com/office/powerpoint/2010/main" val="348798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B62750-125E-48D4-80CA-FEB23A83B6CB}"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681DD-B781-4131-9D47-63490D05D545}" type="slidenum">
              <a:rPr lang="en-US" smtClean="0"/>
              <a:t>‹#›</a:t>
            </a:fld>
            <a:endParaRPr lang="en-US"/>
          </a:p>
        </p:txBody>
      </p:sp>
    </p:spTree>
    <p:extLst>
      <p:ext uri="{BB962C8B-B14F-4D97-AF65-F5344CB8AC3E}">
        <p14:creationId xmlns:p14="http://schemas.microsoft.com/office/powerpoint/2010/main" val="4315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B62750-125E-48D4-80CA-FEB23A83B6CB}" type="datetimeFigureOut">
              <a:rPr lang="en-US" smtClean="0"/>
              <a:t>8/6/2020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681DD-B781-4131-9D47-63490D05D545}" type="slidenum">
              <a:rPr lang="en-US" smtClean="0"/>
              <a:t>‹#›</a:t>
            </a:fld>
            <a:endParaRPr lang="en-US"/>
          </a:p>
        </p:txBody>
      </p:sp>
    </p:spTree>
    <p:extLst>
      <p:ext uri="{BB962C8B-B14F-4D97-AF65-F5344CB8AC3E}">
        <p14:creationId xmlns:p14="http://schemas.microsoft.com/office/powerpoint/2010/main" val="358328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B62750-125E-48D4-80CA-FEB23A83B6CB}" type="datetimeFigureOut">
              <a:rPr lang="en-US" smtClean="0"/>
              <a:t>8/6/2020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681DD-B781-4131-9D47-63490D05D545}" type="slidenum">
              <a:rPr lang="en-US" smtClean="0"/>
              <a:t>‹#›</a:t>
            </a:fld>
            <a:endParaRPr lang="en-US"/>
          </a:p>
        </p:txBody>
      </p:sp>
    </p:spTree>
    <p:extLst>
      <p:ext uri="{BB962C8B-B14F-4D97-AF65-F5344CB8AC3E}">
        <p14:creationId xmlns:p14="http://schemas.microsoft.com/office/powerpoint/2010/main" val="290291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62750-125E-48D4-80CA-FEB23A83B6CB}" type="datetimeFigureOut">
              <a:rPr lang="en-US" smtClean="0"/>
              <a:t>8/6/2020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681DD-B781-4131-9D47-63490D05D545}" type="slidenum">
              <a:rPr lang="en-US" smtClean="0"/>
              <a:t>‹#›</a:t>
            </a:fld>
            <a:endParaRPr lang="en-US"/>
          </a:p>
        </p:txBody>
      </p:sp>
    </p:spTree>
    <p:extLst>
      <p:ext uri="{BB962C8B-B14F-4D97-AF65-F5344CB8AC3E}">
        <p14:creationId xmlns:p14="http://schemas.microsoft.com/office/powerpoint/2010/main" val="320269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62750-125E-48D4-80CA-FEB23A83B6CB}"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681DD-B781-4131-9D47-63490D05D545}" type="slidenum">
              <a:rPr lang="en-US" smtClean="0"/>
              <a:t>‹#›</a:t>
            </a:fld>
            <a:endParaRPr lang="en-US"/>
          </a:p>
        </p:txBody>
      </p:sp>
    </p:spTree>
    <p:extLst>
      <p:ext uri="{BB962C8B-B14F-4D97-AF65-F5344CB8AC3E}">
        <p14:creationId xmlns:p14="http://schemas.microsoft.com/office/powerpoint/2010/main" val="117596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62750-125E-48D4-80CA-FEB23A83B6CB}"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681DD-B781-4131-9D47-63490D05D545}" type="slidenum">
              <a:rPr lang="en-US" smtClean="0"/>
              <a:t>‹#›</a:t>
            </a:fld>
            <a:endParaRPr lang="en-US"/>
          </a:p>
        </p:txBody>
      </p:sp>
    </p:spTree>
    <p:extLst>
      <p:ext uri="{BB962C8B-B14F-4D97-AF65-F5344CB8AC3E}">
        <p14:creationId xmlns:p14="http://schemas.microsoft.com/office/powerpoint/2010/main" val="353886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1B62750-125E-48D4-80CA-FEB23A83B6CB}" type="datetimeFigureOut">
              <a:rPr lang="en-US" smtClean="0"/>
              <a:t>8/6/2020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E1681DD-B781-4131-9D47-63490D05D545}" type="slidenum">
              <a:rPr lang="en-US" smtClean="0"/>
              <a:t>‹#›</a:t>
            </a:fld>
            <a:endParaRPr lang="en-US"/>
          </a:p>
        </p:txBody>
      </p:sp>
    </p:spTree>
    <p:extLst>
      <p:ext uri="{BB962C8B-B14F-4D97-AF65-F5344CB8AC3E}">
        <p14:creationId xmlns:p14="http://schemas.microsoft.com/office/powerpoint/2010/main" val="29677259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journals.lww.com/ccmjournal/toc/2018/0900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Sedation, Analgesia, and agitation</a:t>
            </a:r>
            <a:br>
              <a:rPr lang="en-US" dirty="0" smtClean="0"/>
            </a:br>
            <a:r>
              <a:rPr lang="en-US" dirty="0" smtClean="0"/>
              <a:t>in </a:t>
            </a:r>
            <a:r>
              <a:rPr lang="en-US" dirty="0" smtClean="0"/>
              <a:t>the ICU</a:t>
            </a:r>
            <a:endParaRPr lang="en-US" dirty="0"/>
          </a:p>
        </p:txBody>
      </p:sp>
      <p:sp>
        <p:nvSpPr>
          <p:cNvPr id="3" name="Subtitle 2"/>
          <p:cNvSpPr>
            <a:spLocks noGrp="1"/>
          </p:cNvSpPr>
          <p:nvPr>
            <p:ph type="subTitle" idx="1"/>
          </p:nvPr>
        </p:nvSpPr>
        <p:spPr/>
        <p:txBody>
          <a:bodyPr>
            <a:normAutofit/>
          </a:bodyPr>
          <a:lstStyle/>
          <a:p>
            <a:r>
              <a:rPr lang="en-US" dirty="0" err="1" smtClean="0"/>
              <a:t>Dr</a:t>
            </a:r>
            <a:r>
              <a:rPr lang="en-US" dirty="0" smtClean="0"/>
              <a:t> H</a:t>
            </a:r>
            <a:endParaRPr lang="en-US" dirty="0"/>
          </a:p>
        </p:txBody>
      </p:sp>
    </p:spTree>
    <p:extLst>
      <p:ext uri="{BB962C8B-B14F-4D97-AF65-F5344CB8AC3E}">
        <p14:creationId xmlns:p14="http://schemas.microsoft.com/office/powerpoint/2010/main" val="2450459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smtClean="0">
                <a:solidFill>
                  <a:schemeClr val="accent6">
                    <a:lumMod val="75000"/>
                  </a:schemeClr>
                </a:solidFill>
              </a:rPr>
              <a:t>pain</a:t>
            </a:r>
            <a:endParaRPr lang="en-US" sz="6000" dirty="0">
              <a:solidFill>
                <a:schemeClr val="accent6">
                  <a:lumMod val="75000"/>
                </a:schemeClr>
              </a:solidFill>
            </a:endParaRPr>
          </a:p>
        </p:txBody>
      </p:sp>
    </p:spTree>
    <p:extLst>
      <p:ext uri="{BB962C8B-B14F-4D97-AF65-F5344CB8AC3E}">
        <p14:creationId xmlns:p14="http://schemas.microsoft.com/office/powerpoint/2010/main" val="1764912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the critically ill,</a:t>
            </a:r>
          </a:p>
          <a:p>
            <a:pPr lvl="1"/>
            <a:r>
              <a:rPr lang="en-US" dirty="0" smtClean="0"/>
              <a:t>Visual </a:t>
            </a:r>
            <a:r>
              <a:rPr lang="en-US" dirty="0"/>
              <a:t>numeric rating scale was reported to be the most feasible and </a:t>
            </a:r>
            <a:r>
              <a:rPr lang="en-US" dirty="0" smtClean="0"/>
              <a:t>discriminative in terms of evaluating pain </a:t>
            </a:r>
          </a:p>
          <a:p>
            <a:r>
              <a:rPr lang="en-US" dirty="0" smtClean="0"/>
              <a:t>Consider pain when the following occur,</a:t>
            </a:r>
          </a:p>
          <a:p>
            <a:pPr lvl="1"/>
            <a:r>
              <a:rPr lang="en-US" dirty="0"/>
              <a:t> grimacing, writhing, or signs of sympathetic </a:t>
            </a:r>
            <a:r>
              <a:rPr lang="en-US" dirty="0" smtClean="0"/>
              <a:t>activation</a:t>
            </a:r>
          </a:p>
          <a:p>
            <a:pPr lvl="2"/>
            <a:r>
              <a:rPr lang="en-US" dirty="0" smtClean="0"/>
              <a:t>tachycardia</a:t>
            </a:r>
            <a:r>
              <a:rPr lang="en-US" dirty="0"/>
              <a:t>, hypertension, tachypnea, diaphoresis, and piloerection</a:t>
            </a:r>
            <a:endParaRPr lang="en-US" dirty="0" smtClean="0"/>
          </a:p>
          <a:p>
            <a:r>
              <a:rPr lang="en-US" dirty="0" smtClean="0"/>
              <a:t>Bolus</a:t>
            </a:r>
          </a:p>
          <a:p>
            <a:pPr lvl="1"/>
            <a:r>
              <a:rPr lang="en-US" dirty="0" smtClean="0"/>
              <a:t>Preferred if possible, for example, prior to bed-side </a:t>
            </a:r>
            <a:r>
              <a:rPr lang="en-US" dirty="0" smtClean="0"/>
              <a:t>procedure (even turning the patient)</a:t>
            </a:r>
            <a:endParaRPr lang="en-US" dirty="0" smtClean="0"/>
          </a:p>
          <a:p>
            <a:r>
              <a:rPr lang="en-US" dirty="0" smtClean="0"/>
              <a:t>Continuous</a:t>
            </a:r>
          </a:p>
          <a:p>
            <a:pPr lvl="1"/>
            <a:r>
              <a:rPr lang="en-US" dirty="0" smtClean="0"/>
              <a:t>Consider in patients who have on-going pain (such as s/p ex-lap)</a:t>
            </a:r>
            <a:endParaRPr lang="en-US" dirty="0"/>
          </a:p>
        </p:txBody>
      </p:sp>
    </p:spTree>
    <p:extLst>
      <p:ext uri="{BB962C8B-B14F-4D97-AF65-F5344CB8AC3E}">
        <p14:creationId xmlns:p14="http://schemas.microsoft.com/office/powerpoint/2010/main" val="3557108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ywikicare.org/file/view/CPOT%20image.png/524087682/CPOT%20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969" y="223080"/>
            <a:ext cx="6809874" cy="64118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565065"/>
            <a:ext cx="2013284" cy="2292935"/>
          </a:xfrm>
          <a:prstGeom prst="rect">
            <a:avLst/>
          </a:prstGeom>
        </p:spPr>
        <p:txBody>
          <a:bodyPr wrap="square">
            <a:spAutoFit/>
          </a:bodyPr>
          <a:lstStyle/>
          <a:p>
            <a:r>
              <a:rPr lang="en-US" sz="1100" b="0" i="0" dirty="0" smtClean="0">
                <a:effectLst/>
                <a:latin typeface="Open Sans"/>
              </a:rPr>
              <a:t>The Behavioral Pain Scale (BPS) and the Critical-Care Pain Observation Tool (CPOT) are the most valid and reliable behavioral pain scales for monitoring pain in medical, postoperative, or trauma (except for brain injury) adult ICU patients who are unable to self-report and in whom motor function is intact and behaviors are observable. (B).</a:t>
            </a:r>
            <a:endParaRPr lang="en-US" sz="1100" dirty="0"/>
          </a:p>
        </p:txBody>
      </p:sp>
    </p:spTree>
    <p:extLst>
      <p:ext uri="{BB962C8B-B14F-4D97-AF65-F5344CB8AC3E}">
        <p14:creationId xmlns:p14="http://schemas.microsoft.com/office/powerpoint/2010/main" val="3228152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ywikicare.org/file/view/BPS%20image.png/524087634/BPS%20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543" y="551392"/>
            <a:ext cx="5730279" cy="577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565065"/>
            <a:ext cx="1959429" cy="2292935"/>
          </a:xfrm>
          <a:prstGeom prst="rect">
            <a:avLst/>
          </a:prstGeom>
        </p:spPr>
        <p:txBody>
          <a:bodyPr wrap="square">
            <a:spAutoFit/>
          </a:bodyPr>
          <a:lstStyle/>
          <a:p>
            <a:r>
              <a:rPr lang="en-US" sz="1100" dirty="0">
                <a:latin typeface="Open Sans"/>
              </a:rPr>
              <a:t>The Behavioral Pain Scale (BPS) and the Critical-Care Pain Observation Tool (CPOT) are the most valid and reliable behavioral pain scales for monitoring pain in medical, postoperative, or trauma (except for brain injury) adult ICU patients who are unable to self-report and in whom motor function is intact and behaviors are observable. (B).</a:t>
            </a:r>
            <a:endParaRPr lang="en-US" sz="1100" dirty="0"/>
          </a:p>
        </p:txBody>
      </p:sp>
    </p:spTree>
    <p:extLst>
      <p:ext uri="{BB962C8B-B14F-4D97-AF65-F5344CB8AC3E}">
        <p14:creationId xmlns:p14="http://schemas.microsoft.com/office/powerpoint/2010/main" val="214343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Opiates for Pain</a:t>
            </a:r>
            <a:endParaRPr lang="en-US" dirty="0"/>
          </a:p>
        </p:txBody>
      </p:sp>
      <p:sp>
        <p:nvSpPr>
          <p:cNvPr id="3" name="Content Placeholder 2"/>
          <p:cNvSpPr>
            <a:spLocks noGrp="1"/>
          </p:cNvSpPr>
          <p:nvPr>
            <p:ph idx="1"/>
          </p:nvPr>
        </p:nvSpPr>
        <p:spPr/>
        <p:txBody>
          <a:bodyPr/>
          <a:lstStyle/>
          <a:p>
            <a:r>
              <a:rPr lang="en-US" dirty="0" smtClean="0"/>
              <a:t>Fentanyl is preferred</a:t>
            </a:r>
          </a:p>
          <a:p>
            <a:pPr lvl="1"/>
            <a:r>
              <a:rPr lang="en-US" dirty="0"/>
              <a:t>V</a:t>
            </a:r>
            <a:r>
              <a:rPr lang="en-US" dirty="0" smtClean="0"/>
              <a:t>irtually </a:t>
            </a:r>
            <a:r>
              <a:rPr lang="en-US" dirty="0"/>
              <a:t>devoid of histamine-releasing </a:t>
            </a:r>
            <a:r>
              <a:rPr lang="en-US" dirty="0" smtClean="0"/>
              <a:t>properties</a:t>
            </a:r>
          </a:p>
          <a:p>
            <a:pPr lvl="1"/>
            <a:r>
              <a:rPr lang="en-US" dirty="0" smtClean="0"/>
              <a:t>Does not cause profound changes in blood pressure</a:t>
            </a:r>
          </a:p>
          <a:p>
            <a:pPr lvl="1"/>
            <a:r>
              <a:rPr lang="en-US" dirty="0" smtClean="0"/>
              <a:t>Quickest onset, though shorter half-life</a:t>
            </a:r>
          </a:p>
          <a:p>
            <a:pPr lvl="1"/>
            <a:r>
              <a:rPr lang="en-US" dirty="0" smtClean="0"/>
              <a:t>Not affected by renal insufficiency</a:t>
            </a:r>
          </a:p>
          <a:p>
            <a:pPr lvl="1"/>
            <a:r>
              <a:rPr lang="en-US" dirty="0" smtClean="0"/>
              <a:t>Usually start with 25mcg</a:t>
            </a:r>
            <a:endParaRPr lang="en-US" dirty="0"/>
          </a:p>
        </p:txBody>
      </p:sp>
    </p:spTree>
    <p:extLst>
      <p:ext uri="{BB962C8B-B14F-4D97-AF65-F5344CB8AC3E}">
        <p14:creationId xmlns:p14="http://schemas.microsoft.com/office/powerpoint/2010/main" val="3374910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Pain Medications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Acetaminophen</a:t>
            </a:r>
          </a:p>
          <a:p>
            <a:r>
              <a:rPr lang="en-US" dirty="0" smtClean="0"/>
              <a:t>NSAIDs </a:t>
            </a:r>
          </a:p>
          <a:p>
            <a:pPr lvl="1"/>
            <a:r>
              <a:rPr lang="en-US" dirty="0" smtClean="0"/>
              <a:t>ketorolac! 30mg IVP</a:t>
            </a:r>
          </a:p>
          <a:p>
            <a:pPr lvl="1"/>
            <a:r>
              <a:rPr lang="en-US" dirty="0" smtClean="0"/>
              <a:t>Caution in renal insufficiency</a:t>
            </a:r>
          </a:p>
          <a:p>
            <a:pPr lvl="1"/>
            <a:r>
              <a:rPr lang="en-US" dirty="0" smtClean="0"/>
              <a:t>Avoid in GI </a:t>
            </a:r>
            <a:r>
              <a:rPr lang="en-US" dirty="0" smtClean="0"/>
              <a:t>bleeds</a:t>
            </a:r>
          </a:p>
          <a:p>
            <a:pPr lvl="1"/>
            <a:r>
              <a:rPr lang="en-US" dirty="0" smtClean="0"/>
              <a:t>Careful in Cardiac Patients</a:t>
            </a:r>
            <a:endParaRPr lang="en-US" dirty="0" smtClean="0"/>
          </a:p>
          <a:p>
            <a:r>
              <a:rPr lang="en-US" dirty="0" smtClean="0"/>
              <a:t>Gabapentin or Carbamazepine </a:t>
            </a:r>
          </a:p>
          <a:p>
            <a:pPr lvl="1"/>
            <a:r>
              <a:rPr lang="en-US" dirty="0" smtClean="0"/>
              <a:t>Useful for neuropathic pain (such as in GBS)</a:t>
            </a:r>
          </a:p>
          <a:p>
            <a:r>
              <a:rPr lang="en-US" dirty="0" smtClean="0"/>
              <a:t>Ketamine</a:t>
            </a:r>
            <a:r>
              <a:rPr lang="en-US" dirty="0" smtClean="0"/>
              <a:t>?</a:t>
            </a:r>
          </a:p>
          <a:p>
            <a:r>
              <a:rPr lang="en-US" dirty="0" smtClean="0"/>
              <a:t>Consider local anesthetics</a:t>
            </a:r>
          </a:p>
          <a:p>
            <a:pPr lvl="1"/>
            <a:r>
              <a:rPr lang="en-US" dirty="0" smtClean="0"/>
              <a:t>Regional Nerve Blocks for rib fractures</a:t>
            </a:r>
          </a:p>
          <a:p>
            <a:r>
              <a:rPr lang="en-US" dirty="0" smtClean="0"/>
              <a:t>AVOID meperidine</a:t>
            </a:r>
            <a:endParaRPr lang="en-US" dirty="0"/>
          </a:p>
        </p:txBody>
      </p:sp>
    </p:spTree>
    <p:extLst>
      <p:ext uri="{BB962C8B-B14F-4D97-AF65-F5344CB8AC3E}">
        <p14:creationId xmlns:p14="http://schemas.microsoft.com/office/powerpoint/2010/main" val="2792899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Adjuncts to pain medications</a:t>
            </a:r>
            <a:endParaRPr lang="en-US" dirty="0"/>
          </a:p>
        </p:txBody>
      </p:sp>
      <p:sp>
        <p:nvSpPr>
          <p:cNvPr id="3" name="Content Placeholder 2"/>
          <p:cNvSpPr>
            <a:spLocks noGrp="1"/>
          </p:cNvSpPr>
          <p:nvPr>
            <p:ph idx="1"/>
          </p:nvPr>
        </p:nvSpPr>
        <p:spPr/>
        <p:txBody>
          <a:bodyPr/>
          <a:lstStyle/>
          <a:p>
            <a:r>
              <a:rPr lang="en-US" dirty="0" smtClean="0"/>
              <a:t>Massage </a:t>
            </a:r>
            <a:r>
              <a:rPr lang="en-US" dirty="0" smtClean="0">
                <a:solidFill>
                  <a:srgbClr val="00B050"/>
                </a:solidFill>
                <a:latin typeface="Calibri" panose="020F0502020204030204" pitchFamily="34" charset="0"/>
                <a:cs typeface="Calibri" panose="020F0502020204030204" pitchFamily="34" charset="0"/>
              </a:rPr>
              <a:t>√</a:t>
            </a:r>
            <a:endParaRPr lang="en-US" dirty="0" smtClean="0">
              <a:solidFill>
                <a:srgbClr val="00B050"/>
              </a:solidFill>
            </a:endParaRPr>
          </a:p>
          <a:p>
            <a:r>
              <a:rPr lang="en-US" dirty="0" smtClean="0"/>
              <a:t>Music </a:t>
            </a:r>
            <a:r>
              <a:rPr lang="en-US" dirty="0">
                <a:solidFill>
                  <a:srgbClr val="00B050"/>
                </a:solidFill>
                <a:latin typeface="Calibri" panose="020F0502020204030204" pitchFamily="34" charset="0"/>
                <a:cs typeface="Calibri" panose="020F0502020204030204" pitchFamily="34" charset="0"/>
              </a:rPr>
              <a:t>√</a:t>
            </a:r>
            <a:endParaRPr lang="en-US" dirty="0">
              <a:solidFill>
                <a:srgbClr val="00B050"/>
              </a:solidFill>
            </a:endParaRPr>
          </a:p>
          <a:p>
            <a:r>
              <a:rPr lang="en-US" dirty="0" smtClean="0"/>
              <a:t>Relaxation Techniques </a:t>
            </a:r>
            <a:r>
              <a:rPr lang="en-US" dirty="0" smtClean="0">
                <a:solidFill>
                  <a:srgbClr val="00B050"/>
                </a:solidFill>
                <a:latin typeface="Calibri" panose="020F0502020204030204" pitchFamily="34" charset="0"/>
                <a:cs typeface="Calibri" panose="020F0502020204030204" pitchFamily="34" charset="0"/>
              </a:rPr>
              <a:t>√</a:t>
            </a:r>
            <a:endParaRPr lang="en-US" dirty="0" smtClean="0"/>
          </a:p>
          <a:p>
            <a:r>
              <a:rPr lang="en-US" dirty="0" smtClean="0"/>
              <a:t>Cold Therapy </a:t>
            </a:r>
            <a:r>
              <a:rPr lang="en-US" dirty="0">
                <a:solidFill>
                  <a:srgbClr val="00B050"/>
                </a:solidFill>
                <a:latin typeface="Calibri" panose="020F0502020204030204" pitchFamily="34" charset="0"/>
                <a:cs typeface="Calibri" panose="020F0502020204030204" pitchFamily="34" charset="0"/>
              </a:rPr>
              <a:t>√</a:t>
            </a:r>
            <a:endParaRPr lang="en-US" dirty="0">
              <a:solidFill>
                <a:srgbClr val="00B050"/>
              </a:solidFill>
            </a:endParaRPr>
          </a:p>
          <a:p>
            <a:pPr lvl="1"/>
            <a:r>
              <a:rPr lang="en-US" dirty="0" smtClean="0"/>
              <a:t>Ice pack applied for 10 minutes applied to chest tube prior to removal</a:t>
            </a:r>
          </a:p>
          <a:p>
            <a:r>
              <a:rPr lang="en-US" dirty="0" smtClean="0"/>
              <a:t>Hypnosis </a:t>
            </a:r>
            <a:r>
              <a:rPr lang="en-US" dirty="0" smtClean="0">
                <a:solidFill>
                  <a:srgbClr val="FF0000"/>
                </a:solidFill>
              </a:rPr>
              <a:t>Ø</a:t>
            </a:r>
            <a:endParaRPr lang="en-US" dirty="0">
              <a:solidFill>
                <a:srgbClr val="FF0000"/>
              </a:solidFill>
            </a:endParaRPr>
          </a:p>
        </p:txBody>
      </p:sp>
    </p:spTree>
    <p:extLst>
      <p:ext uri="{BB962C8B-B14F-4D97-AF65-F5344CB8AC3E}">
        <p14:creationId xmlns:p14="http://schemas.microsoft.com/office/powerpoint/2010/main" val="1565506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smtClean="0">
                <a:solidFill>
                  <a:schemeClr val="accent6">
                    <a:lumMod val="75000"/>
                  </a:schemeClr>
                </a:solidFill>
              </a:rPr>
              <a:t>sedation</a:t>
            </a:r>
            <a:endParaRPr lang="en-US" sz="6000" dirty="0">
              <a:solidFill>
                <a:schemeClr val="accent6">
                  <a:lumMod val="75000"/>
                </a:schemeClr>
              </a:solidFill>
            </a:endParaRPr>
          </a:p>
        </p:txBody>
      </p:sp>
    </p:spTree>
    <p:extLst>
      <p:ext uri="{BB962C8B-B14F-4D97-AF65-F5344CB8AC3E}">
        <p14:creationId xmlns:p14="http://schemas.microsoft.com/office/powerpoint/2010/main" val="2777228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795" y="133684"/>
            <a:ext cx="4584700" cy="660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411450"/>
            <a:ext cx="2165684" cy="1446550"/>
          </a:xfrm>
          <a:prstGeom prst="rect">
            <a:avLst/>
          </a:prstGeom>
        </p:spPr>
        <p:txBody>
          <a:bodyPr wrap="square">
            <a:spAutoFit/>
          </a:bodyPr>
          <a:lstStyle/>
          <a:p>
            <a:r>
              <a:rPr lang="en-US" sz="1100" b="0" i="0" dirty="0" smtClean="0">
                <a:effectLst/>
                <a:latin typeface="Open Sans"/>
              </a:rPr>
              <a:t>The Richmond Agitation-Sedation Scale (RASS) and Sedation-Agitation Scale (SAS) are the most valid and reliable sedation assessment tools for measuring quality and depth of sedation in adult ICU patients (B).</a:t>
            </a:r>
            <a:endParaRPr lang="en-US" sz="1100" dirty="0"/>
          </a:p>
        </p:txBody>
      </p:sp>
    </p:spTree>
    <p:extLst>
      <p:ext uri="{BB962C8B-B14F-4D97-AF65-F5344CB8AC3E}">
        <p14:creationId xmlns:p14="http://schemas.microsoft.com/office/powerpoint/2010/main" val="2702623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g.medscape.com/fullsize/migrated/578/619/ccf578619.tab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881" y="1866816"/>
            <a:ext cx="6162675" cy="27622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580727"/>
            <a:ext cx="2294021" cy="1277273"/>
          </a:xfrm>
          <a:prstGeom prst="rect">
            <a:avLst/>
          </a:prstGeom>
        </p:spPr>
        <p:txBody>
          <a:bodyPr wrap="square">
            <a:spAutoFit/>
          </a:bodyPr>
          <a:lstStyle/>
          <a:p>
            <a:r>
              <a:rPr lang="en-US" sz="1100" b="0" i="0" dirty="0" smtClean="0">
                <a:effectLst/>
                <a:latin typeface="Open Sans"/>
              </a:rPr>
              <a:t>The Richmond Agitation-Sedation Scale (RASS) and Sedation-Agitation Scale (SAS) are the most valid and reliable sedation assessment tools for measuring quality and depth of sedation in adult ICU patients (B).</a:t>
            </a:r>
            <a:endParaRPr lang="en-US" sz="1100" dirty="0"/>
          </a:p>
        </p:txBody>
      </p:sp>
    </p:spTree>
    <p:extLst>
      <p:ext uri="{BB962C8B-B14F-4D97-AF65-F5344CB8AC3E}">
        <p14:creationId xmlns:p14="http://schemas.microsoft.com/office/powerpoint/2010/main" val="2957830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Discuss goals of sedation</a:t>
            </a:r>
          </a:p>
          <a:p>
            <a:r>
              <a:rPr lang="en-US" dirty="0" smtClean="0"/>
              <a:t>Discuss </a:t>
            </a:r>
            <a:r>
              <a:rPr lang="en-US" dirty="0" err="1" smtClean="0"/>
              <a:t>nonpharmacologic</a:t>
            </a:r>
            <a:r>
              <a:rPr lang="en-US" dirty="0" smtClean="0"/>
              <a:t> interventions for distress</a:t>
            </a:r>
          </a:p>
          <a:p>
            <a:r>
              <a:rPr lang="en-US" dirty="0" smtClean="0"/>
              <a:t>Discuss optimal pharmacologic interventions for distress</a:t>
            </a:r>
          </a:p>
          <a:p>
            <a:r>
              <a:rPr lang="en-US" dirty="0" smtClean="0"/>
              <a:t>Discuss role of continuous infusions and daily interruptions of such</a:t>
            </a:r>
          </a:p>
        </p:txBody>
      </p:sp>
    </p:spTree>
    <p:extLst>
      <p:ext uri="{BB962C8B-B14F-4D97-AF65-F5344CB8AC3E}">
        <p14:creationId xmlns:p14="http://schemas.microsoft.com/office/powerpoint/2010/main" val="1942624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Sedation</a:t>
            </a:r>
            <a:endParaRPr lang="en-US" dirty="0"/>
          </a:p>
        </p:txBody>
      </p:sp>
      <p:sp>
        <p:nvSpPr>
          <p:cNvPr id="3" name="Content Placeholder 2"/>
          <p:cNvSpPr>
            <a:spLocks noGrp="1"/>
          </p:cNvSpPr>
          <p:nvPr>
            <p:ph idx="1"/>
          </p:nvPr>
        </p:nvSpPr>
        <p:spPr/>
        <p:txBody>
          <a:bodyPr/>
          <a:lstStyle/>
          <a:p>
            <a:r>
              <a:rPr lang="en-US" dirty="0" smtClean="0"/>
              <a:t>DEPTH OF SEDATION</a:t>
            </a:r>
          </a:p>
          <a:p>
            <a:pPr lvl="1"/>
            <a:r>
              <a:rPr lang="en-US" dirty="0" smtClean="0"/>
              <a:t>Maintain light levels of sedation (decreased ICU LOS and decreased duration of </a:t>
            </a:r>
            <a:r>
              <a:rPr lang="en-US" dirty="0"/>
              <a:t>m</a:t>
            </a:r>
            <a:r>
              <a:rPr lang="en-US" dirty="0" smtClean="0"/>
              <a:t>echanical ventilation) unless clinically contraindicated</a:t>
            </a:r>
          </a:p>
          <a:p>
            <a:pPr lvl="1"/>
            <a:r>
              <a:rPr lang="en-US" dirty="0" smtClean="0">
                <a:effectLst/>
              </a:rPr>
              <a:t>Use either </a:t>
            </a:r>
            <a:r>
              <a:rPr lang="en-US" dirty="0" err="1">
                <a:effectLst/>
              </a:rPr>
              <a:t>propofol</a:t>
            </a:r>
            <a:r>
              <a:rPr lang="en-US" dirty="0">
                <a:effectLst/>
              </a:rPr>
              <a:t> or </a:t>
            </a:r>
            <a:r>
              <a:rPr lang="en-US" dirty="0" err="1">
                <a:effectLst/>
              </a:rPr>
              <a:t>dexmedetomidine</a:t>
            </a:r>
            <a:r>
              <a:rPr lang="en-US" dirty="0">
                <a:effectLst/>
              </a:rPr>
              <a:t> over benzodiazepines for sedation in critically ill, mechanically ventilated adults </a:t>
            </a:r>
          </a:p>
          <a:p>
            <a:pPr lvl="2"/>
            <a:r>
              <a:rPr lang="en-US" dirty="0" smtClean="0">
                <a:effectLst/>
              </a:rPr>
              <a:t>Some evidence that </a:t>
            </a:r>
            <a:r>
              <a:rPr lang="en-US" dirty="0" err="1" smtClean="0">
                <a:effectLst/>
              </a:rPr>
              <a:t>dexmedetomidine</a:t>
            </a:r>
            <a:r>
              <a:rPr lang="en-US" dirty="0" smtClean="0">
                <a:effectLst/>
              </a:rPr>
              <a:t> is better than </a:t>
            </a:r>
            <a:r>
              <a:rPr lang="en-US" dirty="0" err="1" smtClean="0">
                <a:effectLst/>
              </a:rPr>
              <a:t>propofol</a:t>
            </a:r>
            <a:r>
              <a:rPr lang="en-US" dirty="0" smtClean="0">
                <a:effectLst/>
              </a:rPr>
              <a:t> given that the patient can interact and thus will have decreased delirium</a:t>
            </a:r>
            <a:endParaRPr lang="en-US" dirty="0"/>
          </a:p>
        </p:txBody>
      </p:sp>
    </p:spTree>
    <p:extLst>
      <p:ext uri="{BB962C8B-B14F-4D97-AF65-F5344CB8AC3E}">
        <p14:creationId xmlns:p14="http://schemas.microsoft.com/office/powerpoint/2010/main" val="3837448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Dexmedetomidine</a:t>
            </a:r>
            <a:endParaRPr lang="en-US" dirty="0" smtClean="0"/>
          </a:p>
          <a:p>
            <a:pPr lvl="1"/>
            <a:r>
              <a:rPr lang="en-US" dirty="0" smtClean="0"/>
              <a:t>0.2-1.4 mcg/kg/h</a:t>
            </a:r>
          </a:p>
          <a:p>
            <a:pPr lvl="1"/>
            <a:r>
              <a:rPr lang="en-US" dirty="0" smtClean="0"/>
              <a:t>Centrally-mediated sympatholytic, sedative, and analgesic effects (selective a-2 adrenergic agonist)</a:t>
            </a:r>
          </a:p>
          <a:p>
            <a:r>
              <a:rPr lang="en-US" dirty="0" err="1" smtClean="0"/>
              <a:t>Propofol</a:t>
            </a:r>
            <a:endParaRPr lang="en-US" dirty="0" smtClean="0"/>
          </a:p>
          <a:p>
            <a:pPr lvl="1"/>
            <a:r>
              <a:rPr lang="en-US" dirty="0" smtClean="0"/>
              <a:t>5-50mcg/kg/min</a:t>
            </a:r>
          </a:p>
          <a:p>
            <a:pPr lvl="1"/>
            <a:r>
              <a:rPr lang="en-US" dirty="0" smtClean="0"/>
              <a:t>Induces hypnosis</a:t>
            </a:r>
          </a:p>
          <a:p>
            <a:r>
              <a:rPr lang="en-US" dirty="0" smtClean="0"/>
              <a:t>Benzodiazepines</a:t>
            </a:r>
          </a:p>
          <a:p>
            <a:pPr lvl="1"/>
            <a:r>
              <a:rPr lang="en-US" dirty="0" smtClean="0"/>
              <a:t>Midazolam:  0.02-0.05mg/kg q10-15min</a:t>
            </a:r>
          </a:p>
          <a:p>
            <a:pPr lvl="1"/>
            <a:r>
              <a:rPr lang="en-US" dirty="0" smtClean="0"/>
              <a:t>Enhances GABA effects </a:t>
            </a:r>
            <a:endParaRPr lang="en-US" dirty="0"/>
          </a:p>
        </p:txBody>
      </p:sp>
    </p:spTree>
    <p:extLst>
      <p:ext uri="{BB962C8B-B14F-4D97-AF65-F5344CB8AC3E}">
        <p14:creationId xmlns:p14="http://schemas.microsoft.com/office/powerpoint/2010/main" val="1978629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Dexmedetomidine</a:t>
            </a:r>
            <a:r>
              <a:rPr lang="en-US" dirty="0" smtClean="0"/>
              <a:t> vs midazolam</a:t>
            </a:r>
            <a:endParaRPr lang="en-US" dirty="0"/>
          </a:p>
        </p:txBody>
      </p:sp>
      <p:sp>
        <p:nvSpPr>
          <p:cNvPr id="3" name="Content Placeholder 2"/>
          <p:cNvSpPr>
            <a:spLocks noGrp="1"/>
          </p:cNvSpPr>
          <p:nvPr>
            <p:ph idx="1"/>
          </p:nvPr>
        </p:nvSpPr>
        <p:spPr/>
        <p:txBody>
          <a:bodyPr>
            <a:normAutofit fontScale="85000" lnSpcReduction="20000"/>
          </a:bodyPr>
          <a:lstStyle/>
          <a:p>
            <a:r>
              <a:rPr lang="en-US" dirty="0"/>
              <a:t>Riker et al. JAMA. 2009;301(5):</a:t>
            </a:r>
            <a:r>
              <a:rPr lang="en-US" dirty="0" smtClean="0"/>
              <a:t>489-499.  </a:t>
            </a:r>
          </a:p>
          <a:p>
            <a:r>
              <a:rPr lang="en-US" dirty="0"/>
              <a:t>Prospective, double-blind, randomized trial conducted in 68 centers in 5 </a:t>
            </a:r>
            <a:r>
              <a:rPr lang="en-US" dirty="0" smtClean="0"/>
              <a:t>countries including 375 patients</a:t>
            </a:r>
          </a:p>
          <a:p>
            <a:r>
              <a:rPr lang="en-US" dirty="0" err="1"/>
              <a:t>Dexmedetomidine</a:t>
            </a:r>
            <a:r>
              <a:rPr lang="en-US" dirty="0"/>
              <a:t> (0.2-1.4 µg/kg per hour [n=244]) or midazolam (0.02-0.1 mg/kg per hour [n=122]) titrated to achieve light sedation (RASS scores between −2 and 1) from enrollment until </a:t>
            </a:r>
            <a:r>
              <a:rPr lang="en-US" dirty="0" err="1"/>
              <a:t>extubation</a:t>
            </a:r>
            <a:r>
              <a:rPr lang="en-US" dirty="0"/>
              <a:t> or 30 days. </a:t>
            </a:r>
            <a:endParaRPr lang="en-US" dirty="0" smtClean="0"/>
          </a:p>
          <a:p>
            <a:r>
              <a:rPr lang="en-US" dirty="0" smtClean="0"/>
              <a:t>Sedation levels &amp; ICU LOS were similar 77.3% vs 75.1% (P=0.18); </a:t>
            </a:r>
            <a:r>
              <a:rPr lang="en-US" dirty="0"/>
              <a:t>5.9 days vs 7.6 days (P=.24). </a:t>
            </a:r>
            <a:endParaRPr lang="en-US" dirty="0" smtClean="0"/>
          </a:p>
          <a:p>
            <a:r>
              <a:rPr lang="en-US" dirty="0" smtClean="0"/>
              <a:t>Decreased delirium 54% of </a:t>
            </a:r>
            <a:r>
              <a:rPr lang="en-US" dirty="0" err="1" smtClean="0"/>
              <a:t>Dex</a:t>
            </a:r>
            <a:r>
              <a:rPr lang="en-US" dirty="0" smtClean="0"/>
              <a:t> vs 76.6% Mid (P=0.001).  </a:t>
            </a:r>
          </a:p>
          <a:p>
            <a:r>
              <a:rPr lang="en-US" dirty="0" smtClean="0"/>
              <a:t>Shorter time on mechanical ventilation 1.9 vs 5.6 days (P</a:t>
            </a:r>
            <a:r>
              <a:rPr lang="en-US" dirty="0"/>
              <a:t>=.01</a:t>
            </a:r>
            <a:r>
              <a:rPr lang="en-US" dirty="0" smtClean="0"/>
              <a:t>),</a:t>
            </a:r>
          </a:p>
          <a:p>
            <a:r>
              <a:rPr lang="en-US" dirty="0" smtClean="0"/>
              <a:t>Increased incidence of bradycardia, but did not require treatment</a:t>
            </a:r>
          </a:p>
        </p:txBody>
      </p:sp>
    </p:spTree>
    <p:extLst>
      <p:ext uri="{BB962C8B-B14F-4D97-AF65-F5344CB8AC3E}">
        <p14:creationId xmlns:p14="http://schemas.microsoft.com/office/powerpoint/2010/main" val="2102367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Dexmedetomidine</a:t>
            </a:r>
            <a:r>
              <a:rPr lang="en-US" dirty="0" smtClean="0"/>
              <a:t> vs</a:t>
            </a:r>
            <a:br>
              <a:rPr lang="en-US" dirty="0" smtClean="0"/>
            </a:br>
            <a:r>
              <a:rPr lang="en-US" dirty="0" smtClean="0"/>
              <a:t>midazolam or </a:t>
            </a:r>
            <a:r>
              <a:rPr lang="en-US" dirty="0" err="1" smtClean="0"/>
              <a:t>propofol</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Jakob</a:t>
            </a:r>
            <a:r>
              <a:rPr lang="en-US" dirty="0" smtClean="0"/>
              <a:t> et al.  JAMA</a:t>
            </a:r>
            <a:r>
              <a:rPr lang="en-US" dirty="0"/>
              <a:t>. 2012;307(11):</a:t>
            </a:r>
            <a:r>
              <a:rPr lang="en-US" dirty="0" smtClean="0"/>
              <a:t>1151-1160</a:t>
            </a:r>
          </a:p>
          <a:p>
            <a:r>
              <a:rPr lang="en-US" dirty="0"/>
              <a:t>Two phase 3 multicenter, randomized, </a:t>
            </a:r>
            <a:r>
              <a:rPr lang="en-US" dirty="0" smtClean="0"/>
              <a:t>double-blind trials</a:t>
            </a:r>
          </a:p>
          <a:p>
            <a:r>
              <a:rPr lang="en-US" dirty="0"/>
              <a:t>Sedation with </a:t>
            </a:r>
            <a:r>
              <a:rPr lang="en-US" dirty="0" err="1"/>
              <a:t>dexmedetomidine</a:t>
            </a:r>
            <a:r>
              <a:rPr lang="en-US" dirty="0"/>
              <a:t>, midazolam, or </a:t>
            </a:r>
            <a:r>
              <a:rPr lang="en-US" dirty="0" err="1"/>
              <a:t>propofol</a:t>
            </a:r>
            <a:r>
              <a:rPr lang="en-US" dirty="0"/>
              <a:t>; daily sedation stops; and spontaneous breathing trials</a:t>
            </a:r>
            <a:r>
              <a:rPr lang="en-US" dirty="0" smtClean="0"/>
              <a:t>.</a:t>
            </a:r>
          </a:p>
          <a:p>
            <a:pPr lvl="1"/>
            <a:r>
              <a:rPr lang="en-US" dirty="0"/>
              <a:t>(midazolam, n=251, vs </a:t>
            </a:r>
            <a:r>
              <a:rPr lang="en-US" dirty="0" err="1"/>
              <a:t>dexmedetomidine</a:t>
            </a:r>
            <a:r>
              <a:rPr lang="en-US" dirty="0"/>
              <a:t>, n=249; </a:t>
            </a:r>
            <a:r>
              <a:rPr lang="en-US" dirty="0" err="1"/>
              <a:t>propofol</a:t>
            </a:r>
            <a:r>
              <a:rPr lang="en-US" dirty="0"/>
              <a:t>, n=247, vs </a:t>
            </a:r>
            <a:r>
              <a:rPr lang="en-US" dirty="0" err="1"/>
              <a:t>dexmedetomidine</a:t>
            </a:r>
            <a:r>
              <a:rPr lang="en-US" dirty="0"/>
              <a:t>, n=251)</a:t>
            </a:r>
            <a:endParaRPr lang="en-US" dirty="0" smtClean="0"/>
          </a:p>
          <a:p>
            <a:r>
              <a:rPr lang="en-US" dirty="0" smtClean="0"/>
              <a:t>Duration of mechanical ventilation</a:t>
            </a:r>
          </a:p>
          <a:p>
            <a:pPr lvl="1"/>
            <a:r>
              <a:rPr lang="en-US" dirty="0" smtClean="0"/>
              <a:t>Shorter in </a:t>
            </a:r>
            <a:r>
              <a:rPr lang="en-US" dirty="0" err="1" smtClean="0"/>
              <a:t>Dex</a:t>
            </a:r>
            <a:r>
              <a:rPr lang="en-US" dirty="0" smtClean="0"/>
              <a:t> than Mid 123 vs 164 </a:t>
            </a:r>
            <a:r>
              <a:rPr lang="en-US" dirty="0" err="1" smtClean="0"/>
              <a:t>hrs</a:t>
            </a:r>
            <a:r>
              <a:rPr lang="en-US" dirty="0" smtClean="0"/>
              <a:t> (P=0.03)</a:t>
            </a:r>
          </a:p>
          <a:p>
            <a:pPr lvl="1"/>
            <a:r>
              <a:rPr lang="en-US" dirty="0" smtClean="0"/>
              <a:t>No difference in </a:t>
            </a:r>
            <a:r>
              <a:rPr lang="en-US" dirty="0" err="1" smtClean="0"/>
              <a:t>Dex</a:t>
            </a:r>
            <a:r>
              <a:rPr lang="en-US" dirty="0" smtClean="0"/>
              <a:t> vs Prop 97 vs 118 (P=0.24)</a:t>
            </a:r>
          </a:p>
          <a:p>
            <a:r>
              <a:rPr lang="en-US" dirty="0" smtClean="0"/>
              <a:t>Interactive Patient</a:t>
            </a:r>
          </a:p>
          <a:p>
            <a:pPr lvl="1"/>
            <a:r>
              <a:rPr lang="en-US" dirty="0" smtClean="0"/>
              <a:t>Increased vs both Mid and Prop (P=0.001 and P=0.001)</a:t>
            </a:r>
          </a:p>
          <a:p>
            <a:r>
              <a:rPr lang="en-US" dirty="0" smtClean="0"/>
              <a:t>ICU LOS and Mortality unchanged  </a:t>
            </a:r>
          </a:p>
          <a:p>
            <a:r>
              <a:rPr lang="en-US" dirty="0" smtClean="0"/>
              <a:t>More hypotension and bradycardia</a:t>
            </a:r>
          </a:p>
          <a:p>
            <a:pPr lvl="8"/>
            <a:r>
              <a:rPr lang="en-US" dirty="0" smtClean="0"/>
              <a:t>Also found to be superior </a:t>
            </a:r>
            <a:r>
              <a:rPr lang="en-US" dirty="0"/>
              <a:t>vs lorazepam </a:t>
            </a:r>
            <a:r>
              <a:rPr lang="en-US" dirty="0" err="1"/>
              <a:t>Pandharipande</a:t>
            </a:r>
            <a:r>
              <a:rPr lang="en-US" dirty="0"/>
              <a:t> </a:t>
            </a:r>
            <a:r>
              <a:rPr lang="en-US" dirty="0" smtClean="0"/>
              <a:t> et al. JAMA</a:t>
            </a:r>
            <a:r>
              <a:rPr lang="en-US" dirty="0"/>
              <a:t>. 2007;298(22):2644-2653</a:t>
            </a:r>
          </a:p>
        </p:txBody>
      </p:sp>
    </p:spTree>
    <p:extLst>
      <p:ext uri="{BB962C8B-B14F-4D97-AF65-F5344CB8AC3E}">
        <p14:creationId xmlns:p14="http://schemas.microsoft.com/office/powerpoint/2010/main" val="1134735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Bolus sedation</a:t>
            </a:r>
            <a:endParaRPr lang="en-US" dirty="0"/>
          </a:p>
        </p:txBody>
      </p:sp>
      <p:sp>
        <p:nvSpPr>
          <p:cNvPr id="3" name="Content Placeholder 2"/>
          <p:cNvSpPr>
            <a:spLocks noGrp="1"/>
          </p:cNvSpPr>
          <p:nvPr>
            <p:ph idx="1"/>
          </p:nvPr>
        </p:nvSpPr>
        <p:spPr/>
        <p:txBody>
          <a:bodyPr>
            <a:normAutofit/>
          </a:bodyPr>
          <a:lstStyle/>
          <a:p>
            <a:r>
              <a:rPr lang="en-US" b="1" dirty="0" err="1" smtClean="0"/>
              <a:t>Str</a:t>
            </a:r>
            <a:r>
              <a:rPr lang="en-US" sz="1600" b="1" dirty="0" err="1" smtClean="0"/>
              <a:t>Ø</a:t>
            </a:r>
            <a:r>
              <a:rPr lang="en-US" b="1" dirty="0" err="1" smtClean="0"/>
              <a:t>m</a:t>
            </a:r>
            <a:r>
              <a:rPr lang="en-US" b="1" dirty="0" smtClean="0"/>
              <a:t> et al. </a:t>
            </a:r>
            <a:r>
              <a:rPr lang="en-US" b="1" i="1" dirty="0"/>
              <a:t>Lancet </a:t>
            </a:r>
            <a:r>
              <a:rPr lang="en-US" b="1" dirty="0"/>
              <a:t>2010; 375: </a:t>
            </a:r>
            <a:r>
              <a:rPr lang="en-US" b="1" dirty="0" smtClean="0"/>
              <a:t>475–80</a:t>
            </a:r>
          </a:p>
          <a:p>
            <a:r>
              <a:rPr lang="en-US" b="1" dirty="0" smtClean="0"/>
              <a:t>Bolus sedation allowed for more days without ventilation (mean difference</a:t>
            </a:r>
            <a:r>
              <a:rPr lang="en-US" b="1" dirty="0"/>
              <a:t> </a:t>
            </a:r>
            <a:r>
              <a:rPr lang="en-US" b="1" dirty="0" smtClean="0"/>
              <a:t>4·2 </a:t>
            </a:r>
            <a:r>
              <a:rPr lang="en-US" b="1" dirty="0"/>
              <a:t>days, 95% CI 0·3–8·1; p=0·0191). </a:t>
            </a:r>
            <a:endParaRPr lang="en-US" b="1" dirty="0" smtClean="0"/>
          </a:p>
          <a:p>
            <a:r>
              <a:rPr lang="en-US" b="1" dirty="0" smtClean="0"/>
              <a:t>Bolus sedation shortened ICU  and hospital stay (p=0·0316, p=0·0039)</a:t>
            </a:r>
          </a:p>
          <a:p>
            <a:r>
              <a:rPr lang="en-US" b="1" dirty="0" smtClean="0"/>
              <a:t>No difference in accidental </a:t>
            </a:r>
            <a:r>
              <a:rPr lang="en-US" b="1" dirty="0" err="1"/>
              <a:t>extubations</a:t>
            </a:r>
            <a:r>
              <a:rPr lang="en-US" b="1" dirty="0"/>
              <a:t>, the need for CT or </a:t>
            </a:r>
            <a:r>
              <a:rPr lang="en-US" b="1" dirty="0" smtClean="0"/>
              <a:t>MRI brain </a:t>
            </a:r>
            <a:r>
              <a:rPr lang="en-US" b="1" dirty="0"/>
              <a:t>scans, or ventilator-associated pneumonia. </a:t>
            </a:r>
            <a:endParaRPr lang="en-US" dirty="0"/>
          </a:p>
        </p:txBody>
      </p:sp>
    </p:spTree>
    <p:extLst>
      <p:ext uri="{BB962C8B-B14F-4D97-AF65-F5344CB8AC3E}">
        <p14:creationId xmlns:p14="http://schemas.microsoft.com/office/powerpoint/2010/main" val="2038105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interruption of sedation</a:t>
            </a:r>
            <a:endParaRPr lang="en-US" dirty="0"/>
          </a:p>
        </p:txBody>
      </p:sp>
      <p:sp>
        <p:nvSpPr>
          <p:cNvPr id="3" name="Content Placeholder 2"/>
          <p:cNvSpPr>
            <a:spLocks noGrp="1"/>
          </p:cNvSpPr>
          <p:nvPr>
            <p:ph idx="1"/>
          </p:nvPr>
        </p:nvSpPr>
        <p:spPr/>
        <p:txBody>
          <a:bodyPr>
            <a:normAutofit/>
          </a:bodyPr>
          <a:lstStyle/>
          <a:p>
            <a:r>
              <a:rPr lang="en-US" dirty="0"/>
              <a:t>Kress, et al. N </a:t>
            </a:r>
            <a:r>
              <a:rPr lang="en-US" dirty="0" err="1"/>
              <a:t>Engl</a:t>
            </a:r>
            <a:r>
              <a:rPr lang="en-US" dirty="0"/>
              <a:t> J Med 2000;342:1471-7</a:t>
            </a:r>
            <a:r>
              <a:rPr lang="en-US" dirty="0" smtClean="0"/>
              <a:t>.</a:t>
            </a:r>
          </a:p>
          <a:p>
            <a:r>
              <a:rPr lang="en-US" dirty="0" smtClean="0"/>
              <a:t>RCT of 128 patients</a:t>
            </a:r>
          </a:p>
          <a:p>
            <a:r>
              <a:rPr lang="en-US" dirty="0" smtClean="0"/>
              <a:t>Duration of mechanical ventilation 4.9 </a:t>
            </a:r>
            <a:r>
              <a:rPr lang="en-US" dirty="0"/>
              <a:t>days </a:t>
            </a:r>
            <a:r>
              <a:rPr lang="en-US" dirty="0" smtClean="0"/>
              <a:t>vs 7.3 </a:t>
            </a:r>
            <a:r>
              <a:rPr lang="en-US" dirty="0"/>
              <a:t>days </a:t>
            </a:r>
            <a:r>
              <a:rPr lang="en-US" dirty="0" smtClean="0"/>
              <a:t>(P=0.004)</a:t>
            </a:r>
          </a:p>
          <a:p>
            <a:r>
              <a:rPr lang="en-US" dirty="0" smtClean="0"/>
              <a:t>ICU LOS 6.4 </a:t>
            </a:r>
            <a:r>
              <a:rPr lang="en-US" dirty="0"/>
              <a:t>days </a:t>
            </a:r>
            <a:r>
              <a:rPr lang="en-US" dirty="0" smtClean="0"/>
              <a:t>vs 9.9 days (</a:t>
            </a:r>
            <a:r>
              <a:rPr lang="en-US" dirty="0"/>
              <a:t>P=0.02</a:t>
            </a:r>
            <a:r>
              <a:rPr lang="en-US" dirty="0" smtClean="0"/>
              <a:t>)</a:t>
            </a:r>
          </a:p>
          <a:p>
            <a:r>
              <a:rPr lang="en-US" dirty="0" smtClean="0"/>
              <a:t>No statistical difference in self-</a:t>
            </a:r>
            <a:r>
              <a:rPr lang="en-US" dirty="0" err="1" smtClean="0"/>
              <a:t>extubation</a:t>
            </a:r>
            <a:endParaRPr lang="en-US" dirty="0" smtClean="0"/>
          </a:p>
        </p:txBody>
      </p:sp>
    </p:spTree>
    <p:extLst>
      <p:ext uri="{BB962C8B-B14F-4D97-AF65-F5344CB8AC3E}">
        <p14:creationId xmlns:p14="http://schemas.microsoft.com/office/powerpoint/2010/main" val="2150066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smtClean="0">
                <a:solidFill>
                  <a:schemeClr val="accent6">
                    <a:lumMod val="75000"/>
                  </a:schemeClr>
                </a:solidFill>
              </a:rPr>
              <a:t>delirium</a:t>
            </a:r>
            <a:endParaRPr lang="en-US" sz="6000" dirty="0">
              <a:solidFill>
                <a:schemeClr val="accent6">
                  <a:lumMod val="75000"/>
                </a:schemeClr>
              </a:solidFill>
            </a:endParaRPr>
          </a:p>
        </p:txBody>
      </p:sp>
    </p:spTree>
    <p:extLst>
      <p:ext uri="{BB962C8B-B14F-4D97-AF65-F5344CB8AC3E}">
        <p14:creationId xmlns:p14="http://schemas.microsoft.com/office/powerpoint/2010/main" val="1566339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DELIRIUM</a:t>
            </a:r>
            <a:br>
              <a:rPr lang="en-US" dirty="0" smtClean="0"/>
            </a:br>
            <a:r>
              <a:rPr lang="en-US" sz="1100" dirty="0" smtClean="0"/>
              <a:t>Risk factors</a:t>
            </a:r>
            <a:endParaRPr lang="en-US" dirty="0"/>
          </a:p>
        </p:txBody>
      </p:sp>
      <p:sp>
        <p:nvSpPr>
          <p:cNvPr id="3" name="Content Placeholder 2"/>
          <p:cNvSpPr>
            <a:spLocks noGrp="1"/>
          </p:cNvSpPr>
          <p:nvPr>
            <p:ph idx="1"/>
          </p:nvPr>
        </p:nvSpPr>
        <p:spPr>
          <a:xfrm>
            <a:off x="913794" y="2234066"/>
            <a:ext cx="10353762" cy="3695136"/>
          </a:xfrm>
        </p:spPr>
        <p:txBody>
          <a:bodyPr/>
          <a:lstStyle/>
          <a:p>
            <a:r>
              <a:rPr lang="en-US" dirty="0" smtClean="0"/>
              <a:t>Modifiable</a:t>
            </a:r>
          </a:p>
          <a:p>
            <a:pPr lvl="1"/>
            <a:r>
              <a:rPr lang="en-US" dirty="0" smtClean="0"/>
              <a:t>Benzodiazepine use</a:t>
            </a:r>
          </a:p>
          <a:p>
            <a:pPr lvl="1"/>
            <a:r>
              <a:rPr lang="en-US" dirty="0" smtClean="0"/>
              <a:t>Blood transfusions</a:t>
            </a:r>
          </a:p>
          <a:p>
            <a:r>
              <a:rPr lang="en-US" dirty="0" err="1" smtClean="0"/>
              <a:t>Nonmodifiable</a:t>
            </a:r>
            <a:endParaRPr lang="en-US" dirty="0" smtClean="0"/>
          </a:p>
          <a:p>
            <a:pPr lvl="1"/>
            <a:r>
              <a:rPr lang="en-US" dirty="0" smtClean="0"/>
              <a:t>Greater age</a:t>
            </a:r>
          </a:p>
          <a:p>
            <a:pPr lvl="1"/>
            <a:r>
              <a:rPr lang="en-US" dirty="0" smtClean="0"/>
              <a:t>Dementia</a:t>
            </a:r>
          </a:p>
          <a:p>
            <a:pPr lvl="1"/>
            <a:r>
              <a:rPr lang="en-US" dirty="0" smtClean="0"/>
              <a:t>Prior coma</a:t>
            </a:r>
          </a:p>
          <a:p>
            <a:pPr lvl="1"/>
            <a:r>
              <a:rPr lang="en-US" dirty="0" smtClean="0"/>
              <a:t>Pre-ICU emergency surgery or trauma</a:t>
            </a:r>
          </a:p>
          <a:p>
            <a:pPr lvl="1"/>
            <a:r>
              <a:rPr lang="en-US" dirty="0" smtClean="0"/>
              <a:t>Higher APACHE/ASA scores</a:t>
            </a:r>
            <a:endParaRPr lang="en-US" dirty="0"/>
          </a:p>
        </p:txBody>
      </p:sp>
    </p:spTree>
    <p:extLst>
      <p:ext uri="{BB962C8B-B14F-4D97-AF65-F5344CB8AC3E}">
        <p14:creationId xmlns:p14="http://schemas.microsoft.com/office/powerpoint/2010/main" val="513140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effectLst/>
              </a:rPr>
              <a:t>Long-Term Cognitive Impairment after Critical </a:t>
            </a:r>
            <a:r>
              <a:rPr lang="en-US" b="0" dirty="0" smtClean="0">
                <a:effectLst/>
              </a:rPr>
              <a:t>Illness</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effectLst/>
              </a:rPr>
              <a:t>Pandharipande</a:t>
            </a:r>
            <a:r>
              <a:rPr lang="en-US" dirty="0" smtClean="0">
                <a:effectLst/>
              </a:rPr>
              <a:t> et al. </a:t>
            </a:r>
            <a:r>
              <a:rPr lang="en-US" dirty="0">
                <a:effectLst/>
              </a:rPr>
              <a:t>N </a:t>
            </a:r>
            <a:r>
              <a:rPr lang="en-US" dirty="0" err="1">
                <a:effectLst/>
              </a:rPr>
              <a:t>Engl</a:t>
            </a:r>
            <a:r>
              <a:rPr lang="en-US" dirty="0">
                <a:effectLst/>
              </a:rPr>
              <a:t> J Med 2013; 369:1306-1316</a:t>
            </a:r>
            <a:endParaRPr lang="en-US" dirty="0" smtClean="0">
              <a:effectLst/>
            </a:endParaRPr>
          </a:p>
          <a:p>
            <a:r>
              <a:rPr lang="en-US" dirty="0" smtClean="0">
                <a:effectLst/>
              </a:rPr>
              <a:t>Of </a:t>
            </a:r>
            <a:r>
              <a:rPr lang="en-US" dirty="0">
                <a:effectLst/>
              </a:rPr>
              <a:t>the 821 patients </a:t>
            </a:r>
            <a:r>
              <a:rPr lang="en-US" dirty="0" smtClean="0">
                <a:effectLst/>
              </a:rPr>
              <a:t>enrolled</a:t>
            </a:r>
          </a:p>
          <a:p>
            <a:pPr lvl="1"/>
            <a:r>
              <a:rPr lang="en-US" dirty="0" smtClean="0">
                <a:effectLst/>
              </a:rPr>
              <a:t>Delirium developed </a:t>
            </a:r>
            <a:r>
              <a:rPr lang="en-US" dirty="0">
                <a:effectLst/>
              </a:rPr>
              <a:t>in 74</a:t>
            </a:r>
            <a:r>
              <a:rPr lang="en-US" dirty="0" smtClean="0">
                <a:effectLst/>
              </a:rPr>
              <a:t>%</a:t>
            </a:r>
          </a:p>
          <a:p>
            <a:pPr lvl="2"/>
            <a:r>
              <a:rPr lang="en-US" dirty="0">
                <a:effectLst/>
              </a:rPr>
              <a:t>A longer duration of delirium was independently associated with worse global cognition at 3 and 12 months (P=0.001 and P=0.04, respectively) and worse executive function at 3 and 12 months (P=0.004 and P=0.007, respectively). </a:t>
            </a:r>
          </a:p>
          <a:p>
            <a:pPr lvl="2"/>
            <a:r>
              <a:rPr lang="en-US" dirty="0">
                <a:effectLst/>
              </a:rPr>
              <a:t>Use of sedative or analgesic medications was not consistently associated with cognitive impairment at 3 and 12 months</a:t>
            </a:r>
            <a:r>
              <a:rPr lang="en-US" dirty="0" smtClean="0">
                <a:effectLst/>
              </a:rPr>
              <a:t>.</a:t>
            </a:r>
          </a:p>
          <a:p>
            <a:pPr lvl="1"/>
            <a:r>
              <a:rPr lang="en-US" dirty="0" smtClean="0">
                <a:effectLst/>
              </a:rPr>
              <a:t>At </a:t>
            </a:r>
            <a:r>
              <a:rPr lang="en-US" dirty="0">
                <a:effectLst/>
              </a:rPr>
              <a:t>3 months, 40% of the patients had global cognition scores that were 1.5 SD below the population means (similar to scores for patients with moderate traumatic brain </a:t>
            </a:r>
            <a:r>
              <a:rPr lang="en-US" dirty="0" smtClean="0">
                <a:effectLst/>
              </a:rPr>
              <a:t>injury)</a:t>
            </a:r>
          </a:p>
          <a:p>
            <a:pPr lvl="1"/>
            <a:r>
              <a:rPr lang="en-US" dirty="0" smtClean="0">
                <a:effectLst/>
              </a:rPr>
              <a:t>At 3 months, 26</a:t>
            </a:r>
            <a:r>
              <a:rPr lang="en-US" dirty="0">
                <a:effectLst/>
              </a:rPr>
              <a:t>% had scores 2 SD below the population means (similar to scores for patients with mild Alzheimer's disease). </a:t>
            </a:r>
            <a:endParaRPr lang="en-US" dirty="0" smtClean="0">
              <a:effectLst/>
            </a:endParaRPr>
          </a:p>
          <a:p>
            <a:pPr lvl="1"/>
            <a:r>
              <a:rPr lang="en-US" dirty="0" smtClean="0">
                <a:effectLst/>
              </a:rPr>
              <a:t>At 12 months, 34% had scores similar to moderate TBI and 24% had scores similar to mild Alzheimer’s.  </a:t>
            </a:r>
          </a:p>
        </p:txBody>
      </p:sp>
    </p:spTree>
    <p:extLst>
      <p:ext uri="{BB962C8B-B14F-4D97-AF65-F5344CB8AC3E}">
        <p14:creationId xmlns:p14="http://schemas.microsoft.com/office/powerpoint/2010/main" val="2852640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42485"/>
            <a:ext cx="1892968" cy="2315515"/>
          </a:xfrm>
        </p:spPr>
        <p:txBody>
          <a:bodyPr>
            <a:normAutofit/>
          </a:bodyPr>
          <a:lstStyle/>
          <a:p>
            <a:pPr marL="0" indent="0">
              <a:buNone/>
            </a:pPr>
            <a:r>
              <a:rPr lang="en-US" sz="1200" dirty="0">
                <a:effectLst/>
              </a:rPr>
              <a:t>The Confusion Assessment Method for the ICU (CAM-ICU) and the Intensive Care Delirium Screening Checklist (ICDSC) are the most valid and reliable delirium monitoring tools in adult ICU patients (A).</a:t>
            </a:r>
            <a:endParaRPr lang="en-US" sz="1200" dirty="0"/>
          </a:p>
        </p:txBody>
      </p:sp>
      <p:pic>
        <p:nvPicPr>
          <p:cNvPr id="9218" name="Picture 2" descr="http://img.medscape.com/article/810/233/810233-f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240" y="629462"/>
            <a:ext cx="6400801" cy="561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379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free time:</a:t>
            </a:r>
            <a:endParaRPr lang="en-US" dirty="0"/>
          </a:p>
        </p:txBody>
      </p:sp>
      <p:sp>
        <p:nvSpPr>
          <p:cNvPr id="3" name="Content Placeholder 2"/>
          <p:cNvSpPr>
            <a:spLocks noGrp="1"/>
          </p:cNvSpPr>
          <p:nvPr>
            <p:ph idx="1"/>
          </p:nvPr>
        </p:nvSpPr>
        <p:spPr/>
        <p:txBody>
          <a:bodyPr/>
          <a:lstStyle/>
          <a:p>
            <a:r>
              <a:rPr lang="en-US" dirty="0" smtClean="0">
                <a:solidFill>
                  <a:schemeClr val="accent6">
                    <a:lumMod val="75000"/>
                  </a:schemeClr>
                </a:solidFill>
                <a:effectLst/>
              </a:rPr>
              <a:t>Devlin, et al.  Clinical Practice Guidelines fo</a:t>
            </a:r>
            <a:r>
              <a:rPr lang="en-US" dirty="0" smtClean="0">
                <a:solidFill>
                  <a:schemeClr val="accent6">
                    <a:lumMod val="75000"/>
                  </a:schemeClr>
                </a:solidFill>
                <a:effectLst/>
              </a:rPr>
              <a:t>r the Prevention and Management of Pain, Agitation/Sedation, Delirium, Immobility, and Sleep Disruption in Adult Patients in the ICU. </a:t>
            </a:r>
            <a:r>
              <a:rPr lang="en-US" dirty="0">
                <a:solidFill>
                  <a:schemeClr val="accent6">
                    <a:lumMod val="75000"/>
                  </a:schemeClr>
                </a:solidFill>
                <a:effectLst/>
              </a:rPr>
              <a:t>Critical Care Medicine: </a:t>
            </a:r>
            <a:r>
              <a:rPr lang="en-US" dirty="0">
                <a:solidFill>
                  <a:schemeClr val="accent6">
                    <a:lumMod val="75000"/>
                  </a:schemeClr>
                </a:solidFill>
                <a:effectLst/>
                <a:hlinkClick r:id="rId2"/>
              </a:rPr>
              <a:t>September 2018 - Volume 46 - Issue 9 - p e825-e873</a:t>
            </a:r>
            <a:endParaRPr lang="en-US" dirty="0">
              <a:solidFill>
                <a:schemeClr val="accent6">
                  <a:lumMod val="75000"/>
                </a:schemeClr>
              </a:solidFill>
            </a:endParaRPr>
          </a:p>
        </p:txBody>
      </p:sp>
    </p:spTree>
    <p:extLst>
      <p:ext uri="{BB962C8B-B14F-4D97-AF65-F5344CB8AC3E}">
        <p14:creationId xmlns:p14="http://schemas.microsoft.com/office/powerpoint/2010/main" val="4243318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6337" y="235371"/>
            <a:ext cx="5149516" cy="6344374"/>
          </a:xfrm>
        </p:spPr>
      </p:pic>
    </p:spTree>
    <p:extLst>
      <p:ext uri="{BB962C8B-B14F-4D97-AF65-F5344CB8AC3E}">
        <p14:creationId xmlns:p14="http://schemas.microsoft.com/office/powerpoint/2010/main" val="3061480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Delirium</a:t>
            </a:r>
            <a:br>
              <a:rPr lang="en-US" dirty="0" smtClean="0"/>
            </a:br>
            <a:r>
              <a:rPr lang="en-US" sz="1100" dirty="0" smtClean="0"/>
              <a:t>prevention</a:t>
            </a:r>
            <a:endParaRPr lang="en-US" dirty="0"/>
          </a:p>
        </p:txBody>
      </p:sp>
      <p:sp>
        <p:nvSpPr>
          <p:cNvPr id="3" name="Content Placeholder 2"/>
          <p:cNvSpPr>
            <a:spLocks noGrp="1"/>
          </p:cNvSpPr>
          <p:nvPr>
            <p:ph idx="1"/>
          </p:nvPr>
        </p:nvSpPr>
        <p:spPr/>
        <p:txBody>
          <a:bodyPr>
            <a:normAutofit lnSpcReduction="10000"/>
          </a:bodyPr>
          <a:lstStyle/>
          <a:p>
            <a:r>
              <a:rPr lang="en-US" dirty="0" smtClean="0">
                <a:effectLst/>
              </a:rPr>
              <a:t>We </a:t>
            </a:r>
            <a:r>
              <a:rPr lang="en-US" dirty="0">
                <a:effectLst/>
              </a:rPr>
              <a:t>recommend performing early mobilization of adult ICU patients whenever feasible to reduce the incidence and duration of delirium </a:t>
            </a:r>
            <a:endParaRPr lang="en-US" dirty="0" smtClean="0">
              <a:effectLst/>
            </a:endParaRPr>
          </a:p>
          <a:p>
            <a:r>
              <a:rPr lang="en-US" dirty="0" smtClean="0">
                <a:effectLst/>
              </a:rPr>
              <a:t>Avoid benzodiazepines</a:t>
            </a:r>
          </a:p>
          <a:p>
            <a:r>
              <a:rPr lang="en-US" dirty="0" smtClean="0">
                <a:effectLst/>
              </a:rPr>
              <a:t>Ensure </a:t>
            </a:r>
            <a:r>
              <a:rPr lang="en-US" dirty="0" err="1" smtClean="0">
                <a:effectLst/>
              </a:rPr>
              <a:t>nonpharmacologic</a:t>
            </a:r>
            <a:r>
              <a:rPr lang="en-US" dirty="0" smtClean="0">
                <a:effectLst/>
              </a:rPr>
              <a:t> strategies are in place</a:t>
            </a:r>
          </a:p>
          <a:p>
            <a:pPr lvl="1"/>
            <a:r>
              <a:rPr lang="en-US" dirty="0"/>
              <a:t>Reassurance</a:t>
            </a:r>
          </a:p>
          <a:p>
            <a:pPr lvl="1"/>
            <a:r>
              <a:rPr lang="en-US" dirty="0"/>
              <a:t>Frequent communication with the patient</a:t>
            </a:r>
          </a:p>
          <a:p>
            <a:pPr lvl="1"/>
            <a:r>
              <a:rPr lang="en-US" dirty="0"/>
              <a:t>Regular family visits</a:t>
            </a:r>
          </a:p>
          <a:p>
            <a:pPr lvl="1"/>
            <a:r>
              <a:rPr lang="en-US" dirty="0"/>
              <a:t>Establishment of normal sleep cycles</a:t>
            </a:r>
          </a:p>
          <a:p>
            <a:pPr lvl="1"/>
            <a:r>
              <a:rPr lang="en-US" dirty="0"/>
              <a:t>Cognitive-behavioral </a:t>
            </a:r>
            <a:r>
              <a:rPr lang="en-US" dirty="0" smtClean="0"/>
              <a:t>therapies</a:t>
            </a:r>
            <a:endParaRPr lang="en-US" dirty="0"/>
          </a:p>
        </p:txBody>
      </p:sp>
      <p:sp>
        <p:nvSpPr>
          <p:cNvPr id="4" name="TextBox 3"/>
          <p:cNvSpPr txBox="1"/>
          <p:nvPr/>
        </p:nvSpPr>
        <p:spPr>
          <a:xfrm>
            <a:off x="0" y="5791200"/>
            <a:ext cx="10184344" cy="646331"/>
          </a:xfrm>
          <a:prstGeom prst="rect">
            <a:avLst/>
          </a:prstGeom>
          <a:noFill/>
        </p:spPr>
        <p:txBody>
          <a:bodyPr wrap="square" rtlCol="0">
            <a:spAutoFit/>
          </a:bodyPr>
          <a:lstStyle/>
          <a:p>
            <a:r>
              <a:rPr lang="en-US" i="1" dirty="0" smtClean="0"/>
              <a:t>DO NOT ADMINISTER DRUGS TO PREVENT DELIRIUM (only to treat)</a:t>
            </a:r>
          </a:p>
          <a:p>
            <a:r>
              <a:rPr lang="en-US" i="1" dirty="0"/>
              <a:t>	</a:t>
            </a:r>
            <a:r>
              <a:rPr lang="en-US" i="1" dirty="0" smtClean="0"/>
              <a:t>e.g. haloperidol, atypical antipsychotics, </a:t>
            </a:r>
            <a:r>
              <a:rPr lang="en-US" i="1" dirty="0" err="1" smtClean="0"/>
              <a:t>dexmedetomidine</a:t>
            </a:r>
            <a:r>
              <a:rPr lang="en-US" i="1" dirty="0" smtClean="0"/>
              <a:t>, HMG-CoA, or ketamine</a:t>
            </a:r>
            <a:endParaRPr lang="en-US" i="1" dirty="0"/>
          </a:p>
        </p:txBody>
      </p:sp>
    </p:spTree>
    <p:extLst>
      <p:ext uri="{BB962C8B-B14F-4D97-AF65-F5344CB8AC3E}">
        <p14:creationId xmlns:p14="http://schemas.microsoft.com/office/powerpoint/2010/main" val="1003857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mobility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a:effectLst/>
              </a:rPr>
              <a:t>We suggest performing rehabilitation or mobilization in critically ill adults </a:t>
            </a:r>
            <a:endParaRPr lang="en-US" dirty="0" smtClean="0">
              <a:effectLst/>
            </a:endParaRPr>
          </a:p>
          <a:p>
            <a:pPr lvl="1"/>
            <a:r>
              <a:rPr lang="en-US" dirty="0">
                <a:effectLst/>
              </a:rPr>
              <a:t>Rehabilitation is a “set of interventions designed to optimize functioning and reduce disability in individuals with a health condition</a:t>
            </a:r>
            <a:r>
              <a:rPr lang="en-US" dirty="0" smtClean="0">
                <a:effectLst/>
              </a:rPr>
              <a:t>”</a:t>
            </a:r>
          </a:p>
          <a:p>
            <a:pPr lvl="1"/>
            <a:r>
              <a:rPr lang="en-US" dirty="0">
                <a:effectLst/>
              </a:rPr>
              <a:t>Mobilization is a type of intervention within rehabilitation that facilitates the movement of patients and expends energy with a goal of improving patient </a:t>
            </a:r>
            <a:r>
              <a:rPr lang="en-US" dirty="0" smtClean="0">
                <a:effectLst/>
              </a:rPr>
              <a:t>outcomes</a:t>
            </a:r>
          </a:p>
          <a:p>
            <a:pPr lvl="1"/>
            <a:r>
              <a:rPr lang="en-US" i="1" dirty="0">
                <a:effectLst/>
              </a:rPr>
              <a:t>Vasoactive infusions or mechanical ventilation are not barriers to initiating rehabilitation/mobilization, assuming patients are otherwise stable with the use of these </a:t>
            </a:r>
            <a:r>
              <a:rPr lang="en-US" i="1" dirty="0" smtClean="0">
                <a:effectLst/>
              </a:rPr>
              <a:t>therapies.</a:t>
            </a:r>
          </a:p>
          <a:p>
            <a:pPr lvl="2"/>
            <a:r>
              <a:rPr lang="en-US" i="1" dirty="0" smtClean="0">
                <a:effectLst/>
              </a:rPr>
              <a:t>Major </a:t>
            </a:r>
            <a:r>
              <a:rPr lang="en-US" i="1" dirty="0">
                <a:effectLst/>
              </a:rPr>
              <a:t>indicators for stopping rehabilitation/mobilization include development of new cardiovascular, respiratory, or neurologic </a:t>
            </a:r>
            <a:r>
              <a:rPr lang="en-US" i="1" dirty="0" smtClean="0">
                <a:effectLst/>
              </a:rPr>
              <a:t>instability.</a:t>
            </a:r>
          </a:p>
          <a:p>
            <a:pPr lvl="2"/>
            <a:r>
              <a:rPr lang="en-US" i="1" dirty="0" smtClean="0">
                <a:effectLst/>
              </a:rPr>
              <a:t>Other </a:t>
            </a:r>
            <a:r>
              <a:rPr lang="en-US" i="1" dirty="0">
                <a:effectLst/>
              </a:rPr>
              <a:t>events, such as a fall or medical device removal/malfunction, and patient distress are also indications for stopping.</a:t>
            </a:r>
          </a:p>
          <a:p>
            <a:pPr lvl="1"/>
            <a:endParaRPr lang="en-US" i="1" dirty="0"/>
          </a:p>
        </p:txBody>
      </p:sp>
      <p:sp>
        <p:nvSpPr>
          <p:cNvPr id="4" name="Rectangle 3"/>
          <p:cNvSpPr/>
          <p:nvPr/>
        </p:nvSpPr>
        <p:spPr>
          <a:xfrm>
            <a:off x="0" y="6488668"/>
            <a:ext cx="11859065" cy="369332"/>
          </a:xfrm>
          <a:prstGeom prst="rect">
            <a:avLst/>
          </a:prstGeom>
        </p:spPr>
        <p:txBody>
          <a:bodyPr wrap="square">
            <a:spAutoFit/>
          </a:bodyPr>
          <a:lstStyle/>
          <a:p>
            <a:r>
              <a:rPr lang="en-US" dirty="0" err="1" smtClean="0"/>
              <a:t>Denehy</a:t>
            </a:r>
            <a:r>
              <a:rPr lang="en-US" dirty="0" smtClean="0"/>
              <a:t> et al.  Ten Reasons why ICU patients should be mobilized early. </a:t>
            </a:r>
            <a:r>
              <a:rPr lang="en-US" dirty="0"/>
              <a:t>Intensive Care Med 2017; 43:8690</a:t>
            </a:r>
            <a:endParaRPr lang="en-US" dirty="0"/>
          </a:p>
        </p:txBody>
      </p:sp>
    </p:spTree>
    <p:extLst>
      <p:ext uri="{BB962C8B-B14F-4D97-AF65-F5344CB8AC3E}">
        <p14:creationId xmlns:p14="http://schemas.microsoft.com/office/powerpoint/2010/main" val="3156574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3" y="0"/>
            <a:ext cx="10353761" cy="1326321"/>
          </a:xfrm>
        </p:spPr>
        <p:txBody>
          <a:bodyPr/>
          <a:lstStyle/>
          <a:p>
            <a:r>
              <a:rPr lang="en-US" dirty="0" smtClean="0"/>
              <a:t>Circadian rhythm</a:t>
            </a:r>
            <a:br>
              <a:rPr lang="en-US" dirty="0" smtClean="0"/>
            </a:br>
            <a:r>
              <a:rPr lang="en-US" sz="1400" dirty="0" smtClean="0"/>
              <a:t>reported factors disruptive to sleep</a:t>
            </a:r>
            <a:endParaRPr lang="en-US" sz="1400" dirty="0"/>
          </a:p>
        </p:txBody>
      </p:sp>
      <p:pic>
        <p:nvPicPr>
          <p:cNvPr id="5" name="Picture 4"/>
          <p:cNvPicPr>
            <a:picLocks noChangeAspect="1"/>
          </p:cNvPicPr>
          <p:nvPr/>
        </p:nvPicPr>
        <p:blipFill>
          <a:blip r:embed="rId2"/>
          <a:stretch>
            <a:fillRect/>
          </a:stretch>
        </p:blipFill>
        <p:spPr>
          <a:xfrm>
            <a:off x="2202259" y="1471918"/>
            <a:ext cx="7776827" cy="5048457"/>
          </a:xfrm>
          <a:prstGeom prst="rect">
            <a:avLst/>
          </a:prstGeom>
        </p:spPr>
      </p:pic>
    </p:spTree>
    <p:extLst>
      <p:ext uri="{BB962C8B-B14F-4D97-AF65-F5344CB8AC3E}">
        <p14:creationId xmlns:p14="http://schemas.microsoft.com/office/powerpoint/2010/main" val="1388841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Circadian rhythm</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effectLst/>
              </a:rPr>
              <a:t>Use assist-control </a:t>
            </a:r>
            <a:r>
              <a:rPr lang="en-US" dirty="0">
                <a:effectLst/>
              </a:rPr>
              <a:t>ventilation at night (vs pressure support ventilation) for improving sleep in critically ill </a:t>
            </a:r>
            <a:r>
              <a:rPr lang="en-US" dirty="0" smtClean="0">
                <a:effectLst/>
              </a:rPr>
              <a:t>adults </a:t>
            </a:r>
            <a:r>
              <a:rPr lang="en-US" dirty="0" smtClean="0">
                <a:solidFill>
                  <a:srgbClr val="00B050"/>
                </a:solidFill>
                <a:latin typeface="Calibri" panose="020F0502020204030204" pitchFamily="34" charset="0"/>
                <a:cs typeface="Calibri" panose="020F0502020204030204" pitchFamily="34" charset="0"/>
              </a:rPr>
              <a:t>√</a:t>
            </a:r>
            <a:endParaRPr lang="en-US" dirty="0" smtClean="0">
              <a:effectLst/>
            </a:endParaRPr>
          </a:p>
          <a:p>
            <a:r>
              <a:rPr lang="en-US" dirty="0" smtClean="0">
                <a:effectLst/>
              </a:rPr>
              <a:t>Do not use aromatherapy</a:t>
            </a:r>
            <a:r>
              <a:rPr lang="en-US" dirty="0">
                <a:effectLst/>
              </a:rPr>
              <a:t>, acupressure, or music at night to improve sleep in critically ill adults </a:t>
            </a:r>
            <a:r>
              <a:rPr lang="en-US" dirty="0" smtClean="0">
                <a:solidFill>
                  <a:srgbClr val="FF0000"/>
                </a:solidFill>
              </a:rPr>
              <a:t>Ø</a:t>
            </a:r>
            <a:endParaRPr lang="en-US" dirty="0" smtClean="0">
              <a:effectLst/>
            </a:endParaRPr>
          </a:p>
          <a:p>
            <a:r>
              <a:rPr lang="en-US" dirty="0" smtClean="0">
                <a:effectLst/>
              </a:rPr>
              <a:t>Use noise </a:t>
            </a:r>
            <a:r>
              <a:rPr lang="en-US" dirty="0">
                <a:effectLst/>
              </a:rPr>
              <a:t>and light reduction strategies to improve sleep in critically ill </a:t>
            </a:r>
            <a:r>
              <a:rPr lang="en-US" dirty="0" smtClean="0">
                <a:effectLst/>
              </a:rPr>
              <a:t>adults </a:t>
            </a:r>
            <a:r>
              <a:rPr lang="en-US" dirty="0" smtClean="0">
                <a:solidFill>
                  <a:srgbClr val="00B050"/>
                </a:solidFill>
                <a:latin typeface="Calibri" panose="020F0502020204030204" pitchFamily="34" charset="0"/>
                <a:cs typeface="Calibri" panose="020F0502020204030204" pitchFamily="34" charset="0"/>
              </a:rPr>
              <a:t>√</a:t>
            </a:r>
          </a:p>
          <a:p>
            <a:r>
              <a:rPr lang="en-US" dirty="0">
                <a:effectLst/>
              </a:rPr>
              <a:t>Do not </a:t>
            </a:r>
            <a:r>
              <a:rPr lang="en-US" dirty="0" smtClean="0">
                <a:effectLst/>
              </a:rPr>
              <a:t>use </a:t>
            </a:r>
            <a:r>
              <a:rPr lang="en-US" dirty="0" err="1" smtClean="0">
                <a:effectLst/>
              </a:rPr>
              <a:t>propofol</a:t>
            </a:r>
            <a:r>
              <a:rPr lang="en-US" dirty="0" smtClean="0">
                <a:effectLst/>
              </a:rPr>
              <a:t> to improve</a:t>
            </a:r>
            <a:r>
              <a:rPr lang="en-US" dirty="0">
                <a:effectLst/>
              </a:rPr>
              <a:t> sleep in critically ill adults </a:t>
            </a:r>
            <a:r>
              <a:rPr lang="en-US" dirty="0" smtClean="0">
                <a:solidFill>
                  <a:srgbClr val="FF0000"/>
                </a:solidFill>
              </a:rPr>
              <a:t>Ø</a:t>
            </a:r>
            <a:endParaRPr lang="en-US" dirty="0" smtClean="0">
              <a:effectLst/>
            </a:endParaRPr>
          </a:p>
          <a:p>
            <a:r>
              <a:rPr lang="en-US" dirty="0">
                <a:effectLst/>
              </a:rPr>
              <a:t>We make no recommendation regarding the use of melatonin to improve sleep in critically ill </a:t>
            </a:r>
            <a:r>
              <a:rPr lang="en-US" dirty="0" smtClean="0">
                <a:effectLst/>
              </a:rPr>
              <a:t>adults</a:t>
            </a:r>
          </a:p>
          <a:p>
            <a:pPr lvl="1"/>
            <a:r>
              <a:rPr lang="en-US" dirty="0" err="1" smtClean="0">
                <a:effectLst/>
              </a:rPr>
              <a:t>Ramelteon</a:t>
            </a:r>
            <a:r>
              <a:rPr lang="en-US" dirty="0" smtClean="0">
                <a:effectLst/>
              </a:rPr>
              <a:t> has been shown to reduce occurrence of delirium</a:t>
            </a:r>
          </a:p>
          <a:p>
            <a:pPr lvl="1"/>
            <a:r>
              <a:rPr lang="en-US" dirty="0" smtClean="0">
                <a:effectLst/>
              </a:rPr>
              <a:t>8mg at 20:00</a:t>
            </a:r>
            <a:endParaRPr lang="en-US" dirty="0"/>
          </a:p>
        </p:txBody>
      </p:sp>
    </p:spTree>
    <p:extLst>
      <p:ext uri="{BB962C8B-B14F-4D97-AF65-F5344CB8AC3E}">
        <p14:creationId xmlns:p14="http://schemas.microsoft.com/office/powerpoint/2010/main" val="38537067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Atypical antipsychotics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a:t>Devlin, et al. </a:t>
            </a:r>
            <a:r>
              <a:rPr lang="en-US" dirty="0" err="1"/>
              <a:t>Crit</a:t>
            </a:r>
            <a:r>
              <a:rPr lang="en-US" dirty="0"/>
              <a:t> Care Med 2010 Vol. 38, No. </a:t>
            </a:r>
            <a:r>
              <a:rPr lang="en-US" dirty="0" smtClean="0"/>
              <a:t>2.  </a:t>
            </a:r>
          </a:p>
          <a:p>
            <a:r>
              <a:rPr lang="en-US" dirty="0"/>
              <a:t>Prospective, randomized, double-blind, placebo-controlled </a:t>
            </a:r>
            <a:r>
              <a:rPr lang="en-US" dirty="0" smtClean="0"/>
              <a:t>study of 36 pts</a:t>
            </a:r>
          </a:p>
          <a:p>
            <a:r>
              <a:rPr lang="en-US" dirty="0" smtClean="0"/>
              <a:t>Patients </a:t>
            </a:r>
            <a:r>
              <a:rPr lang="en-US" dirty="0"/>
              <a:t>were randomized to receive quetiapine 50 mg every 12 </a:t>
            </a:r>
            <a:r>
              <a:rPr lang="en-US" dirty="0" err="1"/>
              <a:t>hrs</a:t>
            </a:r>
            <a:r>
              <a:rPr lang="en-US" dirty="0"/>
              <a:t> or placebo. </a:t>
            </a:r>
            <a:endParaRPr lang="en-US" dirty="0" smtClean="0"/>
          </a:p>
          <a:p>
            <a:pPr lvl="1"/>
            <a:r>
              <a:rPr lang="en-US" dirty="0" smtClean="0"/>
              <a:t>Quetiapine </a:t>
            </a:r>
            <a:r>
              <a:rPr lang="en-US" dirty="0"/>
              <a:t>was increased every 24 </a:t>
            </a:r>
            <a:r>
              <a:rPr lang="en-US" dirty="0" err="1"/>
              <a:t>hrs</a:t>
            </a:r>
            <a:r>
              <a:rPr lang="en-US" dirty="0"/>
              <a:t> (50 to 100 to 150 to 200 mg every 12 </a:t>
            </a:r>
            <a:r>
              <a:rPr lang="en-US" dirty="0" err="1"/>
              <a:t>hrs</a:t>
            </a:r>
            <a:r>
              <a:rPr lang="en-US" dirty="0"/>
              <a:t>) if more than one dose of haloperidol was given in the previous 24 </a:t>
            </a:r>
            <a:r>
              <a:rPr lang="en-US" dirty="0" err="1" smtClean="0"/>
              <a:t>hrs</a:t>
            </a:r>
            <a:endParaRPr lang="en-US" dirty="0" smtClean="0"/>
          </a:p>
          <a:p>
            <a:r>
              <a:rPr lang="en-US" dirty="0" smtClean="0"/>
              <a:t>Quetiapine Arm:</a:t>
            </a:r>
          </a:p>
          <a:p>
            <a:pPr lvl="1"/>
            <a:r>
              <a:rPr lang="en-US" dirty="0"/>
              <a:t>S</a:t>
            </a:r>
            <a:r>
              <a:rPr lang="en-US" dirty="0" smtClean="0"/>
              <a:t>horter </a:t>
            </a:r>
            <a:r>
              <a:rPr lang="en-US" dirty="0"/>
              <a:t>time to first resolution of </a:t>
            </a:r>
            <a:r>
              <a:rPr lang="en-US" dirty="0" smtClean="0"/>
              <a:t>delirium 1vs4.5 days(p </a:t>
            </a:r>
            <a:r>
              <a:rPr lang="en-US" dirty="0"/>
              <a:t>=</a:t>
            </a:r>
            <a:r>
              <a:rPr lang="en-US" dirty="0" smtClean="0"/>
              <a:t>0.001)</a:t>
            </a:r>
          </a:p>
          <a:p>
            <a:pPr lvl="1"/>
            <a:r>
              <a:rPr lang="en-US" dirty="0"/>
              <a:t>R</a:t>
            </a:r>
            <a:r>
              <a:rPr lang="en-US" dirty="0" smtClean="0"/>
              <a:t>educed </a:t>
            </a:r>
            <a:r>
              <a:rPr lang="en-US" dirty="0"/>
              <a:t>duration of delirium </a:t>
            </a:r>
            <a:r>
              <a:rPr lang="en-US" dirty="0" smtClean="0"/>
              <a:t>36vs120 </a:t>
            </a:r>
            <a:r>
              <a:rPr lang="en-US" dirty="0" err="1"/>
              <a:t>hrs</a:t>
            </a:r>
            <a:r>
              <a:rPr lang="en-US" dirty="0"/>
              <a:t> </a:t>
            </a:r>
            <a:r>
              <a:rPr lang="en-US" dirty="0" smtClean="0"/>
              <a:t>(p= 0.006)]</a:t>
            </a:r>
          </a:p>
          <a:p>
            <a:pPr lvl="1"/>
            <a:r>
              <a:rPr lang="en-US" dirty="0"/>
              <a:t>L</a:t>
            </a:r>
            <a:r>
              <a:rPr lang="en-US" dirty="0" smtClean="0"/>
              <a:t>ess </a:t>
            </a:r>
            <a:r>
              <a:rPr lang="en-US" dirty="0"/>
              <a:t>agitation </a:t>
            </a:r>
            <a:r>
              <a:rPr lang="en-US" dirty="0" smtClean="0"/>
              <a:t>6 vs.36 </a:t>
            </a:r>
            <a:r>
              <a:rPr lang="en-US" dirty="0" err="1"/>
              <a:t>hrs</a:t>
            </a:r>
            <a:r>
              <a:rPr lang="en-US" dirty="0"/>
              <a:t> </a:t>
            </a:r>
            <a:r>
              <a:rPr lang="en-US" dirty="0" smtClean="0"/>
              <a:t>(p= 0.02) (but more somnolent)</a:t>
            </a:r>
          </a:p>
          <a:p>
            <a:r>
              <a:rPr lang="en-US" dirty="0" smtClean="0"/>
              <a:t>Mortality, ICU LOS, </a:t>
            </a:r>
            <a:r>
              <a:rPr lang="en-US" dirty="0" err="1" smtClean="0"/>
              <a:t>QTc</a:t>
            </a:r>
            <a:r>
              <a:rPr lang="en-US" dirty="0" smtClean="0"/>
              <a:t> prolongation the same.</a:t>
            </a:r>
          </a:p>
          <a:p>
            <a:pPr marL="0" indent="0">
              <a:buNone/>
            </a:pPr>
            <a:endParaRPr lang="en-US" dirty="0"/>
          </a:p>
        </p:txBody>
      </p:sp>
    </p:spTree>
    <p:extLst>
      <p:ext uri="{BB962C8B-B14F-4D97-AF65-F5344CB8AC3E}">
        <p14:creationId xmlns:p14="http://schemas.microsoft.com/office/powerpoint/2010/main" val="1185593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solidFill>
                  <a:schemeClr val="accent5">
                    <a:lumMod val="75000"/>
                  </a:schemeClr>
                </a:solidFill>
              </a:rPr>
              <a:t>PARALYSIS</a:t>
            </a:r>
            <a:endParaRPr lang="en-US" sz="8000" dirty="0">
              <a:solidFill>
                <a:schemeClr val="accent5">
                  <a:lumMod val="75000"/>
                </a:schemeClr>
              </a:solidFill>
            </a:endParaRPr>
          </a:p>
        </p:txBody>
      </p:sp>
      <p:sp>
        <p:nvSpPr>
          <p:cNvPr id="3" name="Content Placeholder 2"/>
          <p:cNvSpPr>
            <a:spLocks noGrp="1"/>
          </p:cNvSpPr>
          <p:nvPr>
            <p:ph idx="1"/>
          </p:nvPr>
        </p:nvSpPr>
        <p:spPr/>
        <p:txBody>
          <a:bodyPr/>
          <a:lstStyle/>
          <a:p>
            <a:r>
              <a:rPr lang="en-US" dirty="0" smtClean="0">
                <a:effectLst/>
              </a:rPr>
              <a:t>All patients on paralytics must be on continuous infusions of pain and sedative medications.  There are NO exceptions.</a:t>
            </a:r>
          </a:p>
          <a:p>
            <a:r>
              <a:rPr lang="en-US" dirty="0" err="1">
                <a:effectLst/>
              </a:rPr>
              <a:t>Bispectral</a:t>
            </a:r>
            <a:r>
              <a:rPr lang="en-US" dirty="0">
                <a:effectLst/>
              </a:rPr>
              <a:t> index (BIS) monitoring appears best suited for sedative titration during deep sedation or neuromuscular blockade</a:t>
            </a:r>
            <a:endParaRPr lang="en-US" dirty="0"/>
          </a:p>
        </p:txBody>
      </p:sp>
    </p:spTree>
    <p:extLst>
      <p:ext uri="{BB962C8B-B14F-4D97-AF65-F5344CB8AC3E}">
        <p14:creationId xmlns:p14="http://schemas.microsoft.com/office/powerpoint/2010/main" val="421395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smtClean="0">
                <a:solidFill>
                  <a:schemeClr val="accent6">
                    <a:lumMod val="75000"/>
                  </a:schemeClr>
                </a:solidFill>
              </a:rPr>
              <a:t>distress</a:t>
            </a:r>
            <a:endParaRPr lang="en-US" sz="6000" dirty="0">
              <a:solidFill>
                <a:schemeClr val="accent6">
                  <a:lumMod val="75000"/>
                </a:schemeClr>
              </a:solidFill>
            </a:endParaRPr>
          </a:p>
        </p:txBody>
      </p:sp>
    </p:spTree>
    <p:extLst>
      <p:ext uri="{BB962C8B-B14F-4D97-AF65-F5344CB8AC3E}">
        <p14:creationId xmlns:p14="http://schemas.microsoft.com/office/powerpoint/2010/main" val="481979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Distress</a:t>
            </a:r>
            <a:endParaRPr lang="en-US" dirty="0"/>
          </a:p>
        </p:txBody>
      </p:sp>
      <p:sp>
        <p:nvSpPr>
          <p:cNvPr id="3" name="Content Placeholder 2"/>
          <p:cNvSpPr>
            <a:spLocks noGrp="1"/>
          </p:cNvSpPr>
          <p:nvPr>
            <p:ph idx="1"/>
          </p:nvPr>
        </p:nvSpPr>
        <p:spPr/>
        <p:txBody>
          <a:bodyPr/>
          <a:lstStyle/>
          <a:p>
            <a:r>
              <a:rPr lang="en-US" dirty="0" smtClean="0"/>
              <a:t>When a patient is intubated and having procedures performed on them, it can cause significant distress</a:t>
            </a:r>
          </a:p>
          <a:p>
            <a:r>
              <a:rPr lang="en-US" dirty="0" smtClean="0"/>
              <a:t>Many patients have a level of delirium present when they are critically ill</a:t>
            </a:r>
          </a:p>
          <a:p>
            <a:pPr lvl="1"/>
            <a:r>
              <a:rPr lang="en-US" dirty="0" smtClean="0"/>
              <a:t>It is extremely important to not add to that delirium</a:t>
            </a:r>
            <a:endParaRPr lang="en-US" dirty="0"/>
          </a:p>
        </p:txBody>
      </p:sp>
    </p:spTree>
    <p:extLst>
      <p:ext uri="{BB962C8B-B14F-4D97-AF65-F5344CB8AC3E}">
        <p14:creationId xmlns:p14="http://schemas.microsoft.com/office/powerpoint/2010/main" val="1226724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Distress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Anxiety</a:t>
            </a:r>
          </a:p>
          <a:p>
            <a:pPr lvl="1"/>
            <a:r>
              <a:rPr lang="en-US" dirty="0" smtClean="0"/>
              <a:t>Fear of suffering, Frustration at losing control, Inability to communicate…</a:t>
            </a:r>
          </a:p>
          <a:p>
            <a:r>
              <a:rPr lang="en-US" dirty="0" smtClean="0"/>
              <a:t>Pain</a:t>
            </a:r>
          </a:p>
          <a:p>
            <a:pPr lvl="1"/>
            <a:r>
              <a:rPr lang="en-US" dirty="0" smtClean="0"/>
              <a:t>Mostly associated with procedures (ETT cause some discomfort, but not usually pain)</a:t>
            </a:r>
          </a:p>
          <a:p>
            <a:r>
              <a:rPr lang="en-US" dirty="0" smtClean="0"/>
              <a:t>Delirium</a:t>
            </a:r>
          </a:p>
          <a:p>
            <a:pPr lvl="1"/>
            <a:r>
              <a:rPr lang="en-US" dirty="0" smtClean="0"/>
              <a:t>“</a:t>
            </a:r>
            <a:r>
              <a:rPr lang="en-US" dirty="0"/>
              <a:t>acute and potentially reversible impairment of consciousness and cognitive function that fluctuates in </a:t>
            </a:r>
            <a:r>
              <a:rPr lang="en-US" dirty="0" smtClean="0"/>
              <a:t>severity”</a:t>
            </a:r>
          </a:p>
          <a:p>
            <a:r>
              <a:rPr lang="en-US" dirty="0" smtClean="0"/>
              <a:t>Dyspnea</a:t>
            </a:r>
          </a:p>
          <a:p>
            <a:pPr lvl="1"/>
            <a:r>
              <a:rPr lang="en-US" dirty="0" smtClean="0"/>
              <a:t>Can occur when on mechanical ventilation</a:t>
            </a:r>
          </a:p>
          <a:p>
            <a:r>
              <a:rPr lang="en-US" dirty="0"/>
              <a:t>N</a:t>
            </a:r>
            <a:r>
              <a:rPr lang="en-US" dirty="0" smtClean="0"/>
              <a:t>euromuscular paralysis</a:t>
            </a:r>
          </a:p>
          <a:p>
            <a:pPr lvl="1"/>
            <a:r>
              <a:rPr lang="en-US" dirty="0" smtClean="0"/>
              <a:t>All patients who are paralyzed must receive continuous infusions of sedatives and opiates</a:t>
            </a:r>
            <a:endParaRPr lang="en-US" dirty="0"/>
          </a:p>
        </p:txBody>
      </p:sp>
    </p:spTree>
    <p:extLst>
      <p:ext uri="{BB962C8B-B14F-4D97-AF65-F5344CB8AC3E}">
        <p14:creationId xmlns:p14="http://schemas.microsoft.com/office/powerpoint/2010/main" val="1702917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smtClean="0">
                <a:solidFill>
                  <a:schemeClr val="accent6">
                    <a:lumMod val="75000"/>
                  </a:schemeClr>
                </a:solidFill>
              </a:rPr>
              <a:t>anxiety</a:t>
            </a:r>
            <a:endParaRPr lang="en-US" sz="6000" dirty="0">
              <a:solidFill>
                <a:schemeClr val="accent6">
                  <a:lumMod val="75000"/>
                </a:schemeClr>
              </a:solidFill>
            </a:endParaRPr>
          </a:p>
        </p:txBody>
      </p:sp>
    </p:spTree>
    <p:extLst>
      <p:ext uri="{BB962C8B-B14F-4D97-AF65-F5344CB8AC3E}">
        <p14:creationId xmlns:p14="http://schemas.microsoft.com/office/powerpoint/2010/main" val="983602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Attempt </a:t>
            </a:r>
            <a:r>
              <a:rPr lang="en-US" dirty="0" err="1" smtClean="0"/>
              <a:t>nonpharmacologic</a:t>
            </a:r>
            <a:r>
              <a:rPr lang="en-US" dirty="0" smtClean="0"/>
              <a:t> interventions</a:t>
            </a:r>
          </a:p>
          <a:p>
            <a:pPr lvl="1"/>
            <a:r>
              <a:rPr lang="en-US" dirty="0" smtClean="0"/>
              <a:t>Reassurance</a:t>
            </a:r>
          </a:p>
          <a:p>
            <a:pPr lvl="1"/>
            <a:r>
              <a:rPr lang="en-US" dirty="0"/>
              <a:t>F</a:t>
            </a:r>
            <a:r>
              <a:rPr lang="en-US" dirty="0" smtClean="0"/>
              <a:t>requent </a:t>
            </a:r>
            <a:r>
              <a:rPr lang="en-US" dirty="0"/>
              <a:t>communication with the </a:t>
            </a:r>
            <a:r>
              <a:rPr lang="en-US" dirty="0" smtClean="0"/>
              <a:t>patient</a:t>
            </a:r>
          </a:p>
          <a:p>
            <a:pPr lvl="1"/>
            <a:r>
              <a:rPr lang="en-US" dirty="0" smtClean="0"/>
              <a:t>Regular </a:t>
            </a:r>
            <a:r>
              <a:rPr lang="en-US" dirty="0"/>
              <a:t>family </a:t>
            </a:r>
            <a:r>
              <a:rPr lang="en-US" dirty="0" smtClean="0"/>
              <a:t>visits</a:t>
            </a:r>
          </a:p>
          <a:p>
            <a:pPr lvl="1"/>
            <a:r>
              <a:rPr lang="en-US" dirty="0"/>
              <a:t>E</a:t>
            </a:r>
            <a:r>
              <a:rPr lang="en-US" dirty="0" smtClean="0"/>
              <a:t>stablishment </a:t>
            </a:r>
            <a:r>
              <a:rPr lang="en-US" dirty="0"/>
              <a:t>of normal sleep </a:t>
            </a:r>
            <a:r>
              <a:rPr lang="en-US" dirty="0" smtClean="0"/>
              <a:t>cycles</a:t>
            </a:r>
          </a:p>
          <a:p>
            <a:pPr lvl="1"/>
            <a:r>
              <a:rPr lang="en-US" dirty="0"/>
              <a:t>C</a:t>
            </a:r>
            <a:r>
              <a:rPr lang="en-US" dirty="0" smtClean="0"/>
              <a:t>ognitive-behavioral therapies</a:t>
            </a:r>
          </a:p>
          <a:p>
            <a:pPr lvl="2"/>
            <a:r>
              <a:rPr lang="en-US" dirty="0" smtClean="0"/>
              <a:t>music </a:t>
            </a:r>
            <a:r>
              <a:rPr lang="en-US" dirty="0"/>
              <a:t>therapy, guided imagery, and relaxation </a:t>
            </a:r>
            <a:r>
              <a:rPr lang="en-US" dirty="0" smtClean="0"/>
              <a:t>therapy</a:t>
            </a:r>
          </a:p>
          <a:p>
            <a:pPr lvl="1"/>
            <a:r>
              <a:rPr lang="en-US" dirty="0" smtClean="0"/>
              <a:t>Proven to:</a:t>
            </a:r>
          </a:p>
          <a:p>
            <a:pPr lvl="2"/>
            <a:r>
              <a:rPr lang="en-US" dirty="0" smtClean="0"/>
              <a:t>Decrease time on ventilator, length of ICU stay, length of hospital stay, and incidence of delirium. </a:t>
            </a:r>
          </a:p>
          <a:p>
            <a:pPr lvl="2"/>
            <a:r>
              <a:rPr lang="en-US" dirty="0" smtClean="0"/>
              <a:t>No difference in PTSD, QOL, or depression, in survivors approximately two years after randomization</a:t>
            </a:r>
          </a:p>
        </p:txBody>
      </p:sp>
    </p:spTree>
    <p:extLst>
      <p:ext uri="{BB962C8B-B14F-4D97-AF65-F5344CB8AC3E}">
        <p14:creationId xmlns:p14="http://schemas.microsoft.com/office/powerpoint/2010/main" val="985432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therapy</a:t>
            </a:r>
            <a:endParaRPr lang="en-US" dirty="0"/>
          </a:p>
        </p:txBody>
      </p:sp>
      <p:sp>
        <p:nvSpPr>
          <p:cNvPr id="3" name="Content Placeholder 2"/>
          <p:cNvSpPr>
            <a:spLocks noGrp="1"/>
          </p:cNvSpPr>
          <p:nvPr>
            <p:ph idx="1"/>
          </p:nvPr>
        </p:nvSpPr>
        <p:spPr/>
        <p:txBody>
          <a:bodyPr>
            <a:normAutofit/>
          </a:bodyPr>
          <a:lstStyle/>
          <a:p>
            <a:r>
              <a:rPr lang="en-US" dirty="0" err="1" smtClean="0"/>
              <a:t>Chalan</a:t>
            </a:r>
            <a:r>
              <a:rPr lang="en-US" dirty="0" smtClean="0"/>
              <a:t>, et al. </a:t>
            </a:r>
            <a:r>
              <a:rPr lang="en-US" dirty="0"/>
              <a:t>JAMA. 2013;309(22):</a:t>
            </a:r>
            <a:r>
              <a:rPr lang="en-US" dirty="0" smtClean="0"/>
              <a:t>2335-2344</a:t>
            </a:r>
          </a:p>
          <a:p>
            <a:r>
              <a:rPr lang="en-US" dirty="0" smtClean="0"/>
              <a:t>RCT, 12 ICUs</a:t>
            </a:r>
          </a:p>
          <a:p>
            <a:r>
              <a:rPr lang="en-US" dirty="0" smtClean="0"/>
              <a:t>Patient Directed Music (79.8 min/day), Noise Cancelling Headphones (34min/day), or Usual Care.  </a:t>
            </a:r>
          </a:p>
          <a:p>
            <a:r>
              <a:rPr lang="en-US" dirty="0" smtClean="0"/>
              <a:t>PDM </a:t>
            </a:r>
            <a:r>
              <a:rPr lang="en-US" dirty="0"/>
              <a:t>group had </a:t>
            </a:r>
            <a:r>
              <a:rPr lang="en-US" dirty="0" smtClean="0"/>
              <a:t>an anxiety </a:t>
            </a:r>
            <a:r>
              <a:rPr lang="en-US" dirty="0"/>
              <a:t>score </a:t>
            </a:r>
            <a:r>
              <a:rPr lang="en-US" dirty="0" smtClean="0"/>
              <a:t>19.5 points lower than usual care group (</a:t>
            </a:r>
            <a:r>
              <a:rPr lang="en-US" i="1" dirty="0" smtClean="0"/>
              <a:t>P</a:t>
            </a:r>
            <a:r>
              <a:rPr lang="en-US" dirty="0"/>
              <a:t>=.003</a:t>
            </a:r>
            <a:r>
              <a:rPr lang="en-US" dirty="0" smtClean="0"/>
              <a:t>)</a:t>
            </a:r>
          </a:p>
          <a:p>
            <a:r>
              <a:rPr lang="en-US" dirty="0" smtClean="0"/>
              <a:t>PDM group also had less sedation (intensity and frequency) (P=.05, P=.01)</a:t>
            </a:r>
            <a:endParaRPr lang="en-US" dirty="0"/>
          </a:p>
        </p:txBody>
      </p:sp>
    </p:spTree>
    <p:extLst>
      <p:ext uri="{BB962C8B-B14F-4D97-AF65-F5344CB8AC3E}">
        <p14:creationId xmlns:p14="http://schemas.microsoft.com/office/powerpoint/2010/main" val="41323715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4357</TotalTime>
  <Words>1579</Words>
  <Application>Microsoft Office PowerPoint</Application>
  <PresentationFormat>Widescreen</PresentationFormat>
  <Paragraphs>195</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Bookman Old Style</vt:lpstr>
      <vt:lpstr>Calibri</vt:lpstr>
      <vt:lpstr>Open Sans</vt:lpstr>
      <vt:lpstr>Rockwell</vt:lpstr>
      <vt:lpstr>Damask</vt:lpstr>
      <vt:lpstr>Sedation, Analgesia, and agitation in the ICU</vt:lpstr>
      <vt:lpstr>Objectives</vt:lpstr>
      <vt:lpstr>In your free time:</vt:lpstr>
      <vt:lpstr>distress</vt:lpstr>
      <vt:lpstr>Distress</vt:lpstr>
      <vt:lpstr>Distress</vt:lpstr>
      <vt:lpstr>anxiety</vt:lpstr>
      <vt:lpstr>Anxiety</vt:lpstr>
      <vt:lpstr>Music therapy</vt:lpstr>
      <vt:lpstr>pain</vt:lpstr>
      <vt:lpstr>Pain</vt:lpstr>
      <vt:lpstr>PowerPoint Presentation</vt:lpstr>
      <vt:lpstr>PowerPoint Presentation</vt:lpstr>
      <vt:lpstr>Opiates for Pain</vt:lpstr>
      <vt:lpstr>Other Pain Medications</vt:lpstr>
      <vt:lpstr>Adjuncts to pain medications</vt:lpstr>
      <vt:lpstr>sedation</vt:lpstr>
      <vt:lpstr>PowerPoint Presentation</vt:lpstr>
      <vt:lpstr>PowerPoint Presentation</vt:lpstr>
      <vt:lpstr>Sedation</vt:lpstr>
      <vt:lpstr>sedation</vt:lpstr>
      <vt:lpstr>Dexmedetomidine vs midazolam</vt:lpstr>
      <vt:lpstr>Dexmedetomidine vs midazolam or propofol</vt:lpstr>
      <vt:lpstr>Bolus sedation</vt:lpstr>
      <vt:lpstr>Daily interruption of sedation</vt:lpstr>
      <vt:lpstr>delirium</vt:lpstr>
      <vt:lpstr>DELIRIUM Risk factors</vt:lpstr>
      <vt:lpstr>Long-Term Cognitive Impairment after Critical Illness</vt:lpstr>
      <vt:lpstr>PowerPoint Presentation</vt:lpstr>
      <vt:lpstr>PowerPoint Presentation</vt:lpstr>
      <vt:lpstr>Delirium prevention</vt:lpstr>
      <vt:lpstr>Early mobility</vt:lpstr>
      <vt:lpstr>Circadian rhythm reported factors disruptive to sleep</vt:lpstr>
      <vt:lpstr>Circadian rhythm</vt:lpstr>
      <vt:lpstr>Atypical antipsychotics</vt:lpstr>
      <vt:lpstr>PARALYSIS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Sedation in the ICU</dc:title>
  <dc:creator>Karin Halvorson</dc:creator>
  <cp:lastModifiedBy>Karin Halvorson</cp:lastModifiedBy>
  <cp:revision>67</cp:revision>
  <dcterms:created xsi:type="dcterms:W3CDTF">2015-10-09T15:43:52Z</dcterms:created>
  <dcterms:modified xsi:type="dcterms:W3CDTF">2020-08-06T22:07:43Z</dcterms:modified>
</cp:coreProperties>
</file>