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9" r:id="rId4"/>
    <p:sldId id="260" r:id="rId5"/>
    <p:sldId id="261" r:id="rId6"/>
    <p:sldId id="262" r:id="rId7"/>
    <p:sldId id="263" r:id="rId8"/>
    <p:sldId id="267" r:id="rId9"/>
    <p:sldId id="280" r:id="rId10"/>
    <p:sldId id="281" r:id="rId11"/>
    <p:sldId id="282" r:id="rId12"/>
    <p:sldId id="283" r:id="rId13"/>
    <p:sldId id="288" r:id="rId14"/>
    <p:sldId id="285" r:id="rId15"/>
    <p:sldId id="284" r:id="rId16"/>
    <p:sldId id="286" r:id="rId17"/>
    <p:sldId id="271" r:id="rId18"/>
    <p:sldId id="273" r:id="rId19"/>
    <p:sldId id="274" r:id="rId20"/>
    <p:sldId id="287" r:id="rId21"/>
    <p:sldId id="277" r:id="rId22"/>
    <p:sldId id="278" r:id="rId23"/>
    <p:sldId id="270" r:id="rId24"/>
    <p:sldId id="272" r:id="rId25"/>
    <p:sldId id="266" r:id="rId26"/>
    <p:sldId id="264" r:id="rId27"/>
    <p:sldId id="275" r:id="rId28"/>
    <p:sldId id="276" r:id="rId29"/>
    <p:sldId id="269" r:id="rId30"/>
    <p:sldId id="26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4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60685-EE67-8548-9186-D78C962426DE}" type="datetimeFigureOut">
              <a:rPr lang="en-US" smtClean="0"/>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3DCB4-9644-DB4F-A7C0-7441A41CBBF7}" type="slidenum">
              <a:rPr lang="en-US" smtClean="0"/>
              <a:t>‹#›</a:t>
            </a:fld>
            <a:endParaRPr lang="en-US"/>
          </a:p>
        </p:txBody>
      </p:sp>
    </p:spTree>
    <p:extLst>
      <p:ext uri="{BB962C8B-B14F-4D97-AF65-F5344CB8AC3E}">
        <p14:creationId xmlns:p14="http://schemas.microsoft.com/office/powerpoint/2010/main" val="3419111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mote.lifespan.org/sp-3.5.1a/,DanaInfo=ovidsp.tx.ovid.com+ovidweb.cgi?&amp;S=GCOCFPEAGCDDCGNNNCALMHGCCKOHAA00&amp;PDFLink=B|S.sh.15|6&amp;WebLinkReturn=Titles=S.sh.15|6|25&amp;FORMAT=title&amp;FIELDS=TITL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mote.lifespan.org/sp-3.5.1a/,DanaInfo=ovidsp.tx.ovid.com+ovidweb.cgi?&amp;S=GCOCFPEAGCDDCGNNNCALMHGCCKOHAA00&amp;PDFLink=B|S.sh.15|17&amp;WebLinkReturn=Titles=S.sh.15|17|25&amp;FORMAT=title&amp;FIELDS=TITL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established predictors of neurologic outcome in comatose survivors of cardiac arrest would be confounded by the protective effects of mild hypothermia and/or by sedative and paralytic agents used during the hypothermia protocols.</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a:t>
            </a:fld>
            <a:endParaRPr lang="en-US"/>
          </a:p>
        </p:txBody>
      </p:sp>
    </p:spTree>
    <p:extLst>
      <p:ext uri="{BB962C8B-B14F-4D97-AF65-F5344CB8AC3E}">
        <p14:creationId xmlns:p14="http://schemas.microsoft.com/office/powerpoint/2010/main" val="284909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Predictors of poor neurologic outcome after induced mild hypothermia following cardiac arrest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American Academy of Neurology (AAN).1 The report recommended the following prognostic indicators of poor neurologic outcome for these patients: the presence of myoclonus status </a:t>
            </a:r>
            <a:r>
              <a:rPr lang="en-US" sz="1200" kern="1200" dirty="0" err="1" smtClean="0">
                <a:solidFill>
                  <a:schemeClr val="tx1"/>
                </a:solidFill>
                <a:latin typeface="+mn-lt"/>
                <a:ea typeface="+mn-ea"/>
                <a:cs typeface="+mn-cs"/>
              </a:rPr>
              <a:t>epilepticus</a:t>
            </a:r>
            <a:r>
              <a:rPr lang="en-US" sz="1200" kern="1200" dirty="0" smtClean="0">
                <a:solidFill>
                  <a:schemeClr val="tx1"/>
                </a:solidFill>
                <a:latin typeface="+mn-lt"/>
                <a:ea typeface="+mn-ea"/>
                <a:cs typeface="+mn-cs"/>
              </a:rPr>
              <a:t>, absent pupillary and corneal reflexes and motor responses no better than extension on day 3, bilaterally absent N20 responses of somatosensory evoked potentials on days 1 to 3, and elevated serum neuron-specific </a:t>
            </a:r>
            <a:r>
              <a:rPr lang="en-US" sz="1200" kern="1200" dirty="0" err="1" smtClean="0">
                <a:solidFill>
                  <a:schemeClr val="tx1"/>
                </a:solidFill>
                <a:latin typeface="+mn-lt"/>
                <a:ea typeface="+mn-ea"/>
                <a:cs typeface="+mn-cs"/>
              </a:rPr>
              <a:t>enolase</a:t>
            </a:r>
            <a:r>
              <a:rPr lang="en-US" sz="1200" kern="1200" dirty="0" smtClean="0">
                <a:solidFill>
                  <a:schemeClr val="tx1"/>
                </a:solidFill>
                <a:latin typeface="+mn-lt"/>
                <a:ea typeface="+mn-ea"/>
                <a:cs typeface="+mn-cs"/>
              </a:rPr>
              <a:t> 􏰃33 g/L at days 1 to 3 after CA.</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28</a:t>
            </a:fld>
            <a:endParaRPr lang="en-US"/>
          </a:p>
        </p:txBody>
      </p:sp>
    </p:spTree>
    <p:extLst>
      <p:ext uri="{BB962C8B-B14F-4D97-AF65-F5344CB8AC3E}">
        <p14:creationId xmlns:p14="http://schemas.microsoft.com/office/powerpoint/2010/main" val="269696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latin typeface="+mn-lt"/>
                <a:ea typeface="+mn-ea"/>
                <a:cs typeface="+mn-cs"/>
                <a:hlinkClick r:id="rId3"/>
              </a:rPr>
              <a:t>Predicting Outcome from Hypoxic-Ischemic Coma.</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17</a:t>
            </a:fld>
            <a:endParaRPr lang="en-US"/>
          </a:p>
        </p:txBody>
      </p:sp>
    </p:spTree>
    <p:extLst>
      <p:ext uri="{BB962C8B-B14F-4D97-AF65-F5344CB8AC3E}">
        <p14:creationId xmlns:p14="http://schemas.microsoft.com/office/powerpoint/2010/main" val="25083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latin typeface="+mn-lt"/>
                <a:ea typeface="+mn-ea"/>
                <a:cs typeface="+mn-cs"/>
                <a:hlinkClick r:id="rId3"/>
              </a:rPr>
              <a:t>Is This Patient Dead, Vegetative, or Severely Neurologically Impaired?: Assessing Outcome for Comatose Survivors of Cardiac Arrest.</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18</a:t>
            </a:fld>
            <a:endParaRPr lang="en-US"/>
          </a:p>
        </p:txBody>
      </p:sp>
    </p:spTree>
    <p:extLst>
      <p:ext uri="{BB962C8B-B14F-4D97-AF65-F5344CB8AC3E}">
        <p14:creationId xmlns:p14="http://schemas.microsoft.com/office/powerpoint/2010/main" val="290006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Prediction outcome</a:t>
            </a:r>
            <a:r>
              <a:rPr lang="en-US" baseline="0" dirty="0" smtClean="0"/>
              <a:t> after cardiac arrest</a:t>
            </a:r>
          </a:p>
          <a:p>
            <a:endParaRPr lang="en-US" baseline="0" dirty="0" smtClean="0"/>
          </a:p>
          <a:p>
            <a:r>
              <a:rPr lang="en-US" sz="1200" kern="1200" dirty="0" smtClean="0">
                <a:solidFill>
                  <a:schemeClr val="tx1"/>
                </a:solidFill>
                <a:latin typeface="+mn-lt"/>
                <a:ea typeface="+mn-ea"/>
                <a:cs typeface="+mn-cs"/>
              </a:rPr>
              <a:t>Favorable outcome with survival seems to occur with both grade 1 and the "reactive type" of grade 2 abnormalities, with preservation of normal sleep features, and with frontal </a:t>
            </a:r>
            <a:r>
              <a:rPr lang="en-US" sz="1200" kern="1200" dirty="0" err="1" smtClean="0">
                <a:solidFill>
                  <a:schemeClr val="tx1"/>
                </a:solidFill>
                <a:latin typeface="+mn-lt"/>
                <a:ea typeface="+mn-ea"/>
                <a:cs typeface="+mn-cs"/>
              </a:rPr>
              <a:t>monorhythmic</a:t>
            </a:r>
            <a:r>
              <a:rPr lang="en-US" sz="1200" kern="1200" dirty="0" smtClean="0">
                <a:solidFill>
                  <a:schemeClr val="tx1"/>
                </a:solidFill>
                <a:latin typeface="+mn-lt"/>
                <a:ea typeface="+mn-ea"/>
                <a:cs typeface="+mn-cs"/>
              </a:rPr>
              <a:t> delta activity. </a:t>
            </a:r>
            <a:r>
              <a:rPr lang="en-US" sz="1200" kern="1200" dirty="0" err="1" smtClean="0">
                <a:solidFill>
                  <a:schemeClr val="tx1"/>
                </a:solidFill>
                <a:latin typeface="+mn-lt"/>
                <a:ea typeface="+mn-ea"/>
                <a:cs typeface="+mn-cs"/>
              </a:rPr>
              <a:t>Prognostically</a:t>
            </a:r>
            <a:r>
              <a:rPr lang="en-US" sz="1200" kern="1200" dirty="0" smtClean="0">
                <a:solidFill>
                  <a:schemeClr val="tx1"/>
                </a:solidFill>
                <a:latin typeface="+mn-lt"/>
                <a:ea typeface="+mn-ea"/>
                <a:cs typeface="+mn-cs"/>
              </a:rPr>
              <a:t> uncertain patterns are "nonreactive" grade 2 abnormalities, diffuse delta activity with grade 3 abnormality, and the "reactive type of alpha pattern coma." The following patterns are suggested to be </a:t>
            </a:r>
            <a:r>
              <a:rPr lang="en-US" sz="1200" kern="1200" dirty="0" err="1" smtClean="0">
                <a:solidFill>
                  <a:schemeClr val="tx1"/>
                </a:solidFill>
                <a:latin typeface="+mn-lt"/>
                <a:ea typeface="+mn-ea"/>
                <a:cs typeface="+mn-cs"/>
              </a:rPr>
              <a:t>prognostically</a:t>
            </a:r>
            <a:r>
              <a:rPr lang="en-US" sz="1200" kern="1200" dirty="0" smtClean="0">
                <a:solidFill>
                  <a:schemeClr val="tx1"/>
                </a:solidFill>
                <a:latin typeface="+mn-lt"/>
                <a:ea typeface="+mn-ea"/>
                <a:cs typeface="+mn-cs"/>
              </a:rPr>
              <a:t> malignant if persistent: grade 3 abnormality with small amplitude, diffuse, irregular delta activity; grade 4 ("burst suppression pattern"), in particular when </a:t>
            </a:r>
            <a:r>
              <a:rPr lang="en-US" sz="1200" kern="1200" dirty="0" err="1" smtClean="0">
                <a:solidFill>
                  <a:schemeClr val="tx1"/>
                </a:solidFill>
                <a:latin typeface="+mn-lt"/>
                <a:ea typeface="+mn-ea"/>
                <a:cs typeface="+mn-cs"/>
              </a:rPr>
              <a:t>epileptiform</a:t>
            </a:r>
            <a:r>
              <a:rPr lang="en-US" sz="1200" kern="1200" dirty="0" smtClean="0">
                <a:solidFill>
                  <a:schemeClr val="tx1"/>
                </a:solidFill>
                <a:latin typeface="+mn-lt"/>
                <a:ea typeface="+mn-ea"/>
                <a:cs typeface="+mn-cs"/>
              </a:rPr>
              <a:t> discharges are present and with "low-output EEG"; and grade 5 ("isoelectric EEG"). Fatal outcome is also common with the "nonreactive type of alpha pattern coma" and the recently reported "theta pattern coma." </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19</a:t>
            </a:fld>
            <a:endParaRPr lang="en-US"/>
          </a:p>
        </p:txBody>
      </p:sp>
    </p:spTree>
    <p:extLst>
      <p:ext uri="{BB962C8B-B14F-4D97-AF65-F5344CB8AC3E}">
        <p14:creationId xmlns:p14="http://schemas.microsoft.com/office/powerpoint/2010/main" val="173797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Neuron-specific </a:t>
            </a:r>
            <a:r>
              <a:rPr lang="en-US" sz="1200" kern="1200" dirty="0" err="1" smtClean="0">
                <a:solidFill>
                  <a:schemeClr val="tx1"/>
                </a:solidFill>
                <a:latin typeface="+mn-lt"/>
                <a:ea typeface="+mn-ea"/>
                <a:cs typeface="+mn-cs"/>
              </a:rPr>
              <a:t>enolase</a:t>
            </a:r>
            <a:r>
              <a:rPr lang="en-US" sz="1200" kern="1200" dirty="0" smtClean="0">
                <a:solidFill>
                  <a:schemeClr val="tx1"/>
                </a:solidFill>
                <a:latin typeface="+mn-lt"/>
                <a:ea typeface="+mn-ea"/>
                <a:cs typeface="+mn-cs"/>
              </a:rPr>
              <a:t> correlates with other prognostic markers after cardiac arrest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Unfilled rhombs represent the patients who wake up and filled rhombs represent patients who remain in coma until death. Dotted line denotes NSE level 33 􏰁g/L. (A) Diffusion-weighted MRI (DWI) findings correlated with the NSE level 48 hours after cardiac arrest. The MRI findings were divided into 3 groups: 0 (no signs of acute ischemia or brain damage), 1 (focal ischemia with total lesion volume in cortex or basal ganglia 􏰅20 mL), or 2 (generalized ischemia or focal ischemia with total lesion volume 􏰃20 mL). Normal DWI was only found in patients with a normal or slightly elevated NSE while a moderate increase in NSE was associated with focal ischemic changes (table 2). All 10 MRI-examined patients with an NSE 􏰃33 􏰁g/L had pronounced DWI signal changes. (B) Correlation between neuropathology findings and NSE levels 48 hours after car- </a:t>
            </a:r>
            <a:r>
              <a:rPr lang="en-US" sz="1200" kern="1200" dirty="0" err="1" smtClean="0">
                <a:solidFill>
                  <a:schemeClr val="tx1"/>
                </a:solidFill>
                <a:latin typeface="+mn-lt"/>
                <a:ea typeface="+mn-ea"/>
                <a:cs typeface="+mn-cs"/>
              </a:rPr>
              <a:t>diac</a:t>
            </a:r>
            <a:r>
              <a:rPr lang="en-US" sz="1200" kern="1200" dirty="0" smtClean="0">
                <a:solidFill>
                  <a:schemeClr val="tx1"/>
                </a:solidFill>
                <a:latin typeface="+mn-lt"/>
                <a:ea typeface="+mn-ea"/>
                <a:cs typeface="+mn-cs"/>
              </a:rPr>
              <a:t> arrest. The patients were divided into 3 groups based on the neuropathology findings: mild, moderate, and severe. All 6 individuals with mild or moderate brain damage had NSE 􏰀33 􏰁g/L, while all 6 with severe damage had NSE 􏰃33 􏰁g/L.</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21</a:t>
            </a:fld>
            <a:endParaRPr lang="en-US"/>
          </a:p>
        </p:txBody>
      </p:sp>
    </p:spTree>
    <p:extLst>
      <p:ext uri="{BB962C8B-B14F-4D97-AF65-F5344CB8AC3E}">
        <p14:creationId xmlns:p14="http://schemas.microsoft.com/office/powerpoint/2010/main" val="188672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Serum Neuron-Specific </a:t>
            </a:r>
            <a:r>
              <a:rPr lang="en-US" sz="1200" b="1" kern="1200" dirty="0" err="1" smtClean="0">
                <a:solidFill>
                  <a:schemeClr val="tx1"/>
                </a:solidFill>
                <a:latin typeface="+mn-lt"/>
                <a:ea typeface="+mn-ea"/>
                <a:cs typeface="+mn-cs"/>
              </a:rPr>
              <a:t>Enolase</a:t>
            </a:r>
            <a:r>
              <a:rPr lang="en-US" sz="1200" b="1" kern="1200" dirty="0" smtClean="0">
                <a:solidFill>
                  <a:schemeClr val="tx1"/>
                </a:solidFill>
                <a:latin typeface="+mn-lt"/>
                <a:ea typeface="+mn-ea"/>
                <a:cs typeface="+mn-cs"/>
              </a:rPr>
              <a:t> and S-100B Protein in Cardiac Arrest Patients Treated With Hypothermia</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course of serum NSE </a:t>
            </a:r>
            <a:r>
              <a:rPr lang="en-US" sz="1200" kern="1200" dirty="0" err="1" smtClean="0">
                <a:solidFill>
                  <a:schemeClr val="tx1"/>
                </a:solidFill>
                <a:latin typeface="+mn-lt"/>
                <a:ea typeface="+mn-ea"/>
                <a:cs typeface="+mn-cs"/>
              </a:rPr>
              <a:t>lev</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els</a:t>
            </a:r>
            <a:r>
              <a:rPr lang="en-US" sz="1200" kern="1200" dirty="0" smtClean="0">
                <a:solidFill>
                  <a:schemeClr val="tx1"/>
                </a:solidFill>
                <a:latin typeface="+mn-lt"/>
                <a:ea typeface="+mn-ea"/>
                <a:cs typeface="+mn-cs"/>
              </a:rPr>
              <a:t> between 24 and 48 hours after CA in hypothermia- and </a:t>
            </a:r>
            <a:r>
              <a:rPr lang="en-US" sz="1200" kern="1200" dirty="0" err="1" smtClean="0">
                <a:solidFill>
                  <a:schemeClr val="tx1"/>
                </a:solidFill>
                <a:latin typeface="+mn-lt"/>
                <a:ea typeface="+mn-ea"/>
                <a:cs typeface="+mn-cs"/>
              </a:rPr>
              <a:t>normothermia</a:t>
            </a:r>
            <a:r>
              <a:rPr lang="en-US" sz="1200" kern="1200" dirty="0" smtClean="0">
                <a:solidFill>
                  <a:schemeClr val="tx1"/>
                </a:solidFill>
                <a:latin typeface="+mn-lt"/>
                <a:ea typeface="+mn-ea"/>
                <a:cs typeface="+mn-cs"/>
              </a:rPr>
              <a:t>-treated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decrease (defined as any decrease) in NSE values between 24 and 48 hours was observed in 30 of 34 patients (88%) in the hypothermia group and 16 of 32 patients (50%) in the </a:t>
            </a:r>
            <a:r>
              <a:rPr lang="en-US" sz="1200" kern="1200" dirty="0" err="1" smtClean="0">
                <a:solidFill>
                  <a:schemeClr val="tx1"/>
                </a:solidFill>
                <a:latin typeface="+mn-lt"/>
                <a:ea typeface="+mn-ea"/>
                <a:cs typeface="+mn-cs"/>
              </a:rPr>
              <a:t>normothermia</a:t>
            </a:r>
            <a:r>
              <a:rPr lang="en-US" sz="1200" kern="1200" dirty="0" smtClean="0">
                <a:solidFill>
                  <a:schemeClr val="tx1"/>
                </a:solidFill>
                <a:latin typeface="+mn-lt"/>
                <a:ea typeface="+mn-ea"/>
                <a:cs typeface="+mn-cs"/>
              </a:rPr>
              <a:t> group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􏰀0.001). The decrease in NSE values was associated with good outcome at 6 months after ROSC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􏰂0.005). It was also associated with regaining consciousness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􏰀0.001), no change to </a:t>
            </a:r>
            <a:r>
              <a:rPr lang="en-US" sz="1200" i="0" kern="1200" dirty="0" err="1" smtClean="0">
                <a:solidFill>
                  <a:schemeClr val="tx1"/>
                </a:solidFill>
                <a:latin typeface="+mn-lt"/>
                <a:ea typeface="+mn-ea"/>
                <a:cs typeface="+mn-cs"/>
              </a:rPr>
              <a:t>prearrest</a:t>
            </a:r>
            <a:r>
              <a:rPr lang="en-US" sz="1200" i="0" kern="1200" dirty="0" smtClean="0">
                <a:solidFill>
                  <a:schemeClr val="tx1"/>
                </a:solidFill>
                <a:latin typeface="+mn-lt"/>
                <a:ea typeface="+mn-ea"/>
                <a:cs typeface="+mn-cs"/>
              </a:rPr>
              <a:t> CPC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􏰀0.001), and survival for at least 6 months after ROSC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􏰂0.012).</a:t>
            </a:r>
            <a:endParaRPr lang="en-US" dirty="0" smtClean="0"/>
          </a:p>
          <a:p>
            <a:endParaRPr lang="en-US" dirty="0" smtClean="0"/>
          </a:p>
          <a:p>
            <a:r>
              <a:rPr lang="en-US" sz="1200" kern="1200" dirty="0" smtClean="0">
                <a:solidFill>
                  <a:schemeClr val="tx1"/>
                </a:solidFill>
                <a:latin typeface="+mn-lt"/>
                <a:ea typeface="+mn-ea"/>
                <a:cs typeface="+mn-cs"/>
              </a:rPr>
              <a:t>The levels of NSE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􏰂0.007 by analysis of variance for repeated measurements) but not S-100B were lower in hypothermia- than </a:t>
            </a:r>
            <a:r>
              <a:rPr lang="en-US" sz="1200" i="0" kern="1200" dirty="0" err="1" smtClean="0">
                <a:solidFill>
                  <a:schemeClr val="tx1"/>
                </a:solidFill>
                <a:latin typeface="+mn-lt"/>
                <a:ea typeface="+mn-ea"/>
                <a:cs typeface="+mn-cs"/>
              </a:rPr>
              <a:t>normothermia</a:t>
            </a:r>
            <a:r>
              <a:rPr lang="en-US" sz="1200" i="0" kern="1200" dirty="0" smtClean="0">
                <a:solidFill>
                  <a:schemeClr val="tx1"/>
                </a:solidFill>
                <a:latin typeface="+mn-lt"/>
                <a:ea typeface="+mn-ea"/>
                <a:cs typeface="+mn-cs"/>
              </a:rPr>
              <a:t>-treated patients. A decrease in NSE values between 24 and 48 hours was observed in 30 of 34 patients (88%) in the hypothermia group and in 16 of 32 patients (50%) in the </a:t>
            </a:r>
            <a:r>
              <a:rPr lang="en-US" sz="1200" i="0" kern="1200" dirty="0" err="1" smtClean="0">
                <a:solidFill>
                  <a:schemeClr val="tx1"/>
                </a:solidFill>
                <a:latin typeface="+mn-lt"/>
                <a:ea typeface="+mn-ea"/>
                <a:cs typeface="+mn-cs"/>
              </a:rPr>
              <a:t>normothermia</a:t>
            </a:r>
            <a:r>
              <a:rPr lang="en-US" sz="1200" i="0" kern="1200" dirty="0" smtClean="0">
                <a:solidFill>
                  <a:schemeClr val="tx1"/>
                </a:solidFill>
                <a:latin typeface="+mn-lt"/>
                <a:ea typeface="+mn-ea"/>
                <a:cs typeface="+mn-cs"/>
              </a:rPr>
              <a:t> group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􏰀0.001). The decrease in NSE values was associated with good outcome at 6 months after cardiac arrest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􏰂0.005), recovery of consciousness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􏰀0.001), and survival for at least 6 months after cardiac arrest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􏰂0.012).</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22</a:t>
            </a:fld>
            <a:endParaRPr lang="en-US"/>
          </a:p>
        </p:txBody>
      </p:sp>
    </p:spTree>
    <p:extLst>
      <p:ext uri="{BB962C8B-B14F-4D97-AF65-F5344CB8AC3E}">
        <p14:creationId xmlns:p14="http://schemas.microsoft.com/office/powerpoint/2010/main" val="84016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SSEPs have emerged as a reliable test for prognostication after cardiac arrest (CA). • The short latency cortical response (N20) has been extensively evaluated in the prediction of never awakening. • Meta-analysis from 18 studies and 1136 patients found 336 patients who had bilaterally absent N20 after cardiac arrest never recovered. • Sensitivity for identifying patients who would never awaken was 42% with a PPV of 100%.</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23</a:t>
            </a:fld>
            <a:endParaRPr lang="en-US"/>
          </a:p>
        </p:txBody>
      </p:sp>
    </p:spTree>
    <p:extLst>
      <p:ext uri="{BB962C8B-B14F-4D97-AF65-F5344CB8AC3E}">
        <p14:creationId xmlns:p14="http://schemas.microsoft.com/office/powerpoint/2010/main" val="232725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Figure 1. Separation of prognostic groups for patients in coma. Percent of patients awakening in each group: adults with hypoxic-ischemic encephalopathy (HIE), adults with intracranial hemorrhage (ICH), adults and adolescents with traumatic brain injury (TBI), and children and adolescents with any etiology. Small bars represent 95% confidence intervals. The presence or absence of cortical </a:t>
            </a:r>
            <a:r>
              <a:rPr lang="en-US" sz="1200" kern="1200" dirty="0" err="1" smtClean="0">
                <a:solidFill>
                  <a:schemeClr val="tx1"/>
                </a:solidFill>
                <a:latin typeface="+mn-lt"/>
                <a:ea typeface="+mn-ea"/>
                <a:cs typeface="+mn-cs"/>
              </a:rPr>
              <a:t>somato</a:t>
            </a:r>
            <a:r>
              <a:rPr lang="en-US" sz="1200" kern="1200" dirty="0" smtClean="0">
                <a:solidFill>
                  <a:schemeClr val="tx1"/>
                </a:solidFill>
                <a:latin typeface="+mn-lt"/>
                <a:ea typeface="+mn-ea"/>
                <a:cs typeface="+mn-cs"/>
              </a:rPr>
              <a:t>- sensory evoked potential responses provides a clear separation for prognosis of awakening from coma. Normal vs. abnormal cortical somatosensory evoked potential responses provides additional </a:t>
            </a:r>
            <a:r>
              <a:rPr lang="en-US" sz="1200" kern="1200" dirty="0" err="1" smtClean="0">
                <a:solidFill>
                  <a:schemeClr val="tx1"/>
                </a:solidFill>
                <a:latin typeface="+mn-lt"/>
                <a:ea typeface="+mn-ea"/>
                <a:cs typeface="+mn-cs"/>
              </a:rPr>
              <a:t>separa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tion</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24</a:t>
            </a:fld>
            <a:endParaRPr lang="en-US"/>
          </a:p>
        </p:txBody>
      </p:sp>
    </p:spTree>
    <p:extLst>
      <p:ext uri="{BB962C8B-B14F-4D97-AF65-F5344CB8AC3E}">
        <p14:creationId xmlns:p14="http://schemas.microsoft.com/office/powerpoint/2010/main" val="395914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Somatosensory and brainstem auditory evoked potentials in cardiac arrest patients treated with hypothermia</a:t>
            </a:r>
          </a:p>
          <a:p>
            <a:endParaRPr lang="en-US" dirty="0" smtClean="0"/>
          </a:p>
          <a:p>
            <a:r>
              <a:rPr lang="en-US" sz="1200" kern="1200" dirty="0" smtClean="0">
                <a:solidFill>
                  <a:schemeClr val="tx1"/>
                </a:solidFill>
                <a:latin typeface="+mn-lt"/>
                <a:ea typeface="+mn-ea"/>
                <a:cs typeface="+mn-cs"/>
              </a:rPr>
              <a:t>Mild to moderate hypothermia does not abolish cortical re- </a:t>
            </a:r>
            <a:r>
              <a:rPr lang="en-US" sz="1200" kern="1200" dirty="0" err="1" smtClean="0">
                <a:solidFill>
                  <a:schemeClr val="tx1"/>
                </a:solidFill>
                <a:latin typeface="+mn-lt"/>
                <a:ea typeface="+mn-ea"/>
                <a:cs typeface="+mn-cs"/>
              </a:rPr>
              <a:t>sponses</a:t>
            </a:r>
            <a:r>
              <a:rPr lang="en-US" sz="1200" kern="1200" dirty="0" smtClean="0">
                <a:solidFill>
                  <a:schemeClr val="tx1"/>
                </a:solidFill>
                <a:latin typeface="+mn-lt"/>
                <a:ea typeface="+mn-ea"/>
                <a:cs typeface="+mn-cs"/>
              </a:rPr>
              <a:t> to sensory evoked potentials (9). The cortically generated component N20 has been shown to disappear only at mean nasopharyngeal temperature of 20°C under normal hemodynamic conditions</a:t>
            </a:r>
            <a:endParaRPr lang="en-US" dirty="0" smtClean="0"/>
          </a:p>
          <a:p>
            <a:endParaRPr lang="en-US" dirty="0" smtClean="0"/>
          </a:p>
          <a:p>
            <a:r>
              <a:rPr lang="en-US" sz="1200" kern="1200" dirty="0" smtClean="0">
                <a:solidFill>
                  <a:schemeClr val="tx1"/>
                </a:solidFill>
                <a:latin typeface="+mn-lt"/>
                <a:ea typeface="+mn-ea"/>
                <a:cs typeface="+mn-cs"/>
              </a:rPr>
              <a:t>The bilateral absence of early N20 cortical responses also was a reliable predictor of permanent coma after car- </a:t>
            </a:r>
            <a:r>
              <a:rPr lang="en-US" sz="1200" kern="1200" dirty="0" err="1" smtClean="0">
                <a:solidFill>
                  <a:schemeClr val="tx1"/>
                </a:solidFill>
                <a:latin typeface="+mn-lt"/>
                <a:ea typeface="+mn-ea"/>
                <a:cs typeface="+mn-cs"/>
              </a:rPr>
              <a:t>diac</a:t>
            </a:r>
            <a:r>
              <a:rPr lang="en-US" sz="1200" kern="1200" dirty="0" smtClean="0">
                <a:solidFill>
                  <a:schemeClr val="tx1"/>
                </a:solidFill>
                <a:latin typeface="+mn-lt"/>
                <a:ea typeface="+mn-ea"/>
                <a:cs typeface="+mn-cs"/>
              </a:rPr>
              <a:t> arrest in these patients. The high sensitivity is most likely attributed to the small number of patients.</a:t>
            </a:r>
          </a:p>
          <a:p>
            <a:r>
              <a:rPr lang="en-US" sz="1200" kern="1200" dirty="0" smtClean="0">
                <a:solidFill>
                  <a:schemeClr val="tx1"/>
                </a:solidFill>
                <a:latin typeface="+mn-lt"/>
                <a:ea typeface="+mn-ea"/>
                <a:cs typeface="+mn-cs"/>
              </a:rPr>
              <a:t>Therapeutic hypothermia significantly reduces the nerve conduction velocities</a:t>
            </a:r>
          </a:p>
          <a:p>
            <a:r>
              <a:rPr lang="en-US" sz="1200" kern="1200" dirty="0" smtClean="0">
                <a:solidFill>
                  <a:schemeClr val="tx1"/>
                </a:solidFill>
                <a:latin typeface="+mn-lt"/>
                <a:ea typeface="+mn-ea"/>
                <a:cs typeface="+mn-cs"/>
              </a:rPr>
              <a:t>(n 􏰂 30)</a:t>
            </a:r>
          </a:p>
          <a:p>
            <a:r>
              <a:rPr lang="en-US" sz="1200" kern="1200" dirty="0" smtClean="0">
                <a:solidFill>
                  <a:schemeClr val="tx1"/>
                </a:solidFill>
                <a:latin typeface="+mn-lt"/>
                <a:ea typeface="+mn-ea"/>
                <a:cs typeface="+mn-cs"/>
              </a:rPr>
              <a:t>33.0	(32.7–33.4) 1.85 (1.77–1.99) 1.85 (1.69–1.97) 4.59 (4.33–4.73) 4.54 (4.29–4.91) 6.88 (6.61–7.10) 6.90 (6.71–7.19) 2.70 (2.53–2.87) 2.73 (2.54–3.04) 2.28 (2.14–2.48) 2.35 (2.07–2.50) 5.01 (4.76–5.25) 5.13 (4.86–5.35)</a:t>
            </a:r>
          </a:p>
          <a:p>
            <a:r>
              <a:rPr lang="en-US" sz="1200" kern="1200" dirty="0" smtClean="0">
                <a:solidFill>
                  <a:schemeClr val="tx1"/>
                </a:solidFill>
                <a:latin typeface="+mn-lt"/>
                <a:ea typeface="+mn-ea"/>
                <a:cs typeface="+mn-cs"/>
              </a:rPr>
              <a:t>(n 􏰂 30)</a:t>
            </a:r>
          </a:p>
          <a:p>
            <a:r>
              <a:rPr lang="en-US" sz="1200" kern="1200" dirty="0" smtClean="0">
                <a:solidFill>
                  <a:schemeClr val="tx1"/>
                </a:solidFill>
                <a:latin typeface="+mn-lt"/>
                <a:ea typeface="+mn-ea"/>
                <a:cs typeface="+mn-cs"/>
              </a:rPr>
              <a:t>37.5	(37.2–37.8) 1.70 (1.60–1.94) 1.64 (1.55–1.80) 4.08 (3.89–4.23) 4.06 (3.84–4.13) 6.08 (5.78–6.44) 5.88 (5.64–6.51) 2.32 (2.09–2.43) 2.33 (2.19–2.48) 1.99 (1.85–2.14) 1.94 (1.75–2.19) 4.33 (4.08–4.57) 4.22 (3.89–4.45)</a:t>
            </a:r>
          </a:p>
          <a:p>
            <a:r>
              <a:rPr lang="en-US" sz="1200" kern="1200" dirty="0" smtClean="0">
                <a:solidFill>
                  <a:schemeClr val="tx1"/>
                </a:solidFill>
                <a:latin typeface="+mn-lt"/>
                <a:ea typeface="+mn-ea"/>
                <a:cs typeface="+mn-cs"/>
              </a:rPr>
              <a:t>p Value</a:t>
            </a:r>
          </a:p>
          <a:p>
            <a:r>
              <a:rPr lang="en-US" sz="1200" kern="1200" dirty="0" smtClean="0">
                <a:solidFill>
                  <a:schemeClr val="tx1"/>
                </a:solidFill>
                <a:latin typeface="+mn-lt"/>
                <a:ea typeface="+mn-ea"/>
                <a:cs typeface="+mn-cs"/>
              </a:rPr>
              <a:t>.02</a:t>
            </a:r>
          </a:p>
          <a:p>
            <a:r>
              <a:rPr lang="en-US" sz="1200" kern="1200" dirty="0" smtClean="0">
                <a:solidFill>
                  <a:schemeClr val="tx1"/>
                </a:solidFill>
                <a:latin typeface="+mn-lt"/>
                <a:ea typeface="+mn-ea"/>
                <a:cs typeface="+mn-cs"/>
              </a:rPr>
              <a:t>.005 􏰀.001 􏰀.001 􏰀.001 􏰀.001 􏰀.001 􏰀.001 􏰀.001 􏰀.001 􏰀.001 􏰀.001</a:t>
            </a:r>
          </a:p>
          <a:p>
            <a:r>
              <a:rPr lang="da-DK" sz="1200" kern="1200" dirty="0" err="1" smtClean="0">
                <a:solidFill>
                  <a:schemeClr val="tx1"/>
                </a:solidFill>
                <a:latin typeface="+mn-lt"/>
                <a:ea typeface="+mn-ea"/>
                <a:cs typeface="+mn-cs"/>
              </a:rPr>
              <a:t>Crit</a:t>
            </a:r>
            <a:r>
              <a:rPr lang="da-DK" sz="1200" kern="1200" dirty="0" smtClean="0">
                <a:solidFill>
                  <a:schemeClr val="tx1"/>
                </a:solidFill>
                <a:latin typeface="+mn-lt"/>
                <a:ea typeface="+mn-ea"/>
                <a:cs typeface="+mn-cs"/>
              </a:rPr>
              <a:t> Care Med 2005 Vol. 33, No. 8</a:t>
            </a:r>
          </a:p>
          <a:p>
            <a:r>
              <a:rPr lang="da-DK" sz="1200" kern="1200" dirty="0" smtClean="0">
                <a:solidFill>
                  <a:schemeClr val="tx1"/>
                </a:solidFill>
                <a:latin typeface="+mn-lt"/>
                <a:ea typeface="+mn-ea"/>
                <a:cs typeface="+mn-cs"/>
              </a:rPr>
              <a:t>1739</a:t>
            </a:r>
          </a:p>
          <a:p>
            <a:r>
              <a:rPr lang="da-DK" sz="1200" kern="1200" dirty="0" smtClean="0">
                <a:solidFill>
                  <a:schemeClr val="tx1"/>
                </a:solidFill>
                <a:latin typeface="+mn-lt"/>
                <a:ea typeface="+mn-ea"/>
                <a:cs typeface="+mn-cs"/>
              </a:rPr>
              <a:t>No. of Patients</a:t>
            </a:r>
          </a:p>
          <a:p>
            <a:r>
              <a:rPr lang="da-DK" sz="1200" kern="1200" dirty="0" smtClean="0">
                <a:solidFill>
                  <a:schemeClr val="tx1"/>
                </a:solidFill>
                <a:latin typeface="+mn-lt"/>
                <a:ea typeface="+mn-ea"/>
                <a:cs typeface="+mn-cs"/>
              </a:rPr>
              <a:t>Median (</a:t>
            </a:r>
            <a:r>
              <a:rPr lang="da-DK" sz="1200" kern="1200" dirty="0" err="1" smtClean="0">
                <a:solidFill>
                  <a:schemeClr val="tx1"/>
                </a:solidFill>
                <a:latin typeface="+mn-lt"/>
                <a:ea typeface="+mn-ea"/>
                <a:cs typeface="+mn-cs"/>
              </a:rPr>
              <a:t>Interquartile</a:t>
            </a:r>
            <a:r>
              <a:rPr lang="da-DK" sz="1200" kern="1200" dirty="0" smtClean="0">
                <a:solidFill>
                  <a:schemeClr val="tx1"/>
                </a:solidFill>
                <a:latin typeface="+mn-lt"/>
                <a:ea typeface="+mn-ea"/>
                <a:cs typeface="+mn-cs"/>
              </a:rPr>
              <a:t> Range)</a:t>
            </a:r>
          </a:p>
          <a:p>
            <a:r>
              <a:rPr lang="da-DK" sz="1200" kern="1200" dirty="0" err="1" smtClean="0">
                <a:solidFill>
                  <a:schemeClr val="tx1"/>
                </a:solidFill>
                <a:latin typeface="+mn-lt"/>
                <a:ea typeface="+mn-ea"/>
                <a:cs typeface="+mn-cs"/>
              </a:rPr>
              <a:t>Hypothermia</a:t>
            </a:r>
            <a:r>
              <a:rPr lang="da-DK" sz="1200" kern="1200" dirty="0" smtClean="0">
                <a:solidFill>
                  <a:schemeClr val="tx1"/>
                </a:solidFill>
                <a:latin typeface="+mn-lt"/>
                <a:ea typeface="+mn-ea"/>
                <a:cs typeface="+mn-cs"/>
              </a:rPr>
              <a:t> Group </a:t>
            </a:r>
            <a:r>
              <a:rPr lang="da-DK" sz="1200" kern="1200" dirty="0" err="1" smtClean="0">
                <a:solidFill>
                  <a:schemeClr val="tx1"/>
                </a:solidFill>
                <a:latin typeface="+mn-lt"/>
                <a:ea typeface="+mn-ea"/>
                <a:cs typeface="+mn-cs"/>
              </a:rPr>
              <a:t>Normothermia</a:t>
            </a:r>
            <a:r>
              <a:rPr lang="da-DK" sz="1200" kern="1200" dirty="0" smtClean="0">
                <a:solidFill>
                  <a:schemeClr val="tx1"/>
                </a:solidFill>
                <a:latin typeface="+mn-lt"/>
                <a:ea typeface="+mn-ea"/>
                <a:cs typeface="+mn-cs"/>
              </a:rPr>
              <a:t> Group</a:t>
            </a:r>
          </a:p>
          <a:p>
            <a:r>
              <a:rPr lang="da-DK" sz="1200" kern="1200" dirty="0" smtClean="0">
                <a:solidFill>
                  <a:schemeClr val="tx1"/>
                </a:solidFill>
                <a:latin typeface="+mn-lt"/>
                <a:ea typeface="+mn-ea"/>
                <a:cs typeface="+mn-cs"/>
              </a:rPr>
              <a:t>and </a:t>
            </a:r>
            <a:r>
              <a:rPr lang="da-DK" sz="1200" kern="1200" dirty="0" err="1" smtClean="0">
                <a:solidFill>
                  <a:schemeClr val="tx1"/>
                </a:solidFill>
                <a:latin typeface="+mn-lt"/>
                <a:ea typeface="+mn-ea"/>
                <a:cs typeface="+mn-cs"/>
              </a:rPr>
              <a:t>increases</a:t>
            </a:r>
            <a:r>
              <a:rPr lang="da-DK" sz="1200" kern="1200" dirty="0" smtClean="0">
                <a:solidFill>
                  <a:schemeClr val="tx1"/>
                </a:solidFill>
                <a:latin typeface="+mn-lt"/>
                <a:ea typeface="+mn-ea"/>
                <a:cs typeface="+mn-cs"/>
              </a:rPr>
              <a:t> the </a:t>
            </a:r>
            <a:r>
              <a:rPr lang="da-DK" sz="1200" kern="1200" dirty="0" err="1" smtClean="0">
                <a:solidFill>
                  <a:schemeClr val="tx1"/>
                </a:solidFill>
                <a:latin typeface="+mn-lt"/>
                <a:ea typeface="+mn-ea"/>
                <a:cs typeface="+mn-cs"/>
              </a:rPr>
              <a:t>cervicocortical</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conduc</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tion</a:t>
            </a:r>
            <a:r>
              <a:rPr lang="da-DK" sz="1200" kern="1200" dirty="0" smtClean="0">
                <a:solidFill>
                  <a:schemeClr val="tx1"/>
                </a:solidFill>
                <a:latin typeface="+mn-lt"/>
                <a:ea typeface="+mn-ea"/>
                <a:cs typeface="+mn-cs"/>
              </a:rPr>
              <a:t> time. This </a:t>
            </a:r>
            <a:r>
              <a:rPr lang="da-DK" sz="1200" kern="1200" dirty="0" err="1" smtClean="0">
                <a:solidFill>
                  <a:schemeClr val="tx1"/>
                </a:solidFill>
                <a:latin typeface="+mn-lt"/>
                <a:ea typeface="+mn-ea"/>
                <a:cs typeface="+mn-cs"/>
              </a:rPr>
              <a:t>reflects</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slowing</a:t>
            </a:r>
            <a:r>
              <a:rPr lang="da-DK" sz="1200" kern="1200" dirty="0" smtClean="0">
                <a:solidFill>
                  <a:schemeClr val="tx1"/>
                </a:solidFill>
                <a:latin typeface="+mn-lt"/>
                <a:ea typeface="+mn-ea"/>
                <a:cs typeface="+mn-cs"/>
              </a:rPr>
              <a:t> of neural </a:t>
            </a:r>
            <a:r>
              <a:rPr lang="da-DK" sz="1200" kern="1200" dirty="0" err="1" smtClean="0">
                <a:solidFill>
                  <a:schemeClr val="tx1"/>
                </a:solidFill>
                <a:latin typeface="+mn-lt"/>
                <a:ea typeface="+mn-ea"/>
                <a:cs typeface="+mn-cs"/>
              </a:rPr>
              <a:t>conduction</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along</a:t>
            </a:r>
            <a:r>
              <a:rPr lang="da-DK" sz="1200" kern="1200" dirty="0" smtClean="0">
                <a:solidFill>
                  <a:schemeClr val="tx1"/>
                </a:solidFill>
                <a:latin typeface="+mn-lt"/>
                <a:ea typeface="+mn-ea"/>
                <a:cs typeface="+mn-cs"/>
              </a:rPr>
              <a:t> the </a:t>
            </a:r>
            <a:r>
              <a:rPr lang="da-DK" sz="1200" kern="1200" dirty="0" err="1" smtClean="0">
                <a:solidFill>
                  <a:schemeClr val="tx1"/>
                </a:solidFill>
                <a:latin typeface="+mn-lt"/>
                <a:ea typeface="+mn-ea"/>
                <a:cs typeface="+mn-cs"/>
              </a:rPr>
              <a:t>axons</a:t>
            </a:r>
            <a:r>
              <a:rPr lang="da-DK" sz="1200" kern="1200" dirty="0" smtClean="0">
                <a:solidFill>
                  <a:schemeClr val="tx1"/>
                </a:solidFill>
                <a:latin typeface="+mn-lt"/>
                <a:ea typeface="+mn-ea"/>
                <a:cs typeface="+mn-cs"/>
              </a:rPr>
              <a:t> and an in- </a:t>
            </a:r>
            <a:r>
              <a:rPr lang="da-DK" sz="1200" kern="1200" dirty="0" err="1" smtClean="0">
                <a:solidFill>
                  <a:schemeClr val="tx1"/>
                </a:solidFill>
                <a:latin typeface="+mn-lt"/>
                <a:ea typeface="+mn-ea"/>
                <a:cs typeface="+mn-cs"/>
              </a:rPr>
              <a:t>crease</a:t>
            </a:r>
            <a:r>
              <a:rPr lang="da-DK" sz="1200" kern="1200" dirty="0" smtClean="0">
                <a:solidFill>
                  <a:schemeClr val="tx1"/>
                </a:solidFill>
                <a:latin typeface="+mn-lt"/>
                <a:ea typeface="+mn-ea"/>
                <a:cs typeface="+mn-cs"/>
              </a:rPr>
              <a:t> in </a:t>
            </a:r>
            <a:r>
              <a:rPr lang="da-DK" sz="1200" kern="1200" dirty="0" err="1" smtClean="0">
                <a:solidFill>
                  <a:schemeClr val="tx1"/>
                </a:solidFill>
                <a:latin typeface="+mn-lt"/>
                <a:ea typeface="+mn-ea"/>
                <a:cs typeface="+mn-cs"/>
              </a:rPr>
              <a:t>synaptic</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delay</a:t>
            </a:r>
            <a:r>
              <a:rPr lang="da-DK" sz="1200" kern="1200" dirty="0" smtClean="0">
                <a:solidFill>
                  <a:schemeClr val="tx1"/>
                </a:solidFill>
                <a:latin typeface="+mn-lt"/>
                <a:ea typeface="+mn-ea"/>
                <a:cs typeface="+mn-cs"/>
              </a:rPr>
              <a:t> (16). In </a:t>
            </a:r>
            <a:r>
              <a:rPr lang="da-DK" sz="1200" kern="1200" dirty="0" err="1" smtClean="0">
                <a:solidFill>
                  <a:schemeClr val="tx1"/>
                </a:solidFill>
                <a:latin typeface="+mn-lt"/>
                <a:ea typeface="+mn-ea"/>
                <a:cs typeface="+mn-cs"/>
              </a:rPr>
              <a:t>periph</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eral</a:t>
            </a:r>
            <a:r>
              <a:rPr lang="da-DK" sz="1200" kern="1200" dirty="0" smtClean="0">
                <a:solidFill>
                  <a:schemeClr val="tx1"/>
                </a:solidFill>
                <a:latin typeface="+mn-lt"/>
                <a:ea typeface="+mn-ea"/>
                <a:cs typeface="+mn-cs"/>
              </a:rPr>
              <a:t> nerves, </a:t>
            </a:r>
            <a:r>
              <a:rPr lang="da-DK" sz="1200" kern="1200" dirty="0" err="1" smtClean="0">
                <a:solidFill>
                  <a:schemeClr val="tx1"/>
                </a:solidFill>
                <a:latin typeface="+mn-lt"/>
                <a:ea typeface="+mn-ea"/>
                <a:cs typeface="+mn-cs"/>
              </a:rPr>
              <a:t>sensory</a:t>
            </a:r>
            <a:r>
              <a:rPr lang="da-DK" sz="1200" kern="1200" dirty="0" smtClean="0">
                <a:solidFill>
                  <a:schemeClr val="tx1"/>
                </a:solidFill>
                <a:latin typeface="+mn-lt"/>
                <a:ea typeface="+mn-ea"/>
                <a:cs typeface="+mn-cs"/>
              </a:rPr>
              <a:t> nerve </a:t>
            </a:r>
            <a:r>
              <a:rPr lang="da-DK" sz="1200" kern="1200" dirty="0" err="1" smtClean="0">
                <a:solidFill>
                  <a:schemeClr val="tx1"/>
                </a:solidFill>
                <a:latin typeface="+mn-lt"/>
                <a:ea typeface="+mn-ea"/>
                <a:cs typeface="+mn-cs"/>
              </a:rPr>
              <a:t>conduction</a:t>
            </a:r>
            <a:r>
              <a:rPr lang="da-DK" sz="1200" kern="1200" dirty="0" smtClean="0">
                <a:solidFill>
                  <a:schemeClr val="tx1"/>
                </a:solidFill>
                <a:latin typeface="+mn-lt"/>
                <a:ea typeface="+mn-ea"/>
                <a:cs typeface="+mn-cs"/>
              </a:rPr>
              <a:t> ve- </a:t>
            </a:r>
            <a:r>
              <a:rPr lang="da-DK" sz="1200" kern="1200" dirty="0" err="1" smtClean="0">
                <a:solidFill>
                  <a:schemeClr val="tx1"/>
                </a:solidFill>
                <a:latin typeface="+mn-lt"/>
                <a:ea typeface="+mn-ea"/>
                <a:cs typeface="+mn-cs"/>
              </a:rPr>
              <a:t>locity</a:t>
            </a:r>
            <a:r>
              <a:rPr lang="da-DK" sz="1200" kern="1200" dirty="0" smtClean="0">
                <a:solidFill>
                  <a:schemeClr val="tx1"/>
                </a:solidFill>
                <a:latin typeface="+mn-lt"/>
                <a:ea typeface="+mn-ea"/>
                <a:cs typeface="+mn-cs"/>
              </a:rPr>
              <a:t> has </a:t>
            </a:r>
            <a:r>
              <a:rPr lang="da-DK" sz="1200" kern="1200" dirty="0" err="1" smtClean="0">
                <a:solidFill>
                  <a:schemeClr val="tx1"/>
                </a:solidFill>
                <a:latin typeface="+mn-lt"/>
                <a:ea typeface="+mn-ea"/>
                <a:cs typeface="+mn-cs"/>
              </a:rPr>
              <a:t>been</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reported</a:t>
            </a:r>
            <a:r>
              <a:rPr lang="da-DK" sz="1200" kern="1200" dirty="0" smtClean="0">
                <a:solidFill>
                  <a:schemeClr val="tx1"/>
                </a:solidFill>
                <a:latin typeface="+mn-lt"/>
                <a:ea typeface="+mn-ea"/>
                <a:cs typeface="+mn-cs"/>
              </a:rPr>
              <a:t> to </a:t>
            </a:r>
            <a:r>
              <a:rPr lang="da-DK" sz="1200" kern="1200" dirty="0" err="1" smtClean="0">
                <a:solidFill>
                  <a:schemeClr val="tx1"/>
                </a:solidFill>
                <a:latin typeface="+mn-lt"/>
                <a:ea typeface="+mn-ea"/>
                <a:cs typeface="+mn-cs"/>
              </a:rPr>
              <a:t>decrease</a:t>
            </a:r>
            <a:r>
              <a:rPr lang="da-DK" sz="1200" kern="1200" dirty="0" smtClean="0">
                <a:solidFill>
                  <a:schemeClr val="tx1"/>
                </a:solidFill>
                <a:latin typeface="+mn-lt"/>
                <a:ea typeface="+mn-ea"/>
                <a:cs typeface="+mn-cs"/>
              </a:rPr>
              <a:t> at a rate of </a:t>
            </a:r>
            <a:r>
              <a:rPr lang="da-DK" sz="1200" kern="1200" dirty="0" err="1" smtClean="0">
                <a:solidFill>
                  <a:schemeClr val="tx1"/>
                </a:solidFill>
                <a:latin typeface="+mn-lt"/>
                <a:ea typeface="+mn-ea"/>
                <a:cs typeface="+mn-cs"/>
              </a:rPr>
              <a:t>about</a:t>
            </a:r>
            <a:r>
              <a:rPr lang="da-DK" sz="1200" kern="1200" dirty="0" smtClean="0">
                <a:solidFill>
                  <a:schemeClr val="tx1"/>
                </a:solidFill>
                <a:latin typeface="+mn-lt"/>
                <a:ea typeface="+mn-ea"/>
                <a:cs typeface="+mn-cs"/>
              </a:rPr>
              <a:t> 2.0 m/sec per </a:t>
            </a:r>
            <a:r>
              <a:rPr lang="da-DK" sz="1200" kern="1200" dirty="0" err="1" smtClean="0">
                <a:solidFill>
                  <a:schemeClr val="tx1"/>
                </a:solidFill>
                <a:latin typeface="+mn-lt"/>
                <a:ea typeface="+mn-ea"/>
                <a:cs typeface="+mn-cs"/>
              </a:rPr>
              <a:t>each</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degree</a:t>
            </a:r>
            <a:r>
              <a:rPr lang="da-DK" sz="1200" kern="1200" dirty="0" smtClean="0">
                <a:solidFill>
                  <a:schemeClr val="tx1"/>
                </a:solidFill>
                <a:latin typeface="+mn-lt"/>
                <a:ea typeface="+mn-ea"/>
                <a:cs typeface="+mn-cs"/>
              </a:rPr>
              <a:t> Celsius (17). In </a:t>
            </a:r>
            <a:r>
              <a:rPr lang="da-DK" sz="1200" kern="1200" dirty="0" err="1" smtClean="0">
                <a:solidFill>
                  <a:schemeClr val="tx1"/>
                </a:solidFill>
                <a:latin typeface="+mn-lt"/>
                <a:ea typeface="+mn-ea"/>
                <a:cs typeface="+mn-cs"/>
              </a:rPr>
              <a:t>our</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study</a:t>
            </a:r>
            <a:r>
              <a:rPr lang="da-DK" sz="1200" kern="1200" dirty="0" smtClean="0">
                <a:solidFill>
                  <a:schemeClr val="tx1"/>
                </a:solidFill>
                <a:latin typeface="+mn-lt"/>
                <a:ea typeface="+mn-ea"/>
                <a:cs typeface="+mn-cs"/>
              </a:rPr>
              <a:t> the difference in nerve </a:t>
            </a:r>
            <a:r>
              <a:rPr lang="da-DK" sz="1200" kern="1200" dirty="0" err="1" smtClean="0">
                <a:solidFill>
                  <a:schemeClr val="tx1"/>
                </a:solidFill>
                <a:latin typeface="+mn-lt"/>
                <a:ea typeface="+mn-ea"/>
                <a:cs typeface="+mn-cs"/>
              </a:rPr>
              <a:t>conduction</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velocity</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between</a:t>
            </a:r>
            <a:r>
              <a:rPr lang="da-DK" sz="1200" kern="1200" dirty="0" smtClean="0">
                <a:solidFill>
                  <a:schemeClr val="tx1"/>
                </a:solidFill>
                <a:latin typeface="+mn-lt"/>
                <a:ea typeface="+mn-ea"/>
                <a:cs typeface="+mn-cs"/>
              </a:rPr>
              <a:t> the </a:t>
            </a:r>
            <a:r>
              <a:rPr lang="da-DK" sz="1200" kern="1200" dirty="0" err="1" smtClean="0">
                <a:solidFill>
                  <a:schemeClr val="tx1"/>
                </a:solidFill>
                <a:latin typeface="+mn-lt"/>
                <a:ea typeface="+mn-ea"/>
                <a:cs typeface="+mn-cs"/>
              </a:rPr>
              <a:t>two</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treatment</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groups</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was</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about</a:t>
            </a:r>
            <a:r>
              <a:rPr lang="da-DK" sz="1200" kern="1200" dirty="0" smtClean="0">
                <a:solidFill>
                  <a:schemeClr val="tx1"/>
                </a:solidFill>
                <a:latin typeface="+mn-lt"/>
                <a:ea typeface="+mn-ea"/>
                <a:cs typeface="+mn-cs"/>
              </a:rPr>
              <a:t> 7 m/sec, and the difference in </a:t>
            </a:r>
            <a:r>
              <a:rPr lang="da-DK" sz="1200" kern="1200" dirty="0" err="1" smtClean="0">
                <a:solidFill>
                  <a:schemeClr val="tx1"/>
                </a:solidFill>
                <a:latin typeface="+mn-lt"/>
                <a:ea typeface="+mn-ea"/>
                <a:cs typeface="+mn-cs"/>
              </a:rPr>
              <a:t>core</a:t>
            </a:r>
            <a:r>
              <a:rPr lang="da-DK" sz="1200" kern="1200" dirty="0" smtClean="0">
                <a:solidFill>
                  <a:schemeClr val="tx1"/>
                </a:solidFill>
                <a:latin typeface="+mn-lt"/>
                <a:ea typeface="+mn-ea"/>
                <a:cs typeface="+mn-cs"/>
              </a:rPr>
              <a:t> temperature </a:t>
            </a:r>
            <a:r>
              <a:rPr lang="da-DK" sz="1200" kern="1200" dirty="0" err="1" smtClean="0">
                <a:solidFill>
                  <a:schemeClr val="tx1"/>
                </a:solidFill>
                <a:latin typeface="+mn-lt"/>
                <a:ea typeface="+mn-ea"/>
                <a:cs typeface="+mn-cs"/>
              </a:rPr>
              <a:t>was</a:t>
            </a:r>
            <a:r>
              <a:rPr lang="da-DK" sz="1200" kern="1200" dirty="0" smtClean="0">
                <a:solidFill>
                  <a:schemeClr val="tx1"/>
                </a:solidFill>
                <a:latin typeface="+mn-lt"/>
                <a:ea typeface="+mn-ea"/>
                <a:cs typeface="+mn-cs"/>
              </a:rPr>
              <a:t> 4.5°C. The amplitudes of N20 re- </a:t>
            </a:r>
            <a:r>
              <a:rPr lang="da-DK" sz="1200" kern="1200" dirty="0" err="1" smtClean="0">
                <a:solidFill>
                  <a:schemeClr val="tx1"/>
                </a:solidFill>
                <a:latin typeface="+mn-lt"/>
                <a:ea typeface="+mn-ea"/>
                <a:cs typeface="+mn-cs"/>
              </a:rPr>
              <a:t>sponses</a:t>
            </a:r>
            <a:r>
              <a:rPr lang="da-DK" sz="1200" kern="1200" dirty="0" smtClean="0">
                <a:solidFill>
                  <a:schemeClr val="tx1"/>
                </a:solidFill>
                <a:latin typeface="+mn-lt"/>
                <a:ea typeface="+mn-ea"/>
                <a:cs typeface="+mn-cs"/>
              </a:rPr>
              <a:t> did not </a:t>
            </a:r>
            <a:r>
              <a:rPr lang="da-DK" sz="1200" kern="1200" dirty="0" err="1" smtClean="0">
                <a:solidFill>
                  <a:schemeClr val="tx1"/>
                </a:solidFill>
                <a:latin typeface="+mn-lt"/>
                <a:ea typeface="+mn-ea"/>
                <a:cs typeface="+mn-cs"/>
              </a:rPr>
              <a:t>differ</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between</a:t>
            </a:r>
            <a:r>
              <a:rPr lang="da-DK" sz="1200" kern="1200" dirty="0" smtClean="0">
                <a:solidFill>
                  <a:schemeClr val="tx1"/>
                </a:solidFill>
                <a:latin typeface="+mn-lt"/>
                <a:ea typeface="+mn-ea"/>
                <a:cs typeface="+mn-cs"/>
              </a:rPr>
              <a:t> the </a:t>
            </a:r>
            <a:r>
              <a:rPr lang="da-DK" sz="1200" kern="1200" dirty="0" err="1" smtClean="0">
                <a:solidFill>
                  <a:schemeClr val="tx1"/>
                </a:solidFill>
                <a:latin typeface="+mn-lt"/>
                <a:ea typeface="+mn-ea"/>
                <a:cs typeface="+mn-cs"/>
              </a:rPr>
              <a:t>two</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treatment</a:t>
            </a:r>
            <a:r>
              <a:rPr lang="da-DK" sz="1200" kern="1200" dirty="0" smtClean="0">
                <a:solidFill>
                  <a:schemeClr val="tx1"/>
                </a:solidFill>
                <a:latin typeface="+mn-lt"/>
                <a:ea typeface="+mn-ea"/>
                <a:cs typeface="+mn-cs"/>
              </a:rPr>
              <a:t> </a:t>
            </a:r>
            <a:r>
              <a:rPr lang="da-DK" sz="1200" kern="1200" dirty="0" err="1" smtClean="0">
                <a:solidFill>
                  <a:schemeClr val="tx1"/>
                </a:solidFill>
                <a:latin typeface="+mn-lt"/>
                <a:ea typeface="+mn-ea"/>
                <a:cs typeface="+mn-cs"/>
              </a:rPr>
              <a:t>groups</a:t>
            </a:r>
            <a:r>
              <a:rPr lang="da-DK"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9E3DCB4-9644-DB4F-A7C0-7441A41CBBF7}" type="slidenum">
              <a:rPr lang="en-US" smtClean="0"/>
              <a:t>27</a:t>
            </a:fld>
            <a:endParaRPr lang="en-US"/>
          </a:p>
        </p:txBody>
      </p:sp>
    </p:spTree>
    <p:extLst>
      <p:ext uri="{BB962C8B-B14F-4D97-AF65-F5344CB8AC3E}">
        <p14:creationId xmlns:p14="http://schemas.microsoft.com/office/powerpoint/2010/main" val="169826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8/6/2020</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cforum.biomedcentra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772400" cy="978408"/>
          </a:xfrm>
        </p:spPr>
        <p:txBody>
          <a:bodyPr/>
          <a:lstStyle/>
          <a:p>
            <a:r>
              <a:rPr lang="en-US" dirty="0" smtClean="0"/>
              <a:t>Updates in </a:t>
            </a:r>
            <a:br>
              <a:rPr lang="en-US" dirty="0" smtClean="0"/>
            </a:br>
            <a:r>
              <a:rPr lang="en-US" dirty="0" err="1" smtClean="0"/>
              <a:t>Postcardiac</a:t>
            </a:r>
            <a:r>
              <a:rPr lang="en-US" dirty="0" smtClean="0"/>
              <a:t> Arrest Targeted Temperature Management</a:t>
            </a:r>
            <a:endParaRPr lang="en-US" dirty="0"/>
          </a:p>
        </p:txBody>
      </p:sp>
      <p:sp>
        <p:nvSpPr>
          <p:cNvPr id="3" name="Subtitle 2"/>
          <p:cNvSpPr>
            <a:spLocks noGrp="1"/>
          </p:cNvSpPr>
          <p:nvPr>
            <p:ph type="subTitle" idx="1"/>
          </p:nvPr>
        </p:nvSpPr>
        <p:spPr>
          <a:xfrm>
            <a:off x="685800" y="3352800"/>
            <a:ext cx="7772400" cy="3305702"/>
          </a:xfrm>
        </p:spPr>
        <p:txBody>
          <a:bodyPr>
            <a:normAutofit/>
          </a:bodyPr>
          <a:lstStyle/>
          <a:p>
            <a:endParaRPr lang="en-US" dirty="0"/>
          </a:p>
          <a:p>
            <a:endParaRPr lang="en-US" dirty="0" smtClean="0"/>
          </a:p>
          <a:p>
            <a:endParaRPr lang="en-US" dirty="0"/>
          </a:p>
          <a:p>
            <a:endParaRPr lang="en-US" dirty="0" smtClean="0"/>
          </a:p>
          <a:p>
            <a:endParaRPr lang="en-US" dirty="0"/>
          </a:p>
          <a:p>
            <a:endParaRPr lang="en-US" dirty="0" smtClean="0"/>
          </a:p>
          <a:p>
            <a:r>
              <a:rPr lang="en-US" dirty="0" smtClean="0"/>
              <a:t>DR H</a:t>
            </a:r>
            <a:endParaRPr lang="en-US" dirty="0"/>
          </a:p>
        </p:txBody>
      </p:sp>
    </p:spTree>
    <p:extLst>
      <p:ext uri="{BB962C8B-B14F-4D97-AF65-F5344CB8AC3E}">
        <p14:creationId xmlns:p14="http://schemas.microsoft.com/office/powerpoint/2010/main" val="377556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Exclusion Criteria</a:t>
            </a:r>
            <a:br>
              <a:rPr lang="en-US" dirty="0" smtClean="0"/>
            </a:br>
            <a:r>
              <a:rPr lang="en-US" dirty="0" smtClean="0"/>
              <a:t>(still hold true)</a:t>
            </a:r>
            <a:endParaRPr lang="en-US" dirty="0"/>
          </a:p>
        </p:txBody>
      </p:sp>
      <p:sp>
        <p:nvSpPr>
          <p:cNvPr id="3" name="Content Placeholder 2"/>
          <p:cNvSpPr>
            <a:spLocks noGrp="1"/>
          </p:cNvSpPr>
          <p:nvPr>
            <p:ph idx="1"/>
          </p:nvPr>
        </p:nvSpPr>
        <p:spPr/>
        <p:txBody>
          <a:bodyPr>
            <a:noAutofit/>
          </a:bodyPr>
          <a:lstStyle/>
          <a:p>
            <a:pPr lvl="0">
              <a:spcBef>
                <a:spcPts val="0"/>
              </a:spcBef>
            </a:pPr>
            <a:r>
              <a:rPr lang="en-US" sz="1800" dirty="0">
                <a:effectLst/>
              </a:rPr>
              <a:t>Known preexisting severe coagulopathy or active bleeding</a:t>
            </a:r>
          </a:p>
          <a:p>
            <a:pPr lvl="0">
              <a:spcBef>
                <a:spcPts val="0"/>
              </a:spcBef>
            </a:pPr>
            <a:r>
              <a:rPr lang="en-US" sz="1800" dirty="0">
                <a:effectLst/>
              </a:rPr>
              <a:t>Terminal illness</a:t>
            </a:r>
          </a:p>
          <a:p>
            <a:pPr lvl="0">
              <a:spcBef>
                <a:spcPts val="0"/>
              </a:spcBef>
            </a:pPr>
            <a:r>
              <a:rPr lang="en-US" sz="1800" dirty="0">
                <a:effectLst/>
              </a:rPr>
              <a:t>Systemic infection or severe sepsis</a:t>
            </a:r>
          </a:p>
          <a:p>
            <a:pPr lvl="0">
              <a:spcBef>
                <a:spcPts val="0"/>
              </a:spcBef>
            </a:pPr>
            <a:r>
              <a:rPr lang="en-US" sz="1800" dirty="0">
                <a:effectLst/>
              </a:rPr>
              <a:t>Preexisting temperature of less than 32 degrees C</a:t>
            </a:r>
          </a:p>
          <a:p>
            <a:pPr lvl="0">
              <a:spcBef>
                <a:spcPts val="0"/>
              </a:spcBef>
            </a:pPr>
            <a:r>
              <a:rPr lang="en-US" sz="1800" dirty="0">
                <a:effectLst/>
              </a:rPr>
              <a:t>Coma from other causes such as drug intoxication, head trauma, status epilepticus, CVA</a:t>
            </a:r>
          </a:p>
          <a:p>
            <a:pPr lvl="0">
              <a:spcBef>
                <a:spcPts val="0"/>
              </a:spcBef>
            </a:pPr>
            <a:r>
              <a:rPr lang="en-US" sz="1800" dirty="0">
                <a:effectLst/>
              </a:rPr>
              <a:t>Hemodynamically unstable patients</a:t>
            </a:r>
          </a:p>
          <a:p>
            <a:pPr lvl="0">
              <a:spcBef>
                <a:spcPts val="0"/>
              </a:spcBef>
            </a:pPr>
            <a:r>
              <a:rPr lang="en-US" sz="1800" dirty="0">
                <a:effectLst/>
              </a:rPr>
              <a:t>Over 6 hours post </a:t>
            </a:r>
            <a:r>
              <a:rPr lang="en-US" sz="1800" dirty="0" smtClean="0">
                <a:effectLst/>
              </a:rPr>
              <a:t>arrest</a:t>
            </a:r>
          </a:p>
          <a:p>
            <a:pPr lvl="0">
              <a:spcBef>
                <a:spcPts val="0"/>
              </a:spcBef>
            </a:pPr>
            <a:r>
              <a:rPr lang="en-US" sz="1800" dirty="0">
                <a:effectLst/>
              </a:rPr>
              <a:t>Acute lung injury in the presence of heart failure</a:t>
            </a:r>
          </a:p>
          <a:p>
            <a:pPr lvl="0">
              <a:spcBef>
                <a:spcPts val="0"/>
              </a:spcBef>
            </a:pPr>
            <a:r>
              <a:rPr lang="en-US" sz="1800" dirty="0">
                <a:effectLst/>
              </a:rPr>
              <a:t>Cardiogenic shock</a:t>
            </a:r>
          </a:p>
          <a:p>
            <a:pPr lvl="0">
              <a:spcBef>
                <a:spcPts val="0"/>
              </a:spcBef>
            </a:pPr>
            <a:r>
              <a:rPr lang="en-US" sz="1800" dirty="0">
                <a:effectLst/>
              </a:rPr>
              <a:t>Refractory ventricular </a:t>
            </a:r>
            <a:r>
              <a:rPr lang="en-US" sz="1800" dirty="0" smtClean="0">
                <a:effectLst/>
              </a:rPr>
              <a:t>arrhythmias</a:t>
            </a:r>
            <a:endParaRPr lang="en-US" sz="1800" dirty="0">
              <a:effectLst/>
            </a:endParaRPr>
          </a:p>
          <a:p>
            <a:pPr lvl="0">
              <a:spcBef>
                <a:spcPts val="0"/>
              </a:spcBef>
            </a:pPr>
            <a:r>
              <a:rPr lang="en-US" sz="1800" dirty="0">
                <a:effectLst/>
              </a:rPr>
              <a:t>QT interval over 150 </a:t>
            </a:r>
            <a:r>
              <a:rPr lang="en-US" sz="1800" dirty="0" err="1">
                <a:effectLst/>
              </a:rPr>
              <a:t>msec</a:t>
            </a:r>
            <a:endParaRPr lang="en-US" sz="1800" dirty="0">
              <a:effectLst/>
            </a:endParaRPr>
          </a:p>
          <a:p>
            <a:pPr lvl="0">
              <a:spcBef>
                <a:spcPts val="0"/>
              </a:spcBef>
            </a:pPr>
            <a:r>
              <a:rPr lang="en-US" sz="1800" dirty="0">
                <a:effectLst/>
              </a:rPr>
              <a:t>Existing DNR status</a:t>
            </a:r>
          </a:p>
          <a:p>
            <a:pPr lvl="0">
              <a:spcBef>
                <a:spcPts val="0"/>
              </a:spcBef>
            </a:pPr>
            <a:r>
              <a:rPr lang="en-US" sz="1800" dirty="0">
                <a:effectLst/>
              </a:rPr>
              <a:t>CPR &gt;60 </a:t>
            </a:r>
            <a:r>
              <a:rPr lang="en-US" sz="1800" dirty="0" smtClean="0">
                <a:effectLst/>
              </a:rPr>
              <a:t>minutes</a:t>
            </a:r>
            <a:endParaRPr lang="en-US" sz="1800" dirty="0">
              <a:effectLst/>
            </a:endParaRPr>
          </a:p>
        </p:txBody>
      </p:sp>
    </p:spTree>
    <p:extLst>
      <p:ext uri="{BB962C8B-B14F-4D97-AF65-F5344CB8AC3E}">
        <p14:creationId xmlns:p14="http://schemas.microsoft.com/office/powerpoint/2010/main" val="128586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Diagnostics</a:t>
            </a:r>
            <a:br>
              <a:rPr lang="en-US" dirty="0" smtClean="0"/>
            </a:br>
            <a:r>
              <a:rPr lang="en-US" dirty="0" smtClean="0"/>
              <a:t>(mostly still hold true)</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a:effectLst/>
              </a:rPr>
              <a:t>Foley</a:t>
            </a:r>
          </a:p>
          <a:p>
            <a:pPr lvl="1"/>
            <a:r>
              <a:rPr lang="en-US" dirty="0">
                <a:effectLst/>
              </a:rPr>
              <a:t>OG tube</a:t>
            </a:r>
          </a:p>
          <a:p>
            <a:pPr lvl="1"/>
            <a:r>
              <a:rPr lang="en-US" dirty="0">
                <a:effectLst/>
              </a:rPr>
              <a:t>Temperature probe</a:t>
            </a:r>
          </a:p>
          <a:p>
            <a:pPr lvl="1"/>
            <a:r>
              <a:rPr lang="en-US" dirty="0">
                <a:effectLst/>
              </a:rPr>
              <a:t>Triple lumen with CVP monitor</a:t>
            </a:r>
          </a:p>
          <a:p>
            <a:pPr lvl="1"/>
            <a:r>
              <a:rPr lang="en-US" dirty="0">
                <a:effectLst/>
              </a:rPr>
              <a:t>Consider </a:t>
            </a:r>
            <a:r>
              <a:rPr lang="en-US" dirty="0" smtClean="0">
                <a:effectLst/>
              </a:rPr>
              <a:t>A-line</a:t>
            </a:r>
          </a:p>
          <a:p>
            <a:pPr lvl="1"/>
            <a:r>
              <a:rPr lang="en-US" dirty="0" smtClean="0">
                <a:effectLst/>
              </a:rPr>
              <a:t>Vitals </a:t>
            </a:r>
            <a:r>
              <a:rPr lang="en-US" dirty="0">
                <a:effectLst/>
              </a:rPr>
              <a:t>(temp, HR with rhythm, BP, SpO2) q1h</a:t>
            </a:r>
            <a:endParaRPr lang="en-US" sz="1800" dirty="0">
              <a:effectLst/>
            </a:endParaRPr>
          </a:p>
          <a:p>
            <a:pPr lvl="1"/>
            <a:r>
              <a:rPr lang="en-US" dirty="0">
                <a:effectLst/>
              </a:rPr>
              <a:t>Skin Inspection q2h (</a:t>
            </a:r>
            <a:r>
              <a:rPr lang="en-US" dirty="0" err="1">
                <a:effectLst/>
              </a:rPr>
              <a:t>esp</a:t>
            </a:r>
            <a:r>
              <a:rPr lang="en-US" dirty="0">
                <a:effectLst/>
              </a:rPr>
              <a:t> under ice packs)</a:t>
            </a:r>
            <a:endParaRPr lang="en-US" sz="1800" dirty="0">
              <a:effectLst/>
            </a:endParaRPr>
          </a:p>
          <a:p>
            <a:pPr lvl="1"/>
            <a:r>
              <a:rPr lang="en-US" dirty="0">
                <a:effectLst/>
              </a:rPr>
              <a:t>EKG STAT &amp; q8h (or with any rhythm change)</a:t>
            </a:r>
            <a:endParaRPr lang="en-US" sz="1800" dirty="0">
              <a:effectLst/>
            </a:endParaRPr>
          </a:p>
          <a:p>
            <a:pPr lvl="1"/>
            <a:r>
              <a:rPr lang="en-US" dirty="0">
                <a:effectLst/>
              </a:rPr>
              <a:t>Echo</a:t>
            </a:r>
            <a:endParaRPr lang="en-US" sz="1800" dirty="0">
              <a:effectLst/>
            </a:endParaRPr>
          </a:p>
          <a:p>
            <a:pPr lvl="1"/>
            <a:r>
              <a:rPr lang="en-US" dirty="0">
                <a:effectLst/>
              </a:rPr>
              <a:t>Labs</a:t>
            </a:r>
            <a:endParaRPr lang="en-US" sz="1800" dirty="0">
              <a:effectLst/>
            </a:endParaRPr>
          </a:p>
          <a:p>
            <a:pPr lvl="2"/>
            <a:r>
              <a:rPr lang="en-US" dirty="0">
                <a:effectLst/>
              </a:rPr>
              <a:t>BMP, Mag, PO4, </a:t>
            </a:r>
            <a:r>
              <a:rPr lang="en-US" dirty="0" err="1">
                <a:effectLst/>
              </a:rPr>
              <a:t>Coags</a:t>
            </a:r>
            <a:r>
              <a:rPr lang="en-US" dirty="0">
                <a:effectLst/>
              </a:rPr>
              <a:t> Lactate STAT &amp; q4h x 48 hours</a:t>
            </a:r>
            <a:endParaRPr lang="en-US" sz="1600" dirty="0">
              <a:effectLst/>
            </a:endParaRPr>
          </a:p>
          <a:p>
            <a:pPr lvl="2"/>
            <a:r>
              <a:rPr lang="en-US" dirty="0">
                <a:effectLst/>
              </a:rPr>
              <a:t>ABG STAT &amp; q6h x 48 hours</a:t>
            </a:r>
            <a:endParaRPr lang="en-US" sz="1600" dirty="0">
              <a:effectLst/>
            </a:endParaRPr>
          </a:p>
          <a:p>
            <a:pPr lvl="2"/>
            <a:r>
              <a:rPr lang="en-US" dirty="0">
                <a:effectLst/>
              </a:rPr>
              <a:t>Cardiac Enzymes STAT &amp; q8h x 24 hours</a:t>
            </a:r>
            <a:endParaRPr lang="en-US" sz="1600" dirty="0">
              <a:effectLst/>
            </a:endParaRPr>
          </a:p>
          <a:p>
            <a:pPr lvl="2"/>
            <a:r>
              <a:rPr lang="en-US" dirty="0">
                <a:effectLst/>
              </a:rPr>
              <a:t>Blood Cultures at 12&amp;24 </a:t>
            </a:r>
            <a:r>
              <a:rPr lang="en-US" dirty="0" smtClean="0">
                <a:effectLst/>
              </a:rPr>
              <a:t>hours</a:t>
            </a:r>
            <a:endParaRPr lang="en-US" sz="1600" dirty="0">
              <a:effectLst/>
            </a:endParaRPr>
          </a:p>
        </p:txBody>
      </p:sp>
    </p:spTree>
    <p:extLst>
      <p:ext uri="{BB962C8B-B14F-4D97-AF65-F5344CB8AC3E}">
        <p14:creationId xmlns:p14="http://schemas.microsoft.com/office/powerpoint/2010/main" val="236972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Induction</a:t>
            </a:r>
            <a:br>
              <a:rPr lang="en-US" dirty="0" smtClean="0"/>
            </a:br>
            <a:r>
              <a:rPr lang="en-US" dirty="0" smtClean="0"/>
              <a:t>(slightly different)</a:t>
            </a:r>
            <a:endParaRPr lang="en-US" dirty="0"/>
          </a:p>
        </p:txBody>
      </p:sp>
      <p:sp>
        <p:nvSpPr>
          <p:cNvPr id="3" name="Content Placeholder 2"/>
          <p:cNvSpPr>
            <a:spLocks noGrp="1"/>
          </p:cNvSpPr>
          <p:nvPr>
            <p:ph idx="1"/>
          </p:nvPr>
        </p:nvSpPr>
        <p:spPr/>
        <p:txBody>
          <a:bodyPr/>
          <a:lstStyle/>
          <a:p>
            <a:pPr lvl="1"/>
            <a:r>
              <a:rPr lang="en-US" dirty="0">
                <a:effectLst/>
              </a:rPr>
              <a:t>Ice cold Normal Saline 30mL/kg (18gauge PERIPHERAL IV</a:t>
            </a:r>
            <a:r>
              <a:rPr lang="en-US" dirty="0" smtClean="0">
                <a:effectLst/>
              </a:rPr>
              <a:t>) NOT RECOMMENDED – decreases ROSC</a:t>
            </a:r>
            <a:endParaRPr lang="en-US" dirty="0">
              <a:effectLst/>
            </a:endParaRPr>
          </a:p>
          <a:p>
            <a:pPr lvl="1"/>
            <a:r>
              <a:rPr lang="en-US" dirty="0">
                <a:effectLst/>
              </a:rPr>
              <a:t>Ice packs to groin, axilla, and neck (WRAP IN A TOWEL</a:t>
            </a:r>
            <a:r>
              <a:rPr lang="en-US" dirty="0" smtClean="0">
                <a:effectLst/>
              </a:rPr>
              <a:t>) – LIKELY ONLY USEFUL AT TIME ZERO</a:t>
            </a:r>
            <a:endParaRPr lang="en-US" dirty="0">
              <a:effectLst/>
            </a:endParaRPr>
          </a:p>
          <a:p>
            <a:pPr lvl="1"/>
            <a:r>
              <a:rPr lang="en-US" dirty="0">
                <a:effectLst/>
              </a:rPr>
              <a:t>Turn temperature down in room</a:t>
            </a:r>
          </a:p>
          <a:p>
            <a:pPr lvl="1"/>
            <a:r>
              <a:rPr lang="en-US" dirty="0">
                <a:effectLst/>
              </a:rPr>
              <a:t>Acetaminophen 1Gram PR or PNG</a:t>
            </a:r>
          </a:p>
          <a:p>
            <a:pPr lvl="1"/>
            <a:r>
              <a:rPr lang="en-US" dirty="0">
                <a:effectLst/>
              </a:rPr>
              <a:t>Cooling </a:t>
            </a:r>
            <a:r>
              <a:rPr lang="en-US" dirty="0" smtClean="0">
                <a:effectLst/>
              </a:rPr>
              <a:t>Device – External or Internal </a:t>
            </a:r>
            <a:endParaRPr lang="en-US" dirty="0">
              <a:effectLst/>
            </a:endParaRPr>
          </a:p>
        </p:txBody>
      </p:sp>
      <p:sp>
        <p:nvSpPr>
          <p:cNvPr id="5" name="TextBox 4"/>
          <p:cNvSpPr txBox="1"/>
          <p:nvPr/>
        </p:nvSpPr>
        <p:spPr>
          <a:xfrm>
            <a:off x="176487" y="6232276"/>
            <a:ext cx="8789437" cy="369332"/>
          </a:xfrm>
          <a:prstGeom prst="rect">
            <a:avLst/>
          </a:prstGeom>
          <a:noFill/>
        </p:spPr>
        <p:txBody>
          <a:bodyPr wrap="square" rtlCol="0">
            <a:spAutoFit/>
          </a:bodyPr>
          <a:lstStyle/>
          <a:p>
            <a:r>
              <a:rPr lang="en-US" dirty="0" smtClean="0"/>
              <a:t>Bernard et al.  The RINSE Trial </a:t>
            </a:r>
            <a:r>
              <a:rPr lang="en-US" dirty="0"/>
              <a:t>Circulation. 2016;134:797–805</a:t>
            </a:r>
          </a:p>
        </p:txBody>
      </p:sp>
    </p:spTree>
    <p:extLst>
      <p:ext uri="{BB962C8B-B14F-4D97-AF65-F5344CB8AC3E}">
        <p14:creationId xmlns:p14="http://schemas.microsoft.com/office/powerpoint/2010/main" val="4284371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High-Quality TTM</a:t>
            </a:r>
            <a:endParaRPr lang="en-US" dirty="0"/>
          </a:p>
        </p:txBody>
      </p:sp>
      <p:sp>
        <p:nvSpPr>
          <p:cNvPr id="3" name="Content Placeholder 2"/>
          <p:cNvSpPr>
            <a:spLocks noGrp="1"/>
          </p:cNvSpPr>
          <p:nvPr>
            <p:ph idx="1"/>
          </p:nvPr>
        </p:nvSpPr>
        <p:spPr/>
        <p:txBody>
          <a:bodyPr/>
          <a:lstStyle/>
          <a:p>
            <a:r>
              <a:rPr lang="en-US" dirty="0" smtClean="0"/>
              <a:t>Initiate ASAP (?bolus paralytic)</a:t>
            </a:r>
          </a:p>
          <a:p>
            <a:r>
              <a:rPr lang="en-US" dirty="0" smtClean="0"/>
              <a:t>Cool to 33</a:t>
            </a:r>
            <a:r>
              <a:rPr lang="en-US" dirty="0" smtClean="0">
                <a:latin typeface="Times New Roman" panose="02020603050405020304" pitchFamily="18" charset="0"/>
                <a:cs typeface="Times New Roman" panose="02020603050405020304" pitchFamily="18" charset="0"/>
              </a:rPr>
              <a:t>°</a:t>
            </a:r>
            <a:r>
              <a:rPr lang="en-US" dirty="0" smtClean="0"/>
              <a:t>-36</a:t>
            </a:r>
            <a:r>
              <a:rPr lang="en-US" dirty="0">
                <a:latin typeface="Times New Roman" panose="02020603050405020304" pitchFamily="18" charset="0"/>
                <a:cs typeface="Times New Roman" panose="02020603050405020304" pitchFamily="18" charset="0"/>
              </a:rPr>
              <a:t>°</a:t>
            </a:r>
            <a:r>
              <a:rPr lang="en-US" dirty="0" smtClean="0"/>
              <a:t> (NOT 37</a:t>
            </a:r>
            <a:r>
              <a:rPr lang="en-US" dirty="0" smtClean="0">
                <a:latin typeface="Times New Roman" panose="02020603050405020304" pitchFamily="18" charset="0"/>
                <a:cs typeface="Times New Roman" panose="02020603050405020304" pitchFamily="18" charset="0"/>
              </a:rPr>
              <a:t>°</a:t>
            </a:r>
            <a:r>
              <a:rPr lang="en-US" dirty="0"/>
              <a:t> </a:t>
            </a:r>
            <a:r>
              <a:rPr lang="en-US" dirty="0" smtClean="0"/>
              <a:t>- CORE temp)</a:t>
            </a:r>
          </a:p>
          <a:p>
            <a:r>
              <a:rPr lang="en-US" dirty="0" smtClean="0"/>
              <a:t>Duration at least 24h</a:t>
            </a:r>
          </a:p>
          <a:p>
            <a:r>
              <a:rPr lang="en-US" dirty="0" smtClean="0"/>
              <a:t>Control temperature at least 48h</a:t>
            </a:r>
          </a:p>
          <a:p>
            <a:r>
              <a:rPr lang="en-US" dirty="0" smtClean="0"/>
              <a:t>? Sedatives/Analgesic (paper states ALL pts should receive)</a:t>
            </a:r>
          </a:p>
          <a:p>
            <a:r>
              <a:rPr lang="en-US" dirty="0" smtClean="0"/>
              <a:t>Use cooling device with TFS (temperature feedback system)</a:t>
            </a:r>
            <a:endParaRPr lang="en-US" dirty="0"/>
          </a:p>
        </p:txBody>
      </p:sp>
      <p:sp>
        <p:nvSpPr>
          <p:cNvPr id="4" name="TextBox 3"/>
          <p:cNvSpPr txBox="1"/>
          <p:nvPr/>
        </p:nvSpPr>
        <p:spPr>
          <a:xfrm>
            <a:off x="176487" y="6232276"/>
            <a:ext cx="8789437" cy="646331"/>
          </a:xfrm>
          <a:prstGeom prst="rect">
            <a:avLst/>
          </a:prstGeom>
          <a:noFill/>
        </p:spPr>
        <p:txBody>
          <a:bodyPr wrap="square" rtlCol="0">
            <a:spAutoFit/>
          </a:bodyPr>
          <a:lstStyle/>
          <a:p>
            <a:r>
              <a:rPr lang="en-US" dirty="0" err="1" smtClean="0"/>
              <a:t>Taccone</a:t>
            </a:r>
            <a:r>
              <a:rPr lang="en-US" dirty="0" smtClean="0"/>
              <a:t> et al.  High Quality Targeted Temperature Management (TTM) After Cardiac Arrest. </a:t>
            </a:r>
            <a:r>
              <a:rPr lang="en-US" i="1" u="sng" dirty="0">
                <a:hlinkClick r:id="rId2"/>
              </a:rPr>
              <a:t>Critical Care</a:t>
            </a:r>
            <a:r>
              <a:rPr lang="en-US" dirty="0"/>
              <a:t> </a:t>
            </a:r>
            <a:r>
              <a:rPr lang="en-US" b="1" dirty="0"/>
              <a:t>volume 24</a:t>
            </a:r>
            <a:r>
              <a:rPr lang="en-US" dirty="0"/>
              <a:t>, Article number: 6 (2020)</a:t>
            </a:r>
            <a:r>
              <a:rPr lang="en-US" dirty="0" smtClean="0"/>
              <a:t>  </a:t>
            </a:r>
            <a:endParaRPr lang="en-US" dirty="0"/>
          </a:p>
        </p:txBody>
      </p:sp>
    </p:spTree>
    <p:extLst>
      <p:ext uri="{BB962C8B-B14F-4D97-AF65-F5344CB8AC3E}">
        <p14:creationId xmlns:p14="http://schemas.microsoft.com/office/powerpoint/2010/main" val="244825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Comfort</a:t>
            </a:r>
            <a:br>
              <a:rPr lang="en-US" dirty="0" smtClean="0"/>
            </a:br>
            <a:endParaRPr lang="en-US" sz="2700" dirty="0"/>
          </a:p>
        </p:txBody>
      </p:sp>
      <p:sp>
        <p:nvSpPr>
          <p:cNvPr id="3" name="Content Placeholder 2"/>
          <p:cNvSpPr>
            <a:spLocks noGrp="1"/>
          </p:cNvSpPr>
          <p:nvPr>
            <p:ph idx="1"/>
          </p:nvPr>
        </p:nvSpPr>
        <p:spPr/>
        <p:txBody>
          <a:bodyPr/>
          <a:lstStyle/>
          <a:p>
            <a:pPr lvl="1"/>
            <a:r>
              <a:rPr lang="en-US" dirty="0">
                <a:effectLst/>
              </a:rPr>
              <a:t>Sedation</a:t>
            </a:r>
          </a:p>
          <a:p>
            <a:pPr lvl="2"/>
            <a:r>
              <a:rPr lang="en-US" dirty="0" err="1">
                <a:effectLst/>
              </a:rPr>
              <a:t>Propofol</a:t>
            </a:r>
            <a:r>
              <a:rPr lang="en-US" dirty="0">
                <a:effectLst/>
              </a:rPr>
              <a:t> </a:t>
            </a:r>
            <a:r>
              <a:rPr lang="en-US" dirty="0" err="1">
                <a:effectLst/>
              </a:rPr>
              <a:t>gtt</a:t>
            </a:r>
            <a:r>
              <a:rPr lang="en-US" dirty="0">
                <a:effectLst/>
              </a:rPr>
              <a:t> 17mcg/kg/min (max 80)</a:t>
            </a:r>
          </a:p>
          <a:p>
            <a:pPr lvl="2"/>
            <a:r>
              <a:rPr lang="en-US" dirty="0">
                <a:effectLst/>
              </a:rPr>
              <a:t>If Low BP:  Midazolam 1-2 mg/</a:t>
            </a:r>
            <a:r>
              <a:rPr lang="en-US" dirty="0" err="1">
                <a:effectLst/>
              </a:rPr>
              <a:t>hr</a:t>
            </a:r>
            <a:endParaRPr lang="en-US" dirty="0">
              <a:effectLst/>
            </a:endParaRPr>
          </a:p>
          <a:p>
            <a:pPr lvl="1"/>
            <a:r>
              <a:rPr lang="en-US" dirty="0">
                <a:effectLst/>
              </a:rPr>
              <a:t>Analgesia</a:t>
            </a:r>
          </a:p>
          <a:p>
            <a:pPr lvl="2"/>
            <a:r>
              <a:rPr lang="en-US" dirty="0">
                <a:effectLst/>
              </a:rPr>
              <a:t>Fentanyl 50-100mcg IV bolus then 50mcg/</a:t>
            </a:r>
            <a:r>
              <a:rPr lang="en-US" dirty="0" err="1">
                <a:effectLst/>
              </a:rPr>
              <a:t>hr</a:t>
            </a:r>
            <a:endParaRPr lang="en-US" dirty="0">
              <a:effectLst/>
            </a:endParaRPr>
          </a:p>
          <a:p>
            <a:pPr lvl="1"/>
            <a:r>
              <a:rPr lang="en-US" dirty="0">
                <a:effectLst/>
              </a:rPr>
              <a:t>Paralysis</a:t>
            </a:r>
          </a:p>
          <a:p>
            <a:pPr lvl="2"/>
            <a:r>
              <a:rPr lang="en-US" dirty="0" err="1">
                <a:effectLst/>
              </a:rPr>
              <a:t>Rocuronium</a:t>
            </a:r>
            <a:r>
              <a:rPr lang="en-US" dirty="0">
                <a:effectLst/>
              </a:rPr>
              <a:t> 600mcg/kg IV bolus then 4-16mcg/kg/min</a:t>
            </a:r>
          </a:p>
          <a:p>
            <a:pPr lvl="1"/>
            <a:r>
              <a:rPr lang="en-US" dirty="0">
                <a:effectLst/>
              </a:rPr>
              <a:t>Stress Ulcer Prophylaxis</a:t>
            </a:r>
          </a:p>
          <a:p>
            <a:pPr lvl="1"/>
            <a:r>
              <a:rPr lang="en-US" dirty="0">
                <a:effectLst/>
              </a:rPr>
              <a:t>DVT </a:t>
            </a:r>
            <a:r>
              <a:rPr lang="en-US" dirty="0" smtClean="0">
                <a:effectLst/>
              </a:rPr>
              <a:t>Prophylaxis</a:t>
            </a:r>
            <a:endParaRPr lang="en-US" dirty="0">
              <a:effectLst/>
            </a:endParaRPr>
          </a:p>
        </p:txBody>
      </p:sp>
    </p:spTree>
    <p:extLst>
      <p:ext uri="{BB962C8B-B14F-4D97-AF65-F5344CB8AC3E}">
        <p14:creationId xmlns:p14="http://schemas.microsoft.com/office/powerpoint/2010/main" val="1184280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Rewarming</a:t>
            </a:r>
            <a:br>
              <a:rPr lang="en-US" dirty="0" smtClean="0"/>
            </a:br>
            <a:r>
              <a:rPr lang="en-US" dirty="0" smtClean="0"/>
              <a:t>(very different)</a:t>
            </a:r>
            <a:endParaRPr lang="en-US" dirty="0"/>
          </a:p>
        </p:txBody>
      </p:sp>
      <p:sp>
        <p:nvSpPr>
          <p:cNvPr id="3" name="Content Placeholder 2"/>
          <p:cNvSpPr>
            <a:spLocks noGrp="1"/>
          </p:cNvSpPr>
          <p:nvPr>
            <p:ph idx="1"/>
          </p:nvPr>
        </p:nvSpPr>
        <p:spPr/>
        <p:txBody>
          <a:bodyPr/>
          <a:lstStyle/>
          <a:p>
            <a:pPr lvl="1"/>
            <a:r>
              <a:rPr lang="en-US" dirty="0">
                <a:effectLst/>
              </a:rPr>
              <a:t>Passive is the preferred method (will take about 8 hours)</a:t>
            </a:r>
          </a:p>
          <a:p>
            <a:pPr lvl="1"/>
            <a:r>
              <a:rPr lang="en-US" dirty="0">
                <a:effectLst/>
              </a:rPr>
              <a:t>Remove all cooling devices</a:t>
            </a:r>
          </a:p>
          <a:p>
            <a:pPr lvl="1"/>
            <a:r>
              <a:rPr lang="en-US" dirty="0">
                <a:effectLst/>
              </a:rPr>
              <a:t>Turn up the temperature in the room</a:t>
            </a:r>
          </a:p>
          <a:p>
            <a:pPr lvl="1"/>
            <a:r>
              <a:rPr lang="en-US" dirty="0">
                <a:effectLst/>
              </a:rPr>
              <a:t>Goal 37°C at 0.3°C/</a:t>
            </a:r>
            <a:r>
              <a:rPr lang="en-US" dirty="0" err="1">
                <a:effectLst/>
              </a:rPr>
              <a:t>hr</a:t>
            </a:r>
            <a:r>
              <a:rPr lang="en-US" dirty="0">
                <a:effectLst/>
              </a:rPr>
              <a:t> </a:t>
            </a:r>
          </a:p>
          <a:p>
            <a:pPr lvl="2"/>
            <a:r>
              <a:rPr lang="en-US" dirty="0">
                <a:effectLst/>
              </a:rPr>
              <a:t>(may consider warming device)</a:t>
            </a:r>
          </a:p>
          <a:p>
            <a:pPr lvl="1"/>
            <a:r>
              <a:rPr lang="en-US" dirty="0">
                <a:effectLst/>
              </a:rPr>
              <a:t>Hyperkalemia is common as is vasodilation (consider MAP &gt;70mmHg)</a:t>
            </a:r>
          </a:p>
          <a:p>
            <a:pPr lvl="1"/>
            <a:r>
              <a:rPr lang="en-US" dirty="0">
                <a:effectLst/>
              </a:rPr>
              <a:t>Maintain sedation until temp is 36°C (stop paralytic first, then sedative/analgesic</a:t>
            </a:r>
            <a:r>
              <a:rPr lang="en-US" dirty="0" smtClean="0">
                <a:effectLst/>
              </a:rPr>
              <a:t>)</a:t>
            </a:r>
            <a:endParaRPr lang="en-US" dirty="0">
              <a:effectLst/>
            </a:endParaRPr>
          </a:p>
        </p:txBody>
      </p:sp>
    </p:spTree>
    <p:extLst>
      <p:ext uri="{BB962C8B-B14F-4D97-AF65-F5344CB8AC3E}">
        <p14:creationId xmlns:p14="http://schemas.microsoft.com/office/powerpoint/2010/main" val="485220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TTM</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NEJM </a:t>
            </a:r>
            <a:r>
              <a:rPr lang="en-US" dirty="0" smtClean="0"/>
              <a:t>369: 23	2013</a:t>
            </a:r>
            <a:endParaRPr lang="en-US" dirty="0"/>
          </a:p>
          <a:p>
            <a:pPr marL="0" indent="0" algn="ctr">
              <a:buNone/>
            </a:pPr>
            <a:r>
              <a:rPr lang="en-US" dirty="0"/>
              <a:t> </a:t>
            </a:r>
            <a:r>
              <a:rPr lang="en-US" i="1" dirty="0"/>
              <a:t>Targeted Temperature Management at 33°C versus 36°C after Cardiac </a:t>
            </a:r>
            <a:r>
              <a:rPr lang="en-US" i="1" dirty="0" smtClean="0"/>
              <a:t>Arrest</a:t>
            </a:r>
          </a:p>
          <a:p>
            <a:r>
              <a:rPr lang="en-US" dirty="0" smtClean="0"/>
              <a:t>950 </a:t>
            </a:r>
            <a:r>
              <a:rPr lang="en-US" dirty="0"/>
              <a:t>patients randomized to 33°C</a:t>
            </a:r>
            <a:r>
              <a:rPr lang="en-US" dirty="0" smtClean="0"/>
              <a:t> vs </a:t>
            </a:r>
            <a:r>
              <a:rPr lang="en-US" dirty="0"/>
              <a:t>36°C </a:t>
            </a:r>
            <a:endParaRPr lang="en-US" dirty="0" smtClean="0"/>
          </a:p>
          <a:p>
            <a:r>
              <a:rPr lang="en-US" dirty="0" smtClean="0"/>
              <a:t>Primary end-point of death </a:t>
            </a:r>
          </a:p>
          <a:p>
            <a:pPr lvl="1"/>
            <a:r>
              <a:rPr lang="en-US" dirty="0"/>
              <a:t>50% of the patients in the 33°C group (235 of 473 patients) </a:t>
            </a:r>
            <a:r>
              <a:rPr lang="en-US" dirty="0" smtClean="0"/>
              <a:t>died</a:t>
            </a:r>
            <a:r>
              <a:rPr lang="en-US" dirty="0"/>
              <a:t>, </a:t>
            </a:r>
            <a:r>
              <a:rPr lang="en-US" dirty="0" smtClean="0"/>
              <a:t>vs 48</a:t>
            </a:r>
            <a:r>
              <a:rPr lang="en-US" dirty="0"/>
              <a:t>% of the patients in the 36°C group (225 of 466 patients) (hazard ratio with a temperature of 33°C, 1.06; 95% confidence interval [CI], 0.89 to 1.28; P=0.51)</a:t>
            </a:r>
          </a:p>
          <a:p>
            <a:r>
              <a:rPr lang="en-US" dirty="0" smtClean="0"/>
              <a:t>Secondary outcome of CPC score or death</a:t>
            </a:r>
          </a:p>
          <a:p>
            <a:pPr lvl="1"/>
            <a:r>
              <a:rPr lang="en-US" dirty="0" smtClean="0"/>
              <a:t>180-day </a:t>
            </a:r>
            <a:r>
              <a:rPr lang="en-US" dirty="0"/>
              <a:t>follow-up, 54% of the patients in the 33°C group </a:t>
            </a:r>
            <a:r>
              <a:rPr lang="en-US" dirty="0" smtClean="0"/>
              <a:t>had poor CPC/death vs 52</a:t>
            </a:r>
            <a:r>
              <a:rPr lang="en-US" dirty="0"/>
              <a:t>% of patients in the 36°C group (risk ratio, 1.02; 95% CI, 0.88 to 1.16; P=0.78).</a:t>
            </a:r>
          </a:p>
          <a:p>
            <a:pPr marL="0" indent="0" algn="ctr">
              <a:buNone/>
            </a:pPr>
            <a:endParaRPr lang="en-US" dirty="0" smtClean="0"/>
          </a:p>
        </p:txBody>
      </p:sp>
    </p:spTree>
    <p:extLst>
      <p:ext uri="{BB962C8B-B14F-4D97-AF65-F5344CB8AC3E}">
        <p14:creationId xmlns:p14="http://schemas.microsoft.com/office/powerpoint/2010/main" val="219761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Neuroprognostication</a:t>
            </a:r>
            <a:r>
              <a:rPr lang="en-US" dirty="0"/>
              <a:t>:  </a:t>
            </a:r>
            <a:br>
              <a:rPr lang="en-US" dirty="0"/>
            </a:br>
            <a:r>
              <a:rPr lang="en-US" dirty="0" smtClean="0"/>
              <a:t>Pre-TTM</a:t>
            </a:r>
            <a:endParaRPr lang="en-US" dirty="0"/>
          </a:p>
        </p:txBody>
      </p:sp>
      <p:sp>
        <p:nvSpPr>
          <p:cNvPr id="3" name="Content Placeholder 2"/>
          <p:cNvSpPr>
            <a:spLocks noGrp="1"/>
          </p:cNvSpPr>
          <p:nvPr>
            <p:ph idx="1"/>
          </p:nvPr>
        </p:nvSpPr>
        <p:spPr/>
        <p:txBody>
          <a:bodyPr>
            <a:normAutofit fontScale="70000" lnSpcReduction="20000"/>
          </a:bodyPr>
          <a:lstStyle/>
          <a:p>
            <a:pPr marL="0" indent="0" algn="ctr">
              <a:buNone/>
            </a:pPr>
            <a:r>
              <a:rPr lang="en-US" dirty="0" smtClean="0"/>
              <a:t>Levy et al.  JAMA; 1985: </a:t>
            </a:r>
            <a:r>
              <a:rPr lang="en-US" i="1" dirty="0" smtClean="0"/>
              <a:t>253</a:t>
            </a:r>
            <a:r>
              <a:rPr lang="en-US" dirty="0" smtClean="0"/>
              <a:t> 1420-1426</a:t>
            </a:r>
          </a:p>
          <a:p>
            <a:r>
              <a:rPr lang="en-US" dirty="0" smtClean="0"/>
              <a:t>210 patients with </a:t>
            </a:r>
            <a:r>
              <a:rPr lang="en-US" dirty="0" err="1" smtClean="0"/>
              <a:t>nontraumatic</a:t>
            </a:r>
            <a:r>
              <a:rPr lang="en-US" dirty="0" smtClean="0"/>
              <a:t> cerebral hypoxia-ischemia</a:t>
            </a:r>
          </a:p>
          <a:p>
            <a:r>
              <a:rPr lang="en-US" dirty="0" err="1" smtClean="0"/>
              <a:t>Neuro</a:t>
            </a:r>
            <a:r>
              <a:rPr lang="en-US" dirty="0" smtClean="0"/>
              <a:t> exam at 0,1,2,3 4-7 &amp; 8-14 days post-coma</a:t>
            </a:r>
          </a:p>
          <a:p>
            <a:r>
              <a:rPr lang="en-US" dirty="0" smtClean="0"/>
              <a:t>71% cardiac arrest, 11% respiratory arrest, 18% “other” such as anesthetic accidents</a:t>
            </a:r>
          </a:p>
          <a:p>
            <a:r>
              <a:rPr lang="en-US" dirty="0" smtClean="0"/>
              <a:t>25 gained consciousness within 3 days and 19 of those had a good recovery</a:t>
            </a:r>
          </a:p>
          <a:p>
            <a:r>
              <a:rPr lang="en-US" dirty="0" smtClean="0"/>
              <a:t>3 gained consciousness at 2 weeks and 2 had moderate recovery</a:t>
            </a:r>
          </a:p>
          <a:p>
            <a:r>
              <a:rPr lang="en-US" dirty="0" smtClean="0"/>
              <a:t>Lack of pupillary reflex: none became independent (and only 5% of these </a:t>
            </a:r>
            <a:r>
              <a:rPr lang="en-US" dirty="0" err="1" smtClean="0"/>
              <a:t>pts</a:t>
            </a:r>
            <a:r>
              <a:rPr lang="en-US" dirty="0" smtClean="0"/>
              <a:t> regained consciousness)</a:t>
            </a:r>
          </a:p>
          <a:p>
            <a:r>
              <a:rPr lang="en-US" dirty="0" smtClean="0"/>
              <a:t>Lack of corneal reflex: none regained consciousness</a:t>
            </a:r>
          </a:p>
          <a:p>
            <a:r>
              <a:rPr lang="en-US" dirty="0" smtClean="0"/>
              <a:t>Absence of motor activity (or posturing) at 3 days predicted severe disability</a:t>
            </a:r>
            <a:endParaRPr lang="en-US" dirty="0"/>
          </a:p>
        </p:txBody>
      </p:sp>
    </p:spTree>
    <p:extLst>
      <p:ext uri="{BB962C8B-B14F-4D97-AF65-F5344CB8AC3E}">
        <p14:creationId xmlns:p14="http://schemas.microsoft.com/office/powerpoint/2010/main" val="434385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Neuroprognostication</a:t>
            </a:r>
            <a:r>
              <a:rPr lang="en-US" dirty="0"/>
              <a:t>:  </a:t>
            </a:r>
            <a:br>
              <a:rPr lang="en-US" dirty="0"/>
            </a:br>
            <a:r>
              <a:rPr lang="en-US" dirty="0" smtClean="0"/>
              <a:t>Pre-TTM</a:t>
            </a:r>
            <a:endParaRPr lang="en-US" dirty="0"/>
          </a:p>
        </p:txBody>
      </p:sp>
      <p:sp>
        <p:nvSpPr>
          <p:cNvPr id="3" name="Content Placeholder 2"/>
          <p:cNvSpPr>
            <a:spLocks noGrp="1"/>
          </p:cNvSpPr>
          <p:nvPr>
            <p:ph idx="1"/>
          </p:nvPr>
        </p:nvSpPr>
        <p:spPr/>
        <p:txBody>
          <a:bodyPr/>
          <a:lstStyle/>
          <a:p>
            <a:pPr marL="0" indent="0" algn="ctr">
              <a:buNone/>
            </a:pPr>
            <a:r>
              <a:rPr lang="en-US" dirty="0" smtClean="0"/>
              <a:t>Booth et al JAMA 2004; 291(</a:t>
            </a:r>
            <a:r>
              <a:rPr lang="en-US" dirty="0"/>
              <a:t>7</a:t>
            </a:r>
            <a:r>
              <a:rPr lang="en-US" dirty="0" smtClean="0"/>
              <a:t>): 870</a:t>
            </a:r>
          </a:p>
          <a:p>
            <a:r>
              <a:rPr lang="en-US" dirty="0" smtClean="0"/>
              <a:t>Meta-analysis</a:t>
            </a:r>
          </a:p>
          <a:p>
            <a:pPr marL="0" indent="0">
              <a:buNone/>
            </a:pPr>
            <a:endParaRPr lang="en-US" dirty="0"/>
          </a:p>
        </p:txBody>
      </p:sp>
      <p:pic>
        <p:nvPicPr>
          <p:cNvPr id="4" name="Picture 3"/>
          <p:cNvPicPr>
            <a:picLocks noChangeAspect="1"/>
          </p:cNvPicPr>
          <p:nvPr/>
        </p:nvPicPr>
        <p:blipFill>
          <a:blip r:embed="rId3"/>
          <a:stretch>
            <a:fillRect/>
          </a:stretch>
        </p:blipFill>
        <p:spPr>
          <a:xfrm>
            <a:off x="2501900" y="2972187"/>
            <a:ext cx="4140200" cy="67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2501900" y="3290434"/>
            <a:ext cx="4127500" cy="265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1890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EEG</a:t>
            </a:r>
            <a:endParaRPr lang="en-US" dirty="0"/>
          </a:p>
        </p:txBody>
      </p:sp>
      <p:sp>
        <p:nvSpPr>
          <p:cNvPr id="3" name="Content Placeholder 2"/>
          <p:cNvSpPr>
            <a:spLocks noGrp="1"/>
          </p:cNvSpPr>
          <p:nvPr>
            <p:ph idx="1"/>
          </p:nvPr>
        </p:nvSpPr>
        <p:spPr>
          <a:xfrm>
            <a:off x="685800" y="1587606"/>
            <a:ext cx="7770813" cy="4257022"/>
          </a:xfrm>
        </p:spPr>
        <p:txBody>
          <a:bodyPr/>
          <a:lstStyle/>
          <a:p>
            <a:pPr marL="0" indent="0" algn="ctr">
              <a:buNone/>
            </a:pPr>
            <a:r>
              <a:rPr lang="en-US" dirty="0" err="1" smtClean="0"/>
              <a:t>Edgren</a:t>
            </a:r>
            <a:r>
              <a:rPr lang="en-US" dirty="0" smtClean="0"/>
              <a:t> et al.  </a:t>
            </a:r>
            <a:r>
              <a:rPr lang="en-US" dirty="0" err="1" smtClean="0"/>
              <a:t>Crit</a:t>
            </a:r>
            <a:r>
              <a:rPr lang="en-US" dirty="0" smtClean="0"/>
              <a:t> Care Med 1987 15(9)</a:t>
            </a:r>
          </a:p>
          <a:p>
            <a:r>
              <a:rPr lang="en-US" dirty="0" smtClean="0"/>
              <a:t>32 patients studied</a:t>
            </a:r>
          </a:p>
          <a:p>
            <a:pPr marL="0" indent="0">
              <a:buNone/>
            </a:pPr>
            <a:endParaRPr lang="en-US" dirty="0"/>
          </a:p>
        </p:txBody>
      </p:sp>
      <p:pic>
        <p:nvPicPr>
          <p:cNvPr id="4" name="Picture 3"/>
          <p:cNvPicPr>
            <a:picLocks noChangeAspect="1"/>
          </p:cNvPicPr>
          <p:nvPr/>
        </p:nvPicPr>
        <p:blipFill>
          <a:blip r:embed="rId3"/>
          <a:stretch>
            <a:fillRect/>
          </a:stretch>
        </p:blipFill>
        <p:spPr>
          <a:xfrm>
            <a:off x="1346200" y="2637971"/>
            <a:ext cx="6451600" cy="4000500"/>
          </a:xfrm>
          <a:prstGeom prst="rect">
            <a:avLst/>
          </a:prstGeom>
        </p:spPr>
      </p:pic>
      <p:sp>
        <p:nvSpPr>
          <p:cNvPr id="6" name="TextBox 5"/>
          <p:cNvSpPr txBox="1"/>
          <p:nvPr/>
        </p:nvSpPr>
        <p:spPr>
          <a:xfrm>
            <a:off x="1346201" y="3716117"/>
            <a:ext cx="5748020" cy="276763"/>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277172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of Targeted Temperature Management</a:t>
            </a:r>
          </a:p>
          <a:p>
            <a:pPr lvl="1"/>
            <a:r>
              <a:rPr lang="en-US" dirty="0" smtClean="0"/>
              <a:t>Initial Studies</a:t>
            </a:r>
          </a:p>
          <a:p>
            <a:pPr lvl="1"/>
            <a:r>
              <a:rPr lang="en-US" dirty="0" smtClean="0"/>
              <a:t>Review of Old Protocol</a:t>
            </a:r>
          </a:p>
          <a:p>
            <a:pPr lvl="1"/>
            <a:r>
              <a:rPr lang="en-US" dirty="0" smtClean="0"/>
              <a:t>Updated Protocol</a:t>
            </a:r>
          </a:p>
          <a:p>
            <a:r>
              <a:rPr lang="en-US" dirty="0" smtClean="0"/>
              <a:t>General Guidelines in </a:t>
            </a:r>
            <a:r>
              <a:rPr lang="en-US" dirty="0" err="1" smtClean="0"/>
              <a:t>Neuroprognostication</a:t>
            </a:r>
            <a:endParaRPr lang="en-US" dirty="0" smtClean="0"/>
          </a:p>
          <a:p>
            <a:pPr lvl="1"/>
            <a:r>
              <a:rPr lang="en-US" dirty="0" smtClean="0"/>
              <a:t>Initial Studies</a:t>
            </a:r>
          </a:p>
          <a:p>
            <a:pPr lvl="1"/>
            <a:r>
              <a:rPr lang="en-US" dirty="0" smtClean="0"/>
              <a:t>Updated Evaluations in TTM</a:t>
            </a:r>
          </a:p>
          <a:p>
            <a:pPr lvl="1"/>
            <a:r>
              <a:rPr lang="en-US" dirty="0" smtClean="0"/>
              <a:t>Hypothesized Evaluations in Modified TTM</a:t>
            </a:r>
          </a:p>
        </p:txBody>
      </p:sp>
    </p:spTree>
    <p:extLst>
      <p:ext uri="{BB962C8B-B14F-4D97-AF65-F5344CB8AC3E}">
        <p14:creationId xmlns:p14="http://schemas.microsoft.com/office/powerpoint/2010/main" val="2482353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EEG</a:t>
            </a:r>
            <a:endParaRPr lang="en-US" dirty="0"/>
          </a:p>
        </p:txBody>
      </p:sp>
      <p:sp>
        <p:nvSpPr>
          <p:cNvPr id="3" name="Content Placeholder 2"/>
          <p:cNvSpPr>
            <a:spLocks noGrp="1"/>
          </p:cNvSpPr>
          <p:nvPr>
            <p:ph idx="1"/>
          </p:nvPr>
        </p:nvSpPr>
        <p:spPr>
          <a:xfrm>
            <a:off x="685800" y="1226820"/>
            <a:ext cx="7770813" cy="4899343"/>
          </a:xfrm>
        </p:spPr>
        <p:txBody>
          <a:bodyPr>
            <a:normAutofit fontScale="70000" lnSpcReduction="20000"/>
          </a:bodyPr>
          <a:lstStyle/>
          <a:p>
            <a:pPr marL="0" indent="0" algn="ctr">
              <a:buNone/>
            </a:pPr>
            <a:r>
              <a:rPr lang="en-US" dirty="0" err="1" smtClean="0"/>
              <a:t>Hofmeijer</a:t>
            </a:r>
            <a:r>
              <a:rPr lang="en-US" dirty="0" smtClean="0"/>
              <a:t> </a:t>
            </a:r>
            <a:r>
              <a:rPr lang="en-US" dirty="0"/>
              <a:t>et al </a:t>
            </a:r>
            <a:r>
              <a:rPr lang="en-US" dirty="0" smtClean="0"/>
              <a:t>AAN 2015; 1-7</a:t>
            </a:r>
          </a:p>
          <a:p>
            <a:r>
              <a:rPr lang="en-US" sz="2000" dirty="0" smtClean="0"/>
              <a:t>277 </a:t>
            </a:r>
            <a:r>
              <a:rPr lang="en-US" sz="2000" dirty="0" err="1" smtClean="0"/>
              <a:t>pt</a:t>
            </a:r>
            <a:r>
              <a:rPr lang="en-US" sz="2000" dirty="0" smtClean="0"/>
              <a:t> - prospective </a:t>
            </a:r>
            <a:r>
              <a:rPr lang="en-US" sz="2000" dirty="0"/>
              <a:t>cohort </a:t>
            </a:r>
            <a:r>
              <a:rPr lang="en-US" sz="2000" dirty="0" smtClean="0"/>
              <a:t>study</a:t>
            </a:r>
          </a:p>
          <a:p>
            <a:pPr marL="342900" lvl="1" indent="-342900">
              <a:spcBef>
                <a:spcPts val="2000"/>
              </a:spcBef>
            </a:pPr>
            <a:r>
              <a:rPr lang="en-US" sz="2000" dirty="0"/>
              <a:t>Continuous EEG was measured during the first 3 </a:t>
            </a:r>
            <a:r>
              <a:rPr lang="en-US" sz="2000" dirty="0" smtClean="0"/>
              <a:t>days /</a:t>
            </a:r>
            <a:r>
              <a:rPr lang="en-US" dirty="0"/>
              <a:t>Outcome was dichotomized as good or </a:t>
            </a:r>
            <a:r>
              <a:rPr lang="en-US" dirty="0" smtClean="0"/>
              <a:t>poor</a:t>
            </a:r>
            <a:endParaRPr lang="en-US" sz="2000" dirty="0"/>
          </a:p>
          <a:p>
            <a:pPr lvl="1"/>
            <a:r>
              <a:rPr lang="en-US" dirty="0"/>
              <a:t>unfavorable (isoelectric, low-voltage, burst-suppression with identical bursts)</a:t>
            </a:r>
          </a:p>
          <a:p>
            <a:pPr lvl="1"/>
            <a:r>
              <a:rPr lang="en-US" dirty="0"/>
              <a:t>Intermediate</a:t>
            </a:r>
          </a:p>
          <a:p>
            <a:pPr lvl="1"/>
            <a:r>
              <a:rPr lang="en-US" dirty="0"/>
              <a:t>favorable (continuous patterns</a:t>
            </a:r>
            <a:r>
              <a:rPr lang="en-US" dirty="0" smtClean="0"/>
              <a:t>)</a:t>
            </a:r>
          </a:p>
          <a:p>
            <a:pPr marL="342900" lvl="1" indent="-342900">
              <a:spcBef>
                <a:spcPts val="2000"/>
              </a:spcBef>
            </a:pPr>
            <a:r>
              <a:rPr lang="en-US" dirty="0" smtClean="0"/>
              <a:t>Poor </a:t>
            </a:r>
            <a:r>
              <a:rPr lang="en-US" dirty="0"/>
              <a:t>outcome occurred in 149 patients (54</a:t>
            </a:r>
            <a:r>
              <a:rPr lang="en-US" dirty="0" smtClean="0"/>
              <a:t>%)</a:t>
            </a:r>
          </a:p>
          <a:p>
            <a:pPr marL="342900" lvl="1" indent="-342900">
              <a:spcBef>
                <a:spcPts val="2000"/>
              </a:spcBef>
            </a:pPr>
            <a:r>
              <a:rPr lang="en-US" dirty="0" smtClean="0"/>
              <a:t>Single </a:t>
            </a:r>
            <a:r>
              <a:rPr lang="en-US" dirty="0"/>
              <a:t>measures unequivocally predicting poor outcome were an unfavorable EEG pattern at 24 hours, absent pupillary light responses at 48 hours, and absent somatosensory evoked potentials at 72 hours. Together, these had a specificity of 100% and a sensitivity of 50%. </a:t>
            </a:r>
            <a:endParaRPr lang="en-US" dirty="0" smtClean="0"/>
          </a:p>
          <a:p>
            <a:pPr marL="342900" lvl="1" indent="-342900">
              <a:spcBef>
                <a:spcPts val="2000"/>
              </a:spcBef>
            </a:pPr>
            <a:r>
              <a:rPr lang="en-US" dirty="0" smtClean="0"/>
              <a:t>For </a:t>
            </a:r>
            <a:r>
              <a:rPr lang="en-US" dirty="0"/>
              <a:t>the remaining 203 patients, who were still in the “gray zone” at 72 hours, a predictive model including unfavorable EEG patterns at 12 hours, absent or extensor motor response to pain at 72 hours, and higher age had an area under the curve of 0.90 (95% confidence interval 0.84–0.96). </a:t>
            </a:r>
            <a:endParaRPr lang="en-US" dirty="0" smtClean="0"/>
          </a:p>
          <a:p>
            <a:pPr marL="342900" lvl="1" indent="-342900">
              <a:spcBef>
                <a:spcPts val="2000"/>
              </a:spcBef>
            </a:pPr>
            <a:r>
              <a:rPr lang="en-US" dirty="0" smtClean="0"/>
              <a:t>Favorable </a:t>
            </a:r>
            <a:r>
              <a:rPr lang="en-US" dirty="0"/>
              <a:t>EEG patterns at 12 hours were strongly associated with good outcome. </a:t>
            </a:r>
            <a:endParaRPr lang="en-US" dirty="0" smtClean="0"/>
          </a:p>
        </p:txBody>
      </p:sp>
    </p:spTree>
    <p:extLst>
      <p:ext uri="{BB962C8B-B14F-4D97-AF65-F5344CB8AC3E}">
        <p14:creationId xmlns:p14="http://schemas.microsoft.com/office/powerpoint/2010/main" val="2501188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NSE</a:t>
            </a:r>
            <a:endParaRPr lang="en-US" dirty="0"/>
          </a:p>
        </p:txBody>
      </p:sp>
      <p:sp>
        <p:nvSpPr>
          <p:cNvPr id="3" name="Content Placeholder 2"/>
          <p:cNvSpPr>
            <a:spLocks noGrp="1"/>
          </p:cNvSpPr>
          <p:nvPr>
            <p:ph idx="1"/>
          </p:nvPr>
        </p:nvSpPr>
        <p:spPr/>
        <p:txBody>
          <a:bodyPr/>
          <a:lstStyle/>
          <a:p>
            <a:pPr marL="0" indent="0" algn="ctr">
              <a:buNone/>
            </a:pPr>
            <a:r>
              <a:rPr lang="en-US" i="1" dirty="0" err="1" smtClean="0"/>
              <a:t>Cronberg</a:t>
            </a:r>
            <a:r>
              <a:rPr lang="en-US" i="1" dirty="0" smtClean="0"/>
              <a:t> et al.  Neurology</a:t>
            </a:r>
            <a:r>
              <a:rPr lang="en-US" i="1" dirty="0"/>
              <a:t>. 77(7):623-630, August 16, 2011.</a:t>
            </a:r>
            <a:endParaRPr lang="en-US" dirty="0" smtClean="0"/>
          </a:p>
          <a:p>
            <a:r>
              <a:rPr lang="en-US" dirty="0" smtClean="0"/>
              <a:t>Prospective observational study of 111 patients</a:t>
            </a:r>
          </a:p>
          <a:p>
            <a:pPr marL="0" indent="0">
              <a:buNone/>
            </a:pPr>
            <a:endParaRPr lang="en-US" dirty="0"/>
          </a:p>
        </p:txBody>
      </p:sp>
      <p:pic>
        <p:nvPicPr>
          <p:cNvPr id="5" name="Picture 4"/>
          <p:cNvPicPr>
            <a:picLocks noChangeAspect="1"/>
          </p:cNvPicPr>
          <p:nvPr/>
        </p:nvPicPr>
        <p:blipFill>
          <a:blip r:embed="rId3"/>
          <a:stretch>
            <a:fillRect/>
          </a:stretch>
        </p:blipFill>
        <p:spPr>
          <a:xfrm>
            <a:off x="1943100" y="2986314"/>
            <a:ext cx="5245100" cy="3606800"/>
          </a:xfrm>
          <a:prstGeom prst="rect">
            <a:avLst/>
          </a:prstGeom>
        </p:spPr>
      </p:pic>
    </p:spTree>
    <p:extLst>
      <p:ext uri="{BB962C8B-B14F-4D97-AF65-F5344CB8AC3E}">
        <p14:creationId xmlns:p14="http://schemas.microsoft.com/office/powerpoint/2010/main" val="2939512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NSE</a:t>
            </a:r>
            <a:endParaRPr lang="en-US" dirty="0"/>
          </a:p>
        </p:txBody>
      </p:sp>
      <p:sp>
        <p:nvSpPr>
          <p:cNvPr id="3" name="Content Placeholder 2"/>
          <p:cNvSpPr>
            <a:spLocks noGrp="1"/>
          </p:cNvSpPr>
          <p:nvPr>
            <p:ph idx="1"/>
          </p:nvPr>
        </p:nvSpPr>
        <p:spPr/>
        <p:txBody>
          <a:bodyPr/>
          <a:lstStyle/>
          <a:p>
            <a:pPr marL="0" indent="0" algn="ctr">
              <a:buNone/>
            </a:pPr>
            <a:r>
              <a:rPr lang="en-US" dirty="0" err="1" smtClean="0"/>
              <a:t>Tiainen</a:t>
            </a:r>
            <a:r>
              <a:rPr lang="en-US" dirty="0" smtClean="0"/>
              <a:t> et al.  Stroke 2003; 34:2881-2886</a:t>
            </a:r>
          </a:p>
          <a:p>
            <a:r>
              <a:rPr lang="en-US" dirty="0" smtClean="0"/>
              <a:t>Randomized controlled trial of 70 </a:t>
            </a:r>
            <a:r>
              <a:rPr lang="en-US" dirty="0" err="1" smtClean="0"/>
              <a:t>pts</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2425700" y="3265714"/>
            <a:ext cx="4292600" cy="2527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7827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SSEP</a:t>
            </a:r>
            <a:endParaRPr lang="en-US" dirty="0"/>
          </a:p>
        </p:txBody>
      </p:sp>
      <p:sp>
        <p:nvSpPr>
          <p:cNvPr id="3" name="Content Placeholder 2"/>
          <p:cNvSpPr>
            <a:spLocks noGrp="1"/>
          </p:cNvSpPr>
          <p:nvPr>
            <p:ph idx="1"/>
          </p:nvPr>
        </p:nvSpPr>
        <p:spPr/>
        <p:txBody>
          <a:bodyPr/>
          <a:lstStyle/>
          <a:p>
            <a:pPr marL="0" indent="0" algn="ctr">
              <a:buNone/>
            </a:pPr>
            <a:r>
              <a:rPr lang="en-US" dirty="0" smtClean="0"/>
              <a:t>Robinson, et al.  </a:t>
            </a:r>
            <a:r>
              <a:rPr lang="en-US" i="1" dirty="0" err="1" smtClean="0"/>
              <a:t>Crit</a:t>
            </a:r>
            <a:r>
              <a:rPr lang="en-US" i="1" dirty="0" smtClean="0"/>
              <a:t> Care Med</a:t>
            </a:r>
            <a:r>
              <a:rPr lang="en-US" dirty="0" smtClean="0"/>
              <a:t> 2003; 31:960-967</a:t>
            </a:r>
          </a:p>
          <a:p>
            <a:r>
              <a:rPr lang="en-US" dirty="0"/>
              <a:t>bi- lateral absence of cortical responses to median nerve </a:t>
            </a:r>
            <a:r>
              <a:rPr lang="en-US" dirty="0" smtClean="0"/>
              <a:t>stimulation are associated with poor neurologic prognosis</a:t>
            </a:r>
          </a:p>
          <a:p>
            <a:r>
              <a:rPr lang="en-US" dirty="0" smtClean="0"/>
              <a:t>Systematic review of 41 articles</a:t>
            </a:r>
          </a:p>
          <a:p>
            <a:pPr lvl="1"/>
            <a:r>
              <a:rPr lang="en-US" dirty="0" smtClean="0"/>
              <a:t>Hypoxic-ischemic encephalopathy</a:t>
            </a:r>
          </a:p>
          <a:p>
            <a:pPr lvl="1"/>
            <a:r>
              <a:rPr lang="en-US" dirty="0" smtClean="0"/>
              <a:t>ICH</a:t>
            </a:r>
          </a:p>
          <a:p>
            <a:pPr lvl="1"/>
            <a:r>
              <a:rPr lang="en-US" dirty="0" smtClean="0"/>
              <a:t>TBI</a:t>
            </a:r>
          </a:p>
          <a:p>
            <a:pPr lvl="1"/>
            <a:r>
              <a:rPr lang="en-US" dirty="0" smtClean="0"/>
              <a:t>Other</a:t>
            </a:r>
            <a:endParaRPr lang="en-US" dirty="0"/>
          </a:p>
          <a:p>
            <a:pPr marL="349250" lvl="1" indent="0">
              <a:buNone/>
            </a:pPr>
            <a:endParaRPr lang="en-US" dirty="0" smtClean="0"/>
          </a:p>
        </p:txBody>
      </p:sp>
    </p:spTree>
    <p:extLst>
      <p:ext uri="{BB962C8B-B14F-4D97-AF65-F5344CB8AC3E}">
        <p14:creationId xmlns:p14="http://schemas.microsoft.com/office/powerpoint/2010/main" val="3091699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SSEP</a:t>
            </a:r>
            <a:endParaRPr lang="en-US" dirty="0"/>
          </a:p>
        </p:txBody>
      </p:sp>
      <p:sp>
        <p:nvSpPr>
          <p:cNvPr id="3" name="Content Placeholder 2"/>
          <p:cNvSpPr>
            <a:spLocks noGrp="1"/>
          </p:cNvSpPr>
          <p:nvPr>
            <p:ph idx="1"/>
          </p:nvPr>
        </p:nvSpPr>
        <p:spPr/>
        <p:txBody>
          <a:bodyPr/>
          <a:lstStyle/>
          <a:p>
            <a:pPr marL="0" indent="0" algn="ctr">
              <a:buNone/>
            </a:pPr>
            <a:r>
              <a:rPr lang="en-US" dirty="0" smtClean="0"/>
              <a:t>Robinson, et al.  </a:t>
            </a:r>
            <a:r>
              <a:rPr lang="en-US" i="1" dirty="0" err="1" smtClean="0"/>
              <a:t>Crit</a:t>
            </a:r>
            <a:r>
              <a:rPr lang="en-US" i="1" dirty="0" smtClean="0"/>
              <a:t> Care Med</a:t>
            </a:r>
            <a:r>
              <a:rPr lang="en-US" dirty="0" smtClean="0"/>
              <a:t> 2003; 31:960-967</a:t>
            </a:r>
          </a:p>
          <a:p>
            <a:pPr marL="349250" lvl="1" indent="0">
              <a:buNone/>
            </a:pPr>
            <a:endParaRPr lang="en-US" dirty="0" smtClean="0"/>
          </a:p>
        </p:txBody>
      </p:sp>
      <p:pic>
        <p:nvPicPr>
          <p:cNvPr id="4" name="Picture 3"/>
          <p:cNvPicPr>
            <a:picLocks noChangeAspect="1"/>
          </p:cNvPicPr>
          <p:nvPr/>
        </p:nvPicPr>
        <p:blipFill>
          <a:blip r:embed="rId3"/>
          <a:stretch>
            <a:fillRect/>
          </a:stretch>
        </p:blipFill>
        <p:spPr>
          <a:xfrm>
            <a:off x="960227" y="2324099"/>
            <a:ext cx="7131487" cy="3660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525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Neuroprognostication</a:t>
            </a:r>
            <a:r>
              <a:rPr lang="en-US" dirty="0" smtClean="0"/>
              <a:t>:  </a:t>
            </a:r>
            <a:br>
              <a:rPr lang="en-US" dirty="0" smtClean="0"/>
            </a:br>
            <a:r>
              <a:rPr lang="en-US" dirty="0" smtClean="0"/>
              <a:t>Pre-TTM</a:t>
            </a:r>
            <a:endParaRPr lang="en-US" dirty="0"/>
          </a:p>
        </p:txBody>
      </p:sp>
      <p:sp>
        <p:nvSpPr>
          <p:cNvPr id="3" name="Content Placeholder 2"/>
          <p:cNvSpPr>
            <a:spLocks noGrp="1"/>
          </p:cNvSpPr>
          <p:nvPr>
            <p:ph idx="1"/>
          </p:nvPr>
        </p:nvSpPr>
        <p:spPr/>
        <p:txBody>
          <a:bodyPr/>
          <a:lstStyle/>
          <a:p>
            <a:r>
              <a:rPr lang="en-US" dirty="0" smtClean="0"/>
              <a:t>3 days post-arrest</a:t>
            </a:r>
          </a:p>
          <a:p>
            <a:pPr lvl="1"/>
            <a:r>
              <a:rPr lang="en-US" dirty="0"/>
              <a:t>Exam can predict neurologic </a:t>
            </a:r>
            <a:r>
              <a:rPr lang="en-US" dirty="0" smtClean="0"/>
              <a:t>outcome</a:t>
            </a:r>
          </a:p>
          <a:p>
            <a:pPr lvl="2"/>
            <a:r>
              <a:rPr lang="en-US" dirty="0" smtClean="0"/>
              <a:t>Lack of motor response, lack of eye opening, &amp; absence of pupil response on day 3 is 100% predictive of poor outcome (FP rate of 0% 95%CI 0-3)</a:t>
            </a:r>
            <a:endParaRPr lang="en-US" dirty="0"/>
          </a:p>
          <a:p>
            <a:r>
              <a:rPr lang="en-US" dirty="0" smtClean="0"/>
              <a:t>NSE (neuron-specific enolase)</a:t>
            </a:r>
          </a:p>
          <a:p>
            <a:r>
              <a:rPr lang="en-US" dirty="0" smtClean="0"/>
              <a:t>SSEP (somatosensory evoked potential)</a:t>
            </a:r>
          </a:p>
        </p:txBody>
      </p:sp>
    </p:spTree>
    <p:extLst>
      <p:ext uri="{BB962C8B-B14F-4D97-AF65-F5344CB8AC3E}">
        <p14:creationId xmlns:p14="http://schemas.microsoft.com/office/powerpoint/2010/main" val="3590081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of </a:t>
            </a:r>
            <a:r>
              <a:rPr lang="en-US" dirty="0" err="1" smtClean="0"/>
              <a:t>Neuroprognostication</a:t>
            </a:r>
            <a:r>
              <a:rPr lang="en-US" dirty="0" smtClean="0"/>
              <a:t/>
            </a:r>
            <a:br>
              <a:rPr lang="en-US" dirty="0" smtClean="0"/>
            </a:br>
            <a:r>
              <a:rPr lang="en-US" dirty="0" smtClean="0"/>
              <a:t>Both TTM</a:t>
            </a:r>
            <a:endParaRPr lang="en-US" dirty="0"/>
          </a:p>
        </p:txBody>
      </p:sp>
      <p:sp>
        <p:nvSpPr>
          <p:cNvPr id="3" name="Content Placeholder 2"/>
          <p:cNvSpPr>
            <a:spLocks noGrp="1"/>
          </p:cNvSpPr>
          <p:nvPr>
            <p:ph idx="1"/>
          </p:nvPr>
        </p:nvSpPr>
        <p:spPr/>
        <p:txBody>
          <a:bodyPr/>
          <a:lstStyle/>
          <a:p>
            <a:pPr marL="0" indent="0" algn="ctr">
              <a:buNone/>
            </a:pPr>
            <a:r>
              <a:rPr lang="en-US" dirty="0" smtClean="0"/>
              <a:t>Critical Care Medicine March 2012 40(3): 719-730</a:t>
            </a:r>
          </a:p>
          <a:p>
            <a:r>
              <a:rPr lang="en-US" dirty="0" smtClean="0"/>
              <a:t>Retrospective Chart Review from 220-2009</a:t>
            </a:r>
          </a:p>
          <a:p>
            <a:r>
              <a:rPr lang="en-US" dirty="0" smtClean="0"/>
              <a:t>55 cases reviewed</a:t>
            </a:r>
          </a:p>
          <a:p>
            <a:r>
              <a:rPr lang="en-US" dirty="0" smtClean="0"/>
              <a:t>In essence:</a:t>
            </a:r>
          </a:p>
          <a:p>
            <a:pPr lvl="1"/>
            <a:r>
              <a:rPr lang="en-US" dirty="0" smtClean="0"/>
              <a:t>“poor” prognosis was assigned likely at inappropriate times</a:t>
            </a:r>
          </a:p>
          <a:p>
            <a:pPr lvl="2"/>
            <a:r>
              <a:rPr lang="en-US" dirty="0" smtClean="0"/>
              <a:t>Prior to TH &amp; during TH</a:t>
            </a:r>
          </a:p>
          <a:p>
            <a:pPr lvl="1"/>
            <a:r>
              <a:rPr lang="en-US" dirty="0" smtClean="0"/>
              <a:t>Should prognosticate at least three days after </a:t>
            </a:r>
            <a:r>
              <a:rPr lang="en-US" dirty="0" err="1" smtClean="0"/>
              <a:t>normothermia</a:t>
            </a:r>
            <a:r>
              <a:rPr lang="en-US" dirty="0" smtClean="0"/>
              <a:t> has been achieved and perhaps up to four</a:t>
            </a:r>
          </a:p>
          <a:p>
            <a:pPr lvl="2"/>
            <a:r>
              <a:rPr lang="en-US" dirty="0" smtClean="0"/>
              <a:t>This essentially helps physicians and families to make decisions about level of care &amp; DNAR status</a:t>
            </a:r>
            <a:endParaRPr lang="en-US" dirty="0"/>
          </a:p>
        </p:txBody>
      </p:sp>
    </p:spTree>
    <p:extLst>
      <p:ext uri="{BB962C8B-B14F-4D97-AF65-F5344CB8AC3E}">
        <p14:creationId xmlns:p14="http://schemas.microsoft.com/office/powerpoint/2010/main" val="224693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of </a:t>
            </a:r>
            <a:r>
              <a:rPr lang="en-US" dirty="0" err="1" smtClean="0"/>
              <a:t>Neuroprognostication</a:t>
            </a:r>
            <a:r>
              <a:rPr lang="en-US" dirty="0" smtClean="0"/>
              <a:t/>
            </a:r>
            <a:br>
              <a:rPr lang="en-US" dirty="0" smtClean="0"/>
            </a:br>
            <a:r>
              <a:rPr lang="en-US" dirty="0" smtClean="0"/>
              <a:t>Post-TTM</a:t>
            </a:r>
            <a:endParaRPr lang="en-US" dirty="0"/>
          </a:p>
        </p:txBody>
      </p:sp>
      <p:sp>
        <p:nvSpPr>
          <p:cNvPr id="3" name="Content Placeholder 2"/>
          <p:cNvSpPr>
            <a:spLocks noGrp="1"/>
          </p:cNvSpPr>
          <p:nvPr>
            <p:ph idx="1"/>
          </p:nvPr>
        </p:nvSpPr>
        <p:spPr/>
        <p:txBody>
          <a:bodyPr/>
          <a:lstStyle/>
          <a:p>
            <a:pPr marL="0" indent="0" algn="ctr">
              <a:buNone/>
            </a:pPr>
            <a:r>
              <a:rPr lang="en-US" dirty="0" err="1" smtClean="0"/>
              <a:t>Tiainen</a:t>
            </a:r>
            <a:r>
              <a:rPr lang="en-US" dirty="0" smtClean="0"/>
              <a:t> et al. </a:t>
            </a:r>
            <a:r>
              <a:rPr lang="en-US" dirty="0" err="1" smtClean="0"/>
              <a:t>Crit</a:t>
            </a:r>
            <a:r>
              <a:rPr lang="en-US" dirty="0" smtClean="0"/>
              <a:t> Care Med 2005 33(8) 1736-  1740</a:t>
            </a:r>
          </a:p>
          <a:p>
            <a:r>
              <a:rPr lang="en-US" dirty="0" smtClean="0"/>
              <a:t>Prospective, randomized, controlled trial of 60 patients</a:t>
            </a:r>
          </a:p>
          <a:p>
            <a:endParaRPr lang="en-US" dirty="0"/>
          </a:p>
        </p:txBody>
      </p:sp>
      <p:pic>
        <p:nvPicPr>
          <p:cNvPr id="4" name="Picture 3"/>
          <p:cNvPicPr>
            <a:picLocks noChangeAspect="1"/>
          </p:cNvPicPr>
          <p:nvPr/>
        </p:nvPicPr>
        <p:blipFill>
          <a:blip r:embed="rId3"/>
          <a:stretch>
            <a:fillRect/>
          </a:stretch>
        </p:blipFill>
        <p:spPr>
          <a:xfrm>
            <a:off x="2413000" y="2979420"/>
            <a:ext cx="4305300"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596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of </a:t>
            </a:r>
            <a:r>
              <a:rPr lang="en-US" dirty="0" err="1" smtClean="0"/>
              <a:t>Neuroprognostication</a:t>
            </a:r>
            <a:r>
              <a:rPr lang="en-US" dirty="0" smtClean="0"/>
              <a:t/>
            </a:r>
            <a:br>
              <a:rPr lang="en-US" dirty="0" smtClean="0"/>
            </a:br>
            <a:r>
              <a:rPr lang="en-US" dirty="0" smtClean="0"/>
              <a:t>Post-TTM</a:t>
            </a:r>
            <a:endParaRPr lang="en-US" dirty="0"/>
          </a:p>
        </p:txBody>
      </p:sp>
      <p:sp>
        <p:nvSpPr>
          <p:cNvPr id="3" name="Content Placeholder 2"/>
          <p:cNvSpPr>
            <a:spLocks noGrp="1"/>
          </p:cNvSpPr>
          <p:nvPr>
            <p:ph idx="1"/>
          </p:nvPr>
        </p:nvSpPr>
        <p:spPr/>
        <p:txBody>
          <a:bodyPr/>
          <a:lstStyle/>
          <a:p>
            <a:pPr marL="0" indent="0" algn="ctr">
              <a:buNone/>
            </a:pPr>
            <a:r>
              <a:rPr lang="en-US" dirty="0" smtClean="0"/>
              <a:t>Al </a:t>
            </a:r>
            <a:r>
              <a:rPr lang="en-US" dirty="0" err="1" smtClean="0"/>
              <a:t>Thenayan</a:t>
            </a:r>
            <a:r>
              <a:rPr lang="en-US" dirty="0" smtClean="0"/>
              <a:t> et al.  Neurology 2008; 71:  1535-1537</a:t>
            </a:r>
          </a:p>
          <a:p>
            <a:r>
              <a:rPr lang="en-US" dirty="0" smtClean="0"/>
              <a:t>Retrospective chart review of 37 patients</a:t>
            </a:r>
          </a:p>
          <a:p>
            <a:r>
              <a:rPr lang="en-US" dirty="0"/>
              <a:t> A</a:t>
            </a:r>
            <a:r>
              <a:rPr lang="en-US" dirty="0" smtClean="0"/>
              <a:t>bsence </a:t>
            </a:r>
            <a:r>
              <a:rPr lang="en-US" dirty="0"/>
              <a:t>of motor </a:t>
            </a:r>
            <a:r>
              <a:rPr lang="en-US" dirty="0" smtClean="0"/>
              <a:t>responses </a:t>
            </a:r>
            <a:r>
              <a:rPr lang="en-US" dirty="0"/>
              <a:t>better than extensor posturing on day 3 is not a sufficiently reliable predictor of poor </a:t>
            </a:r>
            <a:r>
              <a:rPr lang="en-US" dirty="0" err="1"/>
              <a:t>neuro</a:t>
            </a:r>
            <a:r>
              <a:rPr lang="en-US" dirty="0"/>
              <a:t>- logic </a:t>
            </a:r>
            <a:r>
              <a:rPr lang="en-US" dirty="0" smtClean="0"/>
              <a:t>outcome (FPR of 14%)</a:t>
            </a:r>
          </a:p>
          <a:p>
            <a:r>
              <a:rPr lang="en-US" dirty="0" smtClean="0"/>
              <a:t>Lack of pupillary reflex &amp; corneal reflex do predict well, as does the development of </a:t>
            </a:r>
            <a:r>
              <a:rPr lang="en-US" dirty="0" err="1" smtClean="0"/>
              <a:t>myoclonal</a:t>
            </a:r>
            <a:r>
              <a:rPr lang="en-US" dirty="0" smtClean="0"/>
              <a:t> status </a:t>
            </a:r>
            <a:r>
              <a:rPr lang="en-US" dirty="0" err="1" smtClean="0"/>
              <a:t>epilepticus</a:t>
            </a:r>
            <a:r>
              <a:rPr lang="en-US" dirty="0" smtClean="0"/>
              <a:t> (FPR 0%) </a:t>
            </a:r>
            <a:endParaRPr lang="en-US" dirty="0"/>
          </a:p>
        </p:txBody>
      </p:sp>
    </p:spTree>
    <p:extLst>
      <p:ext uri="{BB962C8B-B14F-4D97-AF65-F5344CB8AC3E}">
        <p14:creationId xmlns:p14="http://schemas.microsoft.com/office/powerpoint/2010/main" val="3157184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of </a:t>
            </a:r>
            <a:r>
              <a:rPr lang="en-US" dirty="0" err="1" smtClean="0"/>
              <a:t>Neuroprognostication</a:t>
            </a:r>
            <a:r>
              <a:rPr lang="en-US" dirty="0" smtClean="0"/>
              <a:t/>
            </a:r>
            <a:br>
              <a:rPr lang="en-US" dirty="0" smtClean="0"/>
            </a:br>
            <a:r>
              <a:rPr lang="en-US" dirty="0" smtClean="0"/>
              <a:t>Post-TTM</a:t>
            </a:r>
            <a:endParaRPr lang="en-US" dirty="0"/>
          </a:p>
        </p:txBody>
      </p:sp>
      <p:sp>
        <p:nvSpPr>
          <p:cNvPr id="3" name="Content Placeholder 2"/>
          <p:cNvSpPr>
            <a:spLocks noGrp="1"/>
          </p:cNvSpPr>
          <p:nvPr>
            <p:ph idx="1"/>
          </p:nvPr>
        </p:nvSpPr>
        <p:spPr/>
        <p:txBody>
          <a:bodyPr/>
          <a:lstStyle/>
          <a:p>
            <a:r>
              <a:rPr lang="en-US" dirty="0" smtClean="0"/>
              <a:t>Absent pupillary &amp; corneal reflexes on day 3 consistent with poor outcome</a:t>
            </a:r>
          </a:p>
          <a:p>
            <a:r>
              <a:rPr lang="en-US" dirty="0" smtClean="0"/>
              <a:t>Motor response is unreliable and should be delayed to day 6</a:t>
            </a:r>
          </a:p>
          <a:p>
            <a:r>
              <a:rPr lang="en-US" dirty="0" smtClean="0"/>
              <a:t>Exam should be supplemented with SSEP, NSE, or EEG</a:t>
            </a:r>
            <a:endParaRPr lang="en-US" dirty="0"/>
          </a:p>
        </p:txBody>
      </p:sp>
    </p:spTree>
    <p:extLst>
      <p:ext uri="{BB962C8B-B14F-4D97-AF65-F5344CB8AC3E}">
        <p14:creationId xmlns:p14="http://schemas.microsoft.com/office/powerpoint/2010/main" val="294231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TTM:  Indications</a:t>
            </a:r>
            <a:endParaRPr lang="en-US" dirty="0"/>
          </a:p>
        </p:txBody>
      </p:sp>
      <p:sp>
        <p:nvSpPr>
          <p:cNvPr id="3" name="Content Placeholder 2"/>
          <p:cNvSpPr>
            <a:spLocks noGrp="1"/>
          </p:cNvSpPr>
          <p:nvPr>
            <p:ph idx="1"/>
          </p:nvPr>
        </p:nvSpPr>
        <p:spPr/>
        <p:txBody>
          <a:bodyPr/>
          <a:lstStyle/>
          <a:p>
            <a:r>
              <a:rPr lang="en-US" dirty="0"/>
              <a:t>Post-Cardiac Arrest Patients</a:t>
            </a:r>
          </a:p>
          <a:p>
            <a:pPr lvl="1"/>
            <a:r>
              <a:rPr lang="en-US" dirty="0" smtClean="0"/>
              <a:t>OHCA with ROSC</a:t>
            </a:r>
          </a:p>
          <a:p>
            <a:pPr lvl="2"/>
            <a:r>
              <a:rPr lang="en-US" dirty="0" smtClean="0"/>
              <a:t>Shockable Rhythm</a:t>
            </a:r>
          </a:p>
          <a:p>
            <a:pPr lvl="2"/>
            <a:r>
              <a:rPr lang="en-US" dirty="0" smtClean="0"/>
              <a:t>Studies date back to 2002</a:t>
            </a:r>
          </a:p>
          <a:p>
            <a:pPr lvl="2"/>
            <a:r>
              <a:rPr lang="en-US" dirty="0" smtClean="0"/>
              <a:t>Favorable CPC in 49-55% (as opposed to 29-39%)</a:t>
            </a:r>
            <a:endParaRPr lang="en-US" dirty="0"/>
          </a:p>
          <a:p>
            <a:pPr lvl="1"/>
            <a:r>
              <a:rPr lang="en-US" dirty="0" smtClean="0"/>
              <a:t>OHCA with ROSC</a:t>
            </a:r>
          </a:p>
          <a:p>
            <a:pPr lvl="2"/>
            <a:r>
              <a:rPr lang="en-US" dirty="0" err="1" smtClean="0"/>
              <a:t>Nonshockable</a:t>
            </a:r>
            <a:r>
              <a:rPr lang="en-US" dirty="0" smtClean="0"/>
              <a:t> Rhythm</a:t>
            </a:r>
          </a:p>
          <a:p>
            <a:pPr lvl="2"/>
            <a:r>
              <a:rPr lang="en-US" dirty="0" smtClean="0"/>
              <a:t>HYPERION (25 ICUs in France, 581 patients, </a:t>
            </a:r>
            <a:r>
              <a:rPr lang="en-US" dirty="0"/>
              <a:t>33</a:t>
            </a:r>
            <a:r>
              <a:rPr lang="en-US" dirty="0" smtClean="0">
                <a:latin typeface="Times New Roman" panose="02020603050405020304" pitchFamily="18" charset="0"/>
                <a:cs typeface="Times New Roman" panose="02020603050405020304" pitchFamily="18" charset="0"/>
              </a:rPr>
              <a:t>°</a:t>
            </a:r>
            <a:r>
              <a:rPr lang="en-US" dirty="0" smtClean="0"/>
              <a:t>)</a:t>
            </a:r>
          </a:p>
          <a:p>
            <a:pPr lvl="2"/>
            <a:r>
              <a:rPr lang="en-US" dirty="0" smtClean="0"/>
              <a:t>10.2% vs 5.7% with CPC Score of 1 or 2</a:t>
            </a:r>
          </a:p>
          <a:p>
            <a:pPr lvl="2"/>
            <a:endParaRPr lang="en-US" dirty="0" smtClean="0"/>
          </a:p>
          <a:p>
            <a:pPr lvl="2"/>
            <a:endParaRPr lang="en-US" dirty="0"/>
          </a:p>
        </p:txBody>
      </p:sp>
      <p:sp>
        <p:nvSpPr>
          <p:cNvPr id="4" name="TextBox 3"/>
          <p:cNvSpPr txBox="1"/>
          <p:nvPr/>
        </p:nvSpPr>
        <p:spPr>
          <a:xfrm>
            <a:off x="64520" y="6121244"/>
            <a:ext cx="9013371" cy="646331"/>
          </a:xfrm>
          <a:prstGeom prst="rect">
            <a:avLst/>
          </a:prstGeom>
          <a:noFill/>
        </p:spPr>
        <p:txBody>
          <a:bodyPr wrap="square" rtlCol="0">
            <a:spAutoFit/>
          </a:bodyPr>
          <a:lstStyle/>
          <a:p>
            <a:r>
              <a:rPr lang="en-US" dirty="0" err="1" smtClean="0"/>
              <a:t>Lascarrou</a:t>
            </a:r>
            <a:r>
              <a:rPr lang="en-US" dirty="0" smtClean="0"/>
              <a:t>, </a:t>
            </a:r>
            <a:r>
              <a:rPr lang="en-US" dirty="0" err="1" smtClean="0"/>
              <a:t>etal</a:t>
            </a:r>
            <a:r>
              <a:rPr lang="en-US" dirty="0" smtClean="0"/>
              <a:t>.  Targeted Temperature Management for Cardiac Arrest with </a:t>
            </a:r>
            <a:r>
              <a:rPr lang="en-US" dirty="0" err="1" smtClean="0"/>
              <a:t>Nonshockable</a:t>
            </a:r>
            <a:r>
              <a:rPr lang="en-US" dirty="0" smtClean="0"/>
              <a:t> Rhythm. </a:t>
            </a:r>
            <a:r>
              <a:rPr lang="en-US" dirty="0"/>
              <a:t>N </a:t>
            </a:r>
            <a:r>
              <a:rPr lang="en-US" dirty="0" err="1"/>
              <a:t>Engl</a:t>
            </a:r>
            <a:r>
              <a:rPr lang="en-US" dirty="0"/>
              <a:t> J Med 2019; 381:2327-2337</a:t>
            </a:r>
          </a:p>
        </p:txBody>
      </p:sp>
    </p:spTree>
    <p:extLst>
      <p:ext uri="{BB962C8B-B14F-4D97-AF65-F5344CB8AC3E}">
        <p14:creationId xmlns:p14="http://schemas.microsoft.com/office/powerpoint/2010/main" val="1000652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Timing of </a:t>
            </a:r>
            <a:r>
              <a:rPr lang="en-US" dirty="0" err="1" smtClean="0"/>
              <a:t>Neuroprognostication</a:t>
            </a:r>
            <a:r>
              <a:rPr lang="en-US" dirty="0" smtClean="0"/>
              <a:t/>
            </a:r>
            <a:br>
              <a:rPr lang="en-US" dirty="0" smtClean="0"/>
            </a:br>
            <a:r>
              <a:rPr lang="en-US" dirty="0" smtClean="0"/>
              <a:t>Modified TTM</a:t>
            </a:r>
            <a:endParaRPr lang="en-US" dirty="0"/>
          </a:p>
        </p:txBody>
      </p:sp>
      <p:sp>
        <p:nvSpPr>
          <p:cNvPr id="3" name="Content Placeholder 2"/>
          <p:cNvSpPr>
            <a:spLocks noGrp="1"/>
          </p:cNvSpPr>
          <p:nvPr>
            <p:ph idx="1"/>
          </p:nvPr>
        </p:nvSpPr>
        <p:spPr/>
        <p:txBody>
          <a:bodyPr/>
          <a:lstStyle/>
          <a:p>
            <a:r>
              <a:rPr lang="en-US" dirty="0" smtClean="0"/>
              <a:t>In our new modified-TH cases, </a:t>
            </a:r>
            <a:r>
              <a:rPr lang="en-US" dirty="0" err="1" smtClean="0"/>
              <a:t>neuroprognostication</a:t>
            </a:r>
            <a:r>
              <a:rPr lang="en-US" dirty="0" smtClean="0"/>
              <a:t> should be delayed to day 3, but likely can be done prior to day 5 if we are not over-administering sedatives</a:t>
            </a:r>
          </a:p>
          <a:p>
            <a:pPr marL="349250" lvl="1" indent="0">
              <a:buNone/>
            </a:pPr>
            <a:endParaRPr lang="en-US" dirty="0"/>
          </a:p>
        </p:txBody>
      </p:sp>
    </p:spTree>
    <p:extLst>
      <p:ext uri="{BB962C8B-B14F-4D97-AF65-F5344CB8AC3E}">
        <p14:creationId xmlns:p14="http://schemas.microsoft.com/office/powerpoint/2010/main" val="3043446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TTM:  Epidemiology</a:t>
            </a:r>
            <a:endParaRPr lang="en-US" dirty="0"/>
          </a:p>
        </p:txBody>
      </p:sp>
      <p:sp>
        <p:nvSpPr>
          <p:cNvPr id="3" name="Content Placeholder 2"/>
          <p:cNvSpPr>
            <a:spLocks noGrp="1"/>
          </p:cNvSpPr>
          <p:nvPr>
            <p:ph idx="1"/>
          </p:nvPr>
        </p:nvSpPr>
        <p:spPr/>
        <p:txBody>
          <a:bodyPr/>
          <a:lstStyle/>
          <a:p>
            <a:r>
              <a:rPr lang="en-US" dirty="0"/>
              <a:t>Incidence of </a:t>
            </a:r>
            <a:r>
              <a:rPr lang="en-US" dirty="0" smtClean="0"/>
              <a:t>out-of-hospital </a:t>
            </a:r>
            <a:r>
              <a:rPr lang="en-US" dirty="0"/>
              <a:t>cardiac arrest ~0.10% (375,000 persons/year)</a:t>
            </a:r>
          </a:p>
          <a:p>
            <a:r>
              <a:rPr lang="en-US" dirty="0"/>
              <a:t>15-40% have ROSC</a:t>
            </a:r>
          </a:p>
          <a:p>
            <a:r>
              <a:rPr lang="en-US" dirty="0"/>
              <a:t>7-30% are discharged with normal neurological </a:t>
            </a:r>
            <a:r>
              <a:rPr lang="en-US" dirty="0" smtClean="0"/>
              <a:t>function</a:t>
            </a:r>
            <a:endParaRPr lang="en-US" dirty="0"/>
          </a:p>
        </p:txBody>
      </p:sp>
    </p:spTree>
    <p:extLst>
      <p:ext uri="{BB962C8B-B14F-4D97-AF65-F5344CB8AC3E}">
        <p14:creationId xmlns:p14="http://schemas.microsoft.com/office/powerpoint/2010/main" val="154645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TTM:  Mechanistic Theories</a:t>
            </a:r>
            <a:endParaRPr lang="en-US" dirty="0"/>
          </a:p>
        </p:txBody>
      </p:sp>
      <p:sp>
        <p:nvSpPr>
          <p:cNvPr id="3" name="Content Placeholder 2"/>
          <p:cNvSpPr>
            <a:spLocks noGrp="1"/>
          </p:cNvSpPr>
          <p:nvPr>
            <p:ph idx="1"/>
          </p:nvPr>
        </p:nvSpPr>
        <p:spPr/>
        <p:txBody>
          <a:bodyPr/>
          <a:lstStyle/>
          <a:p>
            <a:r>
              <a:rPr lang="en-US" dirty="0"/>
              <a:t>Cooling Likely:</a:t>
            </a:r>
          </a:p>
          <a:p>
            <a:pPr lvl="1"/>
            <a:r>
              <a:rPr lang="en-US" dirty="0"/>
              <a:t>Suppresses Chemical Cascades </a:t>
            </a:r>
          </a:p>
          <a:p>
            <a:pPr lvl="2"/>
            <a:r>
              <a:rPr lang="en-US" dirty="0"/>
              <a:t>Generation of free radicals (and other mediators such as glutamate) leads to multifocal brain damage</a:t>
            </a:r>
          </a:p>
          <a:p>
            <a:pPr lvl="1"/>
            <a:r>
              <a:rPr lang="en-US" dirty="0"/>
              <a:t>Preserves </a:t>
            </a:r>
            <a:r>
              <a:rPr lang="en-US" dirty="0" smtClean="0"/>
              <a:t>the </a:t>
            </a:r>
            <a:r>
              <a:rPr lang="en-US" dirty="0"/>
              <a:t>blood brain barrier</a:t>
            </a:r>
          </a:p>
          <a:p>
            <a:pPr lvl="1"/>
            <a:r>
              <a:rPr lang="en-US" dirty="0"/>
              <a:t>Protects  ATP stores</a:t>
            </a:r>
          </a:p>
          <a:p>
            <a:pPr lvl="1"/>
            <a:r>
              <a:rPr lang="en-US" dirty="0"/>
              <a:t>Decreases ICP &amp; Increases cerebral blood </a:t>
            </a:r>
            <a:r>
              <a:rPr lang="en-US" dirty="0" smtClean="0"/>
              <a:t>flow</a:t>
            </a:r>
            <a:endParaRPr lang="en-US" dirty="0"/>
          </a:p>
        </p:txBody>
      </p:sp>
    </p:spTree>
    <p:extLst>
      <p:ext uri="{BB962C8B-B14F-4D97-AF65-F5344CB8AC3E}">
        <p14:creationId xmlns:p14="http://schemas.microsoft.com/office/powerpoint/2010/main" val="57302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TTM:  Initial Studies</a:t>
            </a:r>
            <a:endParaRPr lang="en-US" dirty="0"/>
          </a:p>
        </p:txBody>
      </p:sp>
      <p:sp>
        <p:nvSpPr>
          <p:cNvPr id="3" name="Content Placeholder 2"/>
          <p:cNvSpPr>
            <a:spLocks noGrp="1"/>
          </p:cNvSpPr>
          <p:nvPr>
            <p:ph idx="1"/>
          </p:nvPr>
        </p:nvSpPr>
        <p:spPr/>
        <p:txBody>
          <a:bodyPr/>
          <a:lstStyle/>
          <a:p>
            <a:pPr marL="0" indent="0" algn="ctr">
              <a:buNone/>
            </a:pPr>
            <a:r>
              <a:rPr lang="en-US" dirty="0"/>
              <a:t>NEJM </a:t>
            </a:r>
            <a:r>
              <a:rPr lang="en-US" dirty="0" smtClean="0"/>
              <a:t>346:549-556</a:t>
            </a:r>
            <a:r>
              <a:rPr lang="en-US" dirty="0"/>
              <a:t>	</a:t>
            </a:r>
            <a:r>
              <a:rPr lang="en-US" dirty="0" smtClean="0"/>
              <a:t>2002</a:t>
            </a:r>
            <a:endParaRPr lang="en-US" dirty="0"/>
          </a:p>
          <a:p>
            <a:pPr marL="0" indent="0" algn="ctr">
              <a:buNone/>
            </a:pPr>
            <a:r>
              <a:rPr lang="en-US" dirty="0"/>
              <a:t> </a:t>
            </a:r>
            <a:r>
              <a:rPr lang="en-US" i="1" dirty="0"/>
              <a:t>Mild  Therapeutic Hypothermia To Improve The Neurologic Outcome After Cardiac Arrest</a:t>
            </a:r>
            <a:endParaRPr lang="en-US" dirty="0"/>
          </a:p>
          <a:p>
            <a:r>
              <a:rPr lang="en-US" dirty="0"/>
              <a:t>275 patients randomized to </a:t>
            </a:r>
            <a:r>
              <a:rPr lang="en-US" dirty="0" err="1"/>
              <a:t>normo</a:t>
            </a:r>
            <a:r>
              <a:rPr lang="en-US" dirty="0"/>
              <a:t>- </a:t>
            </a:r>
            <a:r>
              <a:rPr lang="en-US" dirty="0" err="1"/>
              <a:t>vs</a:t>
            </a:r>
            <a:r>
              <a:rPr lang="en-US" dirty="0"/>
              <a:t> hypo- </a:t>
            </a:r>
            <a:r>
              <a:rPr lang="en-US" dirty="0" err="1"/>
              <a:t>thermia</a:t>
            </a:r>
            <a:endParaRPr lang="en-US" dirty="0"/>
          </a:p>
          <a:p>
            <a:r>
              <a:rPr lang="en-US" dirty="0"/>
              <a:t>Favorable Neurologic Outcome:  39 </a:t>
            </a:r>
            <a:r>
              <a:rPr lang="en-US" dirty="0" err="1"/>
              <a:t>vs</a:t>
            </a:r>
            <a:r>
              <a:rPr lang="en-US" dirty="0"/>
              <a:t> 55 % (NNT 6)</a:t>
            </a:r>
          </a:p>
          <a:p>
            <a:r>
              <a:rPr lang="en-US" dirty="0"/>
              <a:t>Death at 6 months 14% lower in treatment group (NNT 7)</a:t>
            </a:r>
          </a:p>
          <a:p>
            <a:r>
              <a:rPr lang="en-US" dirty="0"/>
              <a:t>No statistically significant adverse </a:t>
            </a:r>
            <a:r>
              <a:rPr lang="en-US" dirty="0" smtClean="0"/>
              <a:t>events</a:t>
            </a:r>
            <a:endParaRPr lang="en-US" dirty="0"/>
          </a:p>
        </p:txBody>
      </p:sp>
    </p:spTree>
    <p:extLst>
      <p:ext uri="{BB962C8B-B14F-4D97-AF65-F5344CB8AC3E}">
        <p14:creationId xmlns:p14="http://schemas.microsoft.com/office/powerpoint/2010/main" val="4269642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TTM:  Initial Studies</a:t>
            </a:r>
            <a:endParaRPr lang="en-US" dirty="0"/>
          </a:p>
        </p:txBody>
      </p:sp>
      <p:sp>
        <p:nvSpPr>
          <p:cNvPr id="3" name="Content Placeholder 2"/>
          <p:cNvSpPr>
            <a:spLocks noGrp="1"/>
          </p:cNvSpPr>
          <p:nvPr>
            <p:ph idx="1"/>
          </p:nvPr>
        </p:nvSpPr>
        <p:spPr/>
        <p:txBody>
          <a:bodyPr/>
          <a:lstStyle/>
          <a:p>
            <a:pPr marL="0" indent="0" algn="ctr">
              <a:buNone/>
            </a:pPr>
            <a:r>
              <a:rPr lang="en-US" dirty="0"/>
              <a:t>NEJM </a:t>
            </a:r>
            <a:r>
              <a:rPr lang="en-US" dirty="0" smtClean="0"/>
              <a:t>346:557-563</a:t>
            </a:r>
            <a:r>
              <a:rPr lang="en-US" dirty="0"/>
              <a:t> </a:t>
            </a:r>
            <a:r>
              <a:rPr lang="en-US" dirty="0" smtClean="0"/>
              <a:t>	2002</a:t>
            </a:r>
            <a:endParaRPr lang="en-US" dirty="0"/>
          </a:p>
          <a:p>
            <a:pPr marL="0" indent="0" algn="ctr">
              <a:buNone/>
            </a:pPr>
            <a:r>
              <a:rPr lang="en-US" dirty="0"/>
              <a:t> </a:t>
            </a:r>
            <a:r>
              <a:rPr lang="en-US" i="1" dirty="0"/>
              <a:t>Treatment of Comatose Survivors of Out-of-Hospital Cardiac Arrest with Induced </a:t>
            </a:r>
            <a:r>
              <a:rPr lang="en-US" i="1" dirty="0" smtClean="0"/>
              <a:t>Hypothermia</a:t>
            </a:r>
            <a:endParaRPr lang="en-US" dirty="0"/>
          </a:p>
          <a:p>
            <a:r>
              <a:rPr lang="en-US" dirty="0"/>
              <a:t>77 patients randomized to </a:t>
            </a:r>
            <a:r>
              <a:rPr lang="en-US" dirty="0" err="1"/>
              <a:t>normo</a:t>
            </a:r>
            <a:r>
              <a:rPr lang="en-US" dirty="0"/>
              <a:t>- </a:t>
            </a:r>
            <a:r>
              <a:rPr lang="en-US" dirty="0" err="1"/>
              <a:t>vs</a:t>
            </a:r>
            <a:r>
              <a:rPr lang="en-US" dirty="0"/>
              <a:t> hypo- </a:t>
            </a:r>
            <a:r>
              <a:rPr lang="en-US" dirty="0" err="1"/>
              <a:t>thermia</a:t>
            </a:r>
            <a:endParaRPr lang="en-US" dirty="0"/>
          </a:p>
          <a:p>
            <a:r>
              <a:rPr lang="en-US" dirty="0"/>
              <a:t>Favorable Neurologic Outcome:  29 </a:t>
            </a:r>
            <a:r>
              <a:rPr lang="en-US" dirty="0" err="1"/>
              <a:t>vs</a:t>
            </a:r>
            <a:r>
              <a:rPr lang="en-US" dirty="0"/>
              <a:t> 49 % </a:t>
            </a:r>
          </a:p>
        </p:txBody>
      </p:sp>
    </p:spTree>
    <p:extLst>
      <p:ext uri="{BB962C8B-B14F-4D97-AF65-F5344CB8AC3E}">
        <p14:creationId xmlns:p14="http://schemas.microsoft.com/office/powerpoint/2010/main" val="3960036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1570"/>
            <a:ext cx="7770813" cy="1429871"/>
          </a:xfrm>
        </p:spPr>
        <p:txBody>
          <a:bodyPr>
            <a:normAutofit fontScale="90000"/>
          </a:bodyPr>
          <a:lstStyle/>
          <a:p>
            <a:r>
              <a:rPr lang="en-US" dirty="0" smtClean="0"/>
              <a:t>Cerebral Performance Categories</a:t>
            </a:r>
            <a:endParaRPr lang="en-US" dirty="0"/>
          </a:p>
        </p:txBody>
      </p:sp>
      <p:sp>
        <p:nvSpPr>
          <p:cNvPr id="3" name="Content Placeholder 2"/>
          <p:cNvSpPr>
            <a:spLocks noGrp="1"/>
          </p:cNvSpPr>
          <p:nvPr>
            <p:ph idx="1"/>
          </p:nvPr>
        </p:nvSpPr>
        <p:spPr>
          <a:xfrm>
            <a:off x="685799" y="2566674"/>
            <a:ext cx="7770813" cy="4257022"/>
          </a:xfrm>
        </p:spPr>
        <p:txBody>
          <a:bodyPr/>
          <a:lstStyle/>
          <a:p>
            <a:r>
              <a:rPr lang="en-US" dirty="0" smtClean="0"/>
              <a:t>1.  good cerebral performance (full function)</a:t>
            </a:r>
          </a:p>
          <a:p>
            <a:r>
              <a:rPr lang="en-US" dirty="0" smtClean="0"/>
              <a:t>2.  moderate cerebral disability (disabled but independent)</a:t>
            </a:r>
          </a:p>
          <a:p>
            <a:r>
              <a:rPr lang="en-US" dirty="0" smtClean="0"/>
              <a:t>3.  severe cerebral disability (conscious but disabled &amp; dependent)</a:t>
            </a:r>
          </a:p>
          <a:p>
            <a:r>
              <a:rPr lang="en-US" dirty="0" smtClean="0"/>
              <a:t>4.  coma/vegetative state (unconscious)</a:t>
            </a:r>
          </a:p>
          <a:p>
            <a:r>
              <a:rPr lang="en-US" dirty="0" smtClean="0"/>
              <a:t>5.  brain death or death</a:t>
            </a:r>
            <a:endParaRPr lang="en-US" dirty="0"/>
          </a:p>
        </p:txBody>
      </p:sp>
    </p:spTree>
    <p:extLst>
      <p:ext uri="{BB962C8B-B14F-4D97-AF65-F5344CB8AC3E}">
        <p14:creationId xmlns:p14="http://schemas.microsoft.com/office/powerpoint/2010/main" val="3830742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Inclusion Criteria</a:t>
            </a:r>
            <a:br>
              <a:rPr lang="en-US" dirty="0" smtClean="0"/>
            </a:br>
            <a:r>
              <a:rPr lang="en-US" dirty="0" smtClean="0"/>
              <a:t>(still hold true)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effectLst/>
              </a:rPr>
              <a:t>Age </a:t>
            </a:r>
            <a:r>
              <a:rPr lang="en-US" dirty="0">
                <a:effectLst/>
              </a:rPr>
              <a:t>18 or older</a:t>
            </a:r>
          </a:p>
          <a:p>
            <a:pPr lvl="0"/>
            <a:r>
              <a:rPr lang="en-US" dirty="0">
                <a:effectLst/>
              </a:rPr>
              <a:t>Cardiac arrest (</a:t>
            </a:r>
            <a:r>
              <a:rPr lang="en-US" dirty="0" smtClean="0">
                <a:effectLst/>
              </a:rPr>
              <a:t>VT/VF) </a:t>
            </a:r>
            <a:r>
              <a:rPr lang="en-US" dirty="0">
                <a:effectLst/>
              </a:rPr>
              <a:t>resuscitated with return of spontaneous circulation within 1 hour of treatment.</a:t>
            </a:r>
          </a:p>
          <a:p>
            <a:pPr lvl="0"/>
            <a:r>
              <a:rPr lang="en-US" dirty="0">
                <a:effectLst/>
              </a:rPr>
              <a:t>Glasgow Coma Score&lt;8 after return of spontaneous circulation</a:t>
            </a:r>
          </a:p>
          <a:p>
            <a:pPr lvl="0"/>
            <a:r>
              <a:rPr lang="en-US" dirty="0">
                <a:effectLst/>
              </a:rPr>
              <a:t>Hemodynamically stable patients, systolic BP above 90 with or without fluid and or </a:t>
            </a:r>
            <a:r>
              <a:rPr lang="en-US" dirty="0" err="1">
                <a:effectLst/>
              </a:rPr>
              <a:t>pressors</a:t>
            </a:r>
            <a:endParaRPr lang="en-US" dirty="0">
              <a:effectLst/>
            </a:endParaRPr>
          </a:p>
          <a:p>
            <a:pPr lvl="0"/>
            <a:r>
              <a:rPr lang="en-US" dirty="0">
                <a:effectLst/>
              </a:rPr>
              <a:t>Women of child-bearing age must have negative pregnancy documented in chart.</a:t>
            </a:r>
          </a:p>
          <a:p>
            <a:pPr lvl="0"/>
            <a:r>
              <a:rPr lang="en-US" dirty="0">
                <a:effectLst/>
              </a:rPr>
              <a:t>Witnessed cardiac arrest with a downtime of less than 60 minutes</a:t>
            </a:r>
            <a:r>
              <a:rPr lang="en-US" dirty="0" smtClean="0">
                <a:effectLst/>
              </a:rPr>
              <a:t>.</a:t>
            </a:r>
            <a:endParaRPr lang="en-US" dirty="0">
              <a:effectLst/>
            </a:endParaRPr>
          </a:p>
        </p:txBody>
      </p:sp>
    </p:spTree>
    <p:extLst>
      <p:ext uri="{BB962C8B-B14F-4D97-AF65-F5344CB8AC3E}">
        <p14:creationId xmlns:p14="http://schemas.microsoft.com/office/powerpoint/2010/main" val="1466456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849</TotalTime>
  <Words>2441</Words>
  <Application>Microsoft Office PowerPoint</Application>
  <PresentationFormat>On-screen Show (4:3)</PresentationFormat>
  <Paragraphs>256</Paragraphs>
  <Slides>30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Calisto MT</vt:lpstr>
      <vt:lpstr>Times New Roman</vt:lpstr>
      <vt:lpstr>Story</vt:lpstr>
      <vt:lpstr>Updates in  Postcardiac Arrest Targeted Temperature Management</vt:lpstr>
      <vt:lpstr>Objectives</vt:lpstr>
      <vt:lpstr>TTM:  Indications</vt:lpstr>
      <vt:lpstr>TTM:  Epidemiology</vt:lpstr>
      <vt:lpstr>TTM:  Mechanistic Theories</vt:lpstr>
      <vt:lpstr>TTM:  Initial Studies</vt:lpstr>
      <vt:lpstr>TTM:  Initial Studies</vt:lpstr>
      <vt:lpstr>Cerebral Performance Categories</vt:lpstr>
      <vt:lpstr>Inclusion Criteria (still hold true)</vt:lpstr>
      <vt:lpstr>Exclusion Criteria (still hold true)</vt:lpstr>
      <vt:lpstr>Diagnostics (mostly still hold true)</vt:lpstr>
      <vt:lpstr>Induction (slightly different)</vt:lpstr>
      <vt:lpstr>High-Quality TTM</vt:lpstr>
      <vt:lpstr>Comfort </vt:lpstr>
      <vt:lpstr>Rewarming (very different)</vt:lpstr>
      <vt:lpstr>Modified TTM</vt:lpstr>
      <vt:lpstr>Neuroprognostication:   Pre-TTM</vt:lpstr>
      <vt:lpstr>Neuroprognostication:   Pre-TTM</vt:lpstr>
      <vt:lpstr>EEG</vt:lpstr>
      <vt:lpstr>EEG</vt:lpstr>
      <vt:lpstr>NSE</vt:lpstr>
      <vt:lpstr>NSE</vt:lpstr>
      <vt:lpstr>SSEP</vt:lpstr>
      <vt:lpstr>SSEP</vt:lpstr>
      <vt:lpstr>Neuroprognostication:   Pre-TTM</vt:lpstr>
      <vt:lpstr>Timing of Neuroprognostication Both TTM</vt:lpstr>
      <vt:lpstr>Timing of Neuroprognostication Post-TTM</vt:lpstr>
      <vt:lpstr>Timing of Neuroprognostication Post-TTM</vt:lpstr>
      <vt:lpstr>Timing of Neuroprognostication Post-TTM</vt:lpstr>
      <vt:lpstr>Timing of Neuroprognostication Modified TTM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Neuroprognostication in Post-Therapeutic Hypothermia Patients</dc:title>
  <dc:creator>Karin Halvorson</dc:creator>
  <cp:lastModifiedBy>Karin Halvorson</cp:lastModifiedBy>
  <cp:revision>55</cp:revision>
  <dcterms:created xsi:type="dcterms:W3CDTF">2012-04-30T01:07:50Z</dcterms:created>
  <dcterms:modified xsi:type="dcterms:W3CDTF">2020-08-06T20:40:00Z</dcterms:modified>
</cp:coreProperties>
</file>