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6"/>
  </p:notesMasterIdLst>
  <p:sldIdLst>
    <p:sldId id="256" r:id="rId2"/>
    <p:sldId id="257" r:id="rId3"/>
    <p:sldId id="295" r:id="rId4"/>
    <p:sldId id="292" r:id="rId5"/>
    <p:sldId id="293" r:id="rId6"/>
    <p:sldId id="258" r:id="rId7"/>
    <p:sldId id="280" r:id="rId8"/>
    <p:sldId id="284" r:id="rId9"/>
    <p:sldId id="281" r:id="rId10"/>
    <p:sldId id="282" r:id="rId11"/>
    <p:sldId id="296" r:id="rId12"/>
    <p:sldId id="294" r:id="rId13"/>
    <p:sldId id="305" r:id="rId14"/>
    <p:sldId id="311" r:id="rId15"/>
    <p:sldId id="285" r:id="rId16"/>
    <p:sldId id="286" r:id="rId17"/>
    <p:sldId id="299" r:id="rId18"/>
    <p:sldId id="301" r:id="rId19"/>
    <p:sldId id="298" r:id="rId20"/>
    <p:sldId id="297" r:id="rId21"/>
    <p:sldId id="262" r:id="rId22"/>
    <p:sldId id="300" r:id="rId23"/>
    <p:sldId id="304" r:id="rId24"/>
    <p:sldId id="287" r:id="rId25"/>
    <p:sldId id="288" r:id="rId26"/>
    <p:sldId id="289" r:id="rId27"/>
    <p:sldId id="290" r:id="rId28"/>
    <p:sldId id="267" r:id="rId29"/>
    <p:sldId id="268" r:id="rId30"/>
    <p:sldId id="269" r:id="rId31"/>
    <p:sldId id="260" r:id="rId32"/>
    <p:sldId id="275" r:id="rId33"/>
    <p:sldId id="276" r:id="rId34"/>
    <p:sldId id="263" r:id="rId35"/>
    <p:sldId id="264" r:id="rId36"/>
    <p:sldId id="265" r:id="rId37"/>
    <p:sldId id="291" r:id="rId38"/>
    <p:sldId id="283" r:id="rId39"/>
    <p:sldId id="278" r:id="rId40"/>
    <p:sldId id="306" r:id="rId41"/>
    <p:sldId id="307" r:id="rId42"/>
    <p:sldId id="310" r:id="rId43"/>
    <p:sldId id="308" r:id="rId44"/>
    <p:sldId id="30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8" autoAdjust="0"/>
  </p:normalViewPr>
  <p:slideViewPr>
    <p:cSldViewPr>
      <p:cViewPr varScale="1">
        <p:scale>
          <a:sx n="82" d="100"/>
          <a:sy n="82" d="100"/>
        </p:scale>
        <p:origin x="4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150C4-21E8-B34C-B434-B6E21AA35856}" type="doc">
      <dgm:prSet loTypeId="urn:microsoft.com/office/officeart/2009/layout/CirclePicture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BC945-53FC-A44F-AC20-F5DD6E4C4231}">
      <dgm:prSet phldrT="[Text]"/>
      <dgm:spPr/>
      <dgm:t>
        <a:bodyPr/>
        <a:lstStyle/>
        <a:p>
          <a:pPr algn="ctr"/>
          <a:r>
            <a:rPr lang="en-US" dirty="0" smtClean="0"/>
            <a:t>PE</a:t>
          </a:r>
          <a:endParaRPr lang="en-US" dirty="0"/>
        </a:p>
      </dgm:t>
    </dgm:pt>
    <dgm:pt modelId="{CEAD7E0D-2E26-634C-8BB5-2CB95D5A62BA}" type="parTrans" cxnId="{9E7E7A92-D7FB-D84C-80FF-7F184C4DBA9A}">
      <dgm:prSet/>
      <dgm:spPr/>
      <dgm:t>
        <a:bodyPr/>
        <a:lstStyle/>
        <a:p>
          <a:endParaRPr lang="en-US"/>
        </a:p>
      </dgm:t>
    </dgm:pt>
    <dgm:pt modelId="{DDCFAB90-2D91-2748-9B50-328B26BD7FC7}" type="sibTrans" cxnId="{9E7E7A92-D7FB-D84C-80FF-7F184C4DBA9A}">
      <dgm:prSet/>
      <dgm:spPr/>
      <dgm:t>
        <a:bodyPr/>
        <a:lstStyle/>
        <a:p>
          <a:endParaRPr lang="en-US"/>
        </a:p>
      </dgm:t>
    </dgm:pt>
    <dgm:pt modelId="{293A56BA-97E0-7E40-9103-7B920024B856}">
      <dgm:prSet phldrT="[Text]"/>
      <dgm:spPr/>
      <dgm:t>
        <a:bodyPr/>
        <a:lstStyle/>
        <a:p>
          <a:pPr algn="ctr"/>
          <a:r>
            <a:rPr lang="en-US" dirty="0" smtClean="0"/>
            <a:t>Stable</a:t>
          </a:r>
          <a:endParaRPr lang="en-US" dirty="0"/>
        </a:p>
      </dgm:t>
    </dgm:pt>
    <dgm:pt modelId="{59A3E3B5-45E1-C344-AC7E-BAB3DB2B96D1}" type="parTrans" cxnId="{F98501F2-7E05-C44D-BEA2-641CBE8C0231}">
      <dgm:prSet/>
      <dgm:spPr/>
      <dgm:t>
        <a:bodyPr/>
        <a:lstStyle/>
        <a:p>
          <a:endParaRPr lang="en-US"/>
        </a:p>
      </dgm:t>
    </dgm:pt>
    <dgm:pt modelId="{8CCAECF4-584F-4942-9524-23F51A201417}" type="sibTrans" cxnId="{F98501F2-7E05-C44D-BEA2-641CBE8C0231}">
      <dgm:prSet/>
      <dgm:spPr/>
      <dgm:t>
        <a:bodyPr/>
        <a:lstStyle/>
        <a:p>
          <a:endParaRPr lang="en-US"/>
        </a:p>
      </dgm:t>
    </dgm:pt>
    <dgm:pt modelId="{E8DD2788-35FE-A741-BDBA-208ABD2690E5}">
      <dgm:prSet phldrT="[Text]"/>
      <dgm:spPr/>
      <dgm:t>
        <a:bodyPr/>
        <a:lstStyle/>
        <a:p>
          <a:pPr algn="ctr"/>
          <a:r>
            <a:rPr lang="en-US" dirty="0" smtClean="0"/>
            <a:t>Unstable</a:t>
          </a:r>
          <a:endParaRPr lang="en-US" dirty="0"/>
        </a:p>
      </dgm:t>
    </dgm:pt>
    <dgm:pt modelId="{83E24C52-3276-BC43-9057-A1521255289E}" type="parTrans" cxnId="{94F428EC-23C8-F046-A926-BABCCBDD4C1E}">
      <dgm:prSet/>
      <dgm:spPr/>
      <dgm:t>
        <a:bodyPr/>
        <a:lstStyle/>
        <a:p>
          <a:endParaRPr lang="en-US"/>
        </a:p>
      </dgm:t>
    </dgm:pt>
    <dgm:pt modelId="{6306F538-4B06-C445-95D1-D466C525126D}" type="sibTrans" cxnId="{94F428EC-23C8-F046-A926-BABCCBDD4C1E}">
      <dgm:prSet/>
      <dgm:spPr/>
      <dgm:t>
        <a:bodyPr/>
        <a:lstStyle/>
        <a:p>
          <a:endParaRPr lang="en-US"/>
        </a:p>
      </dgm:t>
    </dgm:pt>
    <dgm:pt modelId="{09A6DB51-A544-984C-B58D-E2AB9B79FE72}">
      <dgm:prSet phldrT="[Text]"/>
      <dgm:spPr/>
      <dgm:t>
        <a:bodyPr/>
        <a:lstStyle/>
        <a:p>
          <a:endParaRPr lang="en-US" dirty="0"/>
        </a:p>
      </dgm:t>
    </dgm:pt>
    <dgm:pt modelId="{DCF5CF0F-F4A6-BF49-A00E-245A4DE9AD5F}" type="parTrans" cxnId="{645A5393-03B4-5D4D-B2A6-0C25695E0D52}">
      <dgm:prSet/>
      <dgm:spPr/>
      <dgm:t>
        <a:bodyPr/>
        <a:lstStyle/>
        <a:p>
          <a:endParaRPr lang="en-US"/>
        </a:p>
      </dgm:t>
    </dgm:pt>
    <dgm:pt modelId="{2D28A23A-15EC-3642-9AD4-6835E0A16CBE}" type="sibTrans" cxnId="{645A5393-03B4-5D4D-B2A6-0C25695E0D52}">
      <dgm:prSet/>
      <dgm:spPr/>
      <dgm:t>
        <a:bodyPr/>
        <a:lstStyle/>
        <a:p>
          <a:endParaRPr lang="en-US"/>
        </a:p>
      </dgm:t>
    </dgm:pt>
    <dgm:pt modelId="{B26582F2-EB82-EF45-89D0-D6D2E3C569F7}">
      <dgm:prSet phldrT="[Text]"/>
      <dgm:spPr/>
      <dgm:t>
        <a:bodyPr/>
        <a:lstStyle/>
        <a:p>
          <a:pPr algn="l"/>
          <a:r>
            <a:rPr lang="en-US" dirty="0" smtClean="0"/>
            <a:t>Low-risk</a:t>
          </a:r>
          <a:endParaRPr lang="en-US" dirty="0"/>
        </a:p>
      </dgm:t>
    </dgm:pt>
    <dgm:pt modelId="{7D85DAFF-F1CE-FF4F-87A9-4D8F887F1561}" type="sibTrans" cxnId="{5618517C-8827-394C-99B4-3099F44F129E}">
      <dgm:prSet/>
      <dgm:spPr/>
      <dgm:t>
        <a:bodyPr/>
        <a:lstStyle/>
        <a:p>
          <a:endParaRPr lang="en-US"/>
        </a:p>
      </dgm:t>
    </dgm:pt>
    <dgm:pt modelId="{A1EDBE94-2EB9-D64B-A7E2-235743364989}" type="parTrans" cxnId="{5618517C-8827-394C-99B4-3099F44F129E}">
      <dgm:prSet/>
      <dgm:spPr/>
      <dgm:t>
        <a:bodyPr/>
        <a:lstStyle/>
        <a:p>
          <a:endParaRPr lang="en-US"/>
        </a:p>
      </dgm:t>
    </dgm:pt>
    <dgm:pt modelId="{31FCDFC6-4B8E-374E-BFE3-1E160FBEC36E}">
      <dgm:prSet phldrT="[Text]"/>
      <dgm:spPr/>
      <dgm:t>
        <a:bodyPr/>
        <a:lstStyle/>
        <a:p>
          <a:pPr algn="ctr"/>
          <a:r>
            <a:rPr lang="en-US" dirty="0" smtClean="0"/>
            <a:t>High-risk</a:t>
          </a:r>
          <a:endParaRPr lang="en-US" dirty="0"/>
        </a:p>
      </dgm:t>
    </dgm:pt>
    <dgm:pt modelId="{64B0D204-12B5-1549-B8D3-8BE31FDE3BAD}" type="sibTrans" cxnId="{CC48F142-9527-CA44-9FBD-7C55434154F1}">
      <dgm:prSet/>
      <dgm:spPr/>
      <dgm:t>
        <a:bodyPr/>
        <a:lstStyle/>
        <a:p>
          <a:endParaRPr lang="en-US"/>
        </a:p>
      </dgm:t>
    </dgm:pt>
    <dgm:pt modelId="{97FE58AB-64F6-BD44-8BC7-3EBA5365F740}" type="parTrans" cxnId="{CC48F142-9527-CA44-9FBD-7C55434154F1}">
      <dgm:prSet/>
      <dgm:spPr/>
      <dgm:t>
        <a:bodyPr/>
        <a:lstStyle/>
        <a:p>
          <a:endParaRPr lang="en-US"/>
        </a:p>
      </dgm:t>
    </dgm:pt>
    <dgm:pt modelId="{80389F7F-D34B-4F4B-BA67-D47CFBBCD91C}" type="pres">
      <dgm:prSet presAssocID="{2E3150C4-21E8-B34C-B434-B6E21AA358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BF3FFC-5A7D-594B-9846-14D22DA72C22}" type="pres">
      <dgm:prSet presAssocID="{BB7BC945-53FC-A44F-AC20-F5DD6E4C4231}" presName="hierRoot1" presStyleCnt="0"/>
      <dgm:spPr/>
    </dgm:pt>
    <dgm:pt modelId="{E621EB44-E3BC-944E-8DE9-7F2F576B8A1F}" type="pres">
      <dgm:prSet presAssocID="{BB7BC945-53FC-A44F-AC20-F5DD6E4C4231}" presName="composite" presStyleCnt="0"/>
      <dgm:spPr/>
    </dgm:pt>
    <dgm:pt modelId="{D36CD2BC-BA10-2340-B6FD-86BDE69EE436}" type="pres">
      <dgm:prSet presAssocID="{BB7BC945-53FC-A44F-AC20-F5DD6E4C4231}" presName="image" presStyleLbl="node0" presStyleIdx="0" presStyleCnt="1"/>
      <dgm:spPr/>
      <dgm:t>
        <a:bodyPr/>
        <a:lstStyle/>
        <a:p>
          <a:endParaRPr lang="en-US"/>
        </a:p>
      </dgm:t>
    </dgm:pt>
    <dgm:pt modelId="{ED490C21-7991-E248-8A8C-69659CF93770}" type="pres">
      <dgm:prSet presAssocID="{BB7BC945-53FC-A44F-AC20-F5DD6E4C4231}" presName="text" presStyleLbl="revTx" presStyleIdx="0" presStyleCnt="6" custLinFactNeighborX="-80345" custLinFactNeighborY="-1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B62D8-FE02-ED4B-BD5B-C12AC30E154F}" type="pres">
      <dgm:prSet presAssocID="{BB7BC945-53FC-A44F-AC20-F5DD6E4C4231}" presName="hierChild2" presStyleCnt="0"/>
      <dgm:spPr/>
    </dgm:pt>
    <dgm:pt modelId="{05DA6827-EC5B-374B-8CC0-0194139F7BCE}" type="pres">
      <dgm:prSet presAssocID="{59A3E3B5-45E1-C344-AC7E-BAB3DB2B96D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5A59F5C-4182-754F-AD3A-6A319A96CE4E}" type="pres">
      <dgm:prSet presAssocID="{293A56BA-97E0-7E40-9103-7B920024B856}" presName="hierRoot2" presStyleCnt="0"/>
      <dgm:spPr/>
    </dgm:pt>
    <dgm:pt modelId="{1EB1BDAA-0E1D-0A4D-9E88-C561459C1ED6}" type="pres">
      <dgm:prSet presAssocID="{293A56BA-97E0-7E40-9103-7B920024B856}" presName="composite2" presStyleCnt="0"/>
      <dgm:spPr/>
    </dgm:pt>
    <dgm:pt modelId="{D12CDD3C-D072-B444-A3DC-26098061CDD5}" type="pres">
      <dgm:prSet presAssocID="{293A56BA-97E0-7E40-9103-7B920024B856}" presName="image2" presStyleLbl="node2" presStyleIdx="0" presStyleCnt="2"/>
      <dgm:spPr/>
    </dgm:pt>
    <dgm:pt modelId="{5F74DD8A-D9AC-174B-BF41-13AF6F8917C3}" type="pres">
      <dgm:prSet presAssocID="{293A56BA-97E0-7E40-9103-7B920024B856}" presName="text2" presStyleLbl="revTx" presStyleIdx="1" presStyleCnt="6" custLinFactNeighborX="-82912" custLinFactNeighborY="-2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E569E0-622D-5546-9F5D-00E169DFDAF6}" type="pres">
      <dgm:prSet presAssocID="{293A56BA-97E0-7E40-9103-7B920024B856}" presName="hierChild3" presStyleCnt="0"/>
      <dgm:spPr/>
    </dgm:pt>
    <dgm:pt modelId="{148233B6-8D9C-B741-A436-73202C18397F}" type="pres">
      <dgm:prSet presAssocID="{A1EDBE94-2EB9-D64B-A7E2-235743364989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B62A8EA-2EDE-6542-A6F7-81B6C7E7898F}" type="pres">
      <dgm:prSet presAssocID="{B26582F2-EB82-EF45-89D0-D6D2E3C569F7}" presName="hierRoot3" presStyleCnt="0"/>
      <dgm:spPr/>
    </dgm:pt>
    <dgm:pt modelId="{79F1733B-8472-7F49-80DE-DFDF7EE0CAFB}" type="pres">
      <dgm:prSet presAssocID="{B26582F2-EB82-EF45-89D0-D6D2E3C569F7}" presName="composite3" presStyleCnt="0"/>
      <dgm:spPr/>
    </dgm:pt>
    <dgm:pt modelId="{130C560F-ECF7-F94C-98B4-AFF5D913A323}" type="pres">
      <dgm:prSet presAssocID="{B26582F2-EB82-EF45-89D0-D6D2E3C569F7}" presName="image3" presStyleLbl="node3" presStyleIdx="0" presStyleCnt="3" custLinFactNeighborX="58766" custLinFactNeighborY="-1737"/>
      <dgm:spPr/>
      <dgm:t>
        <a:bodyPr/>
        <a:lstStyle/>
        <a:p>
          <a:endParaRPr lang="en-US"/>
        </a:p>
      </dgm:t>
    </dgm:pt>
    <dgm:pt modelId="{468C07A3-43BD-AA43-BA58-DB968F78137F}" type="pres">
      <dgm:prSet presAssocID="{B26582F2-EB82-EF45-89D0-D6D2E3C569F7}" presName="text3" presStyleLbl="revTx" presStyleIdx="2" presStyleCnt="6" custLinFactNeighborX="-44308" custLinFactNeighborY="6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A1F8DC-686F-5B46-B37D-E32025183AD2}" type="pres">
      <dgm:prSet presAssocID="{B26582F2-EB82-EF45-89D0-D6D2E3C569F7}" presName="hierChild4" presStyleCnt="0"/>
      <dgm:spPr/>
    </dgm:pt>
    <dgm:pt modelId="{977F2155-7157-0148-98F0-2C079F170766}" type="pres">
      <dgm:prSet presAssocID="{97FE58AB-64F6-BD44-8BC7-3EBA5365F74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96F61F7-79C7-E246-96F2-BAC6926AD334}" type="pres">
      <dgm:prSet presAssocID="{31FCDFC6-4B8E-374E-BFE3-1E160FBEC36E}" presName="hierRoot3" presStyleCnt="0"/>
      <dgm:spPr/>
    </dgm:pt>
    <dgm:pt modelId="{76BC8894-7D5D-F145-8A9D-7221B30A8652}" type="pres">
      <dgm:prSet presAssocID="{31FCDFC6-4B8E-374E-BFE3-1E160FBEC36E}" presName="composite3" presStyleCnt="0"/>
      <dgm:spPr/>
    </dgm:pt>
    <dgm:pt modelId="{E5724E52-ADCF-164D-8BB9-70D818E8954C}" type="pres">
      <dgm:prSet presAssocID="{31FCDFC6-4B8E-374E-BFE3-1E160FBEC36E}" presName="image3" presStyleLbl="node3" presStyleIdx="1" presStyleCnt="3" custLinFactNeighborX="-22820" custLinFactNeighborY="-1737"/>
      <dgm:spPr/>
    </dgm:pt>
    <dgm:pt modelId="{1EF75E3A-E902-E940-83C5-3DF4AF99F08F}" type="pres">
      <dgm:prSet presAssocID="{31FCDFC6-4B8E-374E-BFE3-1E160FBEC36E}" presName="text3" presStyleLbl="revTx" presStyleIdx="3" presStyleCnt="6" custScaleX="143097" custLinFactNeighborX="-99575" custLinFactNeighborY="6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5F25EF-206D-2F49-95FC-3AEC379BCC0F}" type="pres">
      <dgm:prSet presAssocID="{31FCDFC6-4B8E-374E-BFE3-1E160FBEC36E}" presName="hierChild4" presStyleCnt="0"/>
      <dgm:spPr/>
    </dgm:pt>
    <dgm:pt modelId="{0641365F-BDB9-A34D-A067-A79471A5F09B}" type="pres">
      <dgm:prSet presAssocID="{83E24C52-3276-BC43-9057-A1521255289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623ECB7-1097-CC4E-ABAB-60FF597F953F}" type="pres">
      <dgm:prSet presAssocID="{E8DD2788-35FE-A741-BDBA-208ABD2690E5}" presName="hierRoot2" presStyleCnt="0"/>
      <dgm:spPr/>
    </dgm:pt>
    <dgm:pt modelId="{1CC71D7A-056E-3446-BBE4-1127E3D23101}" type="pres">
      <dgm:prSet presAssocID="{E8DD2788-35FE-A741-BDBA-208ABD2690E5}" presName="composite2" presStyleCnt="0"/>
      <dgm:spPr/>
    </dgm:pt>
    <dgm:pt modelId="{42300CB8-3DF9-284F-9B29-EE66701AC059}" type="pres">
      <dgm:prSet presAssocID="{E8DD2788-35FE-A741-BDBA-208ABD2690E5}" presName="image2" presStyleLbl="node2" presStyleIdx="1" presStyleCnt="2"/>
      <dgm:spPr/>
    </dgm:pt>
    <dgm:pt modelId="{031470EC-0908-3F49-BFC0-22FECD8A75A0}" type="pres">
      <dgm:prSet presAssocID="{E8DD2788-35FE-A741-BDBA-208ABD2690E5}" presName="text2" presStyleLbl="revTx" presStyleIdx="4" presStyleCnt="6" custLinFactNeighborX="-83165" custLinFactNeighborY="-2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8A7AAD-4ACD-FC4B-95C6-9362424DCC08}" type="pres">
      <dgm:prSet presAssocID="{E8DD2788-35FE-A741-BDBA-208ABD2690E5}" presName="hierChild3" presStyleCnt="0"/>
      <dgm:spPr/>
    </dgm:pt>
    <dgm:pt modelId="{578BA550-21D2-114D-8FD4-4128FAD35209}" type="pres">
      <dgm:prSet presAssocID="{DCF5CF0F-F4A6-BF49-A00E-245A4DE9AD5F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38514F8-F54E-4946-B93C-0275871639F9}" type="pres">
      <dgm:prSet presAssocID="{09A6DB51-A544-984C-B58D-E2AB9B79FE72}" presName="hierRoot3" presStyleCnt="0"/>
      <dgm:spPr/>
    </dgm:pt>
    <dgm:pt modelId="{AA1F43D2-7D13-2549-90E0-9A34EF70CACD}" type="pres">
      <dgm:prSet presAssocID="{09A6DB51-A544-984C-B58D-E2AB9B79FE72}" presName="composite3" presStyleCnt="0"/>
      <dgm:spPr/>
    </dgm:pt>
    <dgm:pt modelId="{FE5075C6-6D92-C14B-AB54-A8FB5685FE0D}" type="pres">
      <dgm:prSet presAssocID="{09A6DB51-A544-984C-B58D-E2AB9B79FE72}" presName="image3" presStyleLbl="node3" presStyleIdx="2" presStyleCnt="3" custLinFactNeighborX="-86273" custLinFactNeighborY="9019"/>
      <dgm:spPr/>
    </dgm:pt>
    <dgm:pt modelId="{FBFB4ED3-6B25-C44D-A81B-EC973103E949}" type="pres">
      <dgm:prSet presAssocID="{09A6DB51-A544-984C-B58D-E2AB9B79FE72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20870-37A6-5242-9BD1-4427F4D7C38B}" type="pres">
      <dgm:prSet presAssocID="{09A6DB51-A544-984C-B58D-E2AB9B79FE72}" presName="hierChild4" presStyleCnt="0"/>
      <dgm:spPr/>
    </dgm:pt>
  </dgm:ptLst>
  <dgm:cxnLst>
    <dgm:cxn modelId="{46B0B0C6-F5B0-B641-84BA-1E388520ED31}" type="presOf" srcId="{83E24C52-3276-BC43-9057-A1521255289E}" destId="{0641365F-BDB9-A34D-A067-A79471A5F09B}" srcOrd="0" destOrd="0" presId="urn:microsoft.com/office/officeart/2009/layout/CirclePictureHierarchy"/>
    <dgm:cxn modelId="{353B9EFB-B08D-1747-90D7-A91A30186358}" type="presOf" srcId="{BB7BC945-53FC-A44F-AC20-F5DD6E4C4231}" destId="{ED490C21-7991-E248-8A8C-69659CF93770}" srcOrd="0" destOrd="0" presId="urn:microsoft.com/office/officeart/2009/layout/CirclePictureHierarchy"/>
    <dgm:cxn modelId="{F98501F2-7E05-C44D-BEA2-641CBE8C0231}" srcId="{BB7BC945-53FC-A44F-AC20-F5DD6E4C4231}" destId="{293A56BA-97E0-7E40-9103-7B920024B856}" srcOrd="0" destOrd="0" parTransId="{59A3E3B5-45E1-C344-AC7E-BAB3DB2B96D1}" sibTransId="{8CCAECF4-584F-4942-9524-23F51A201417}"/>
    <dgm:cxn modelId="{D166DEFE-5ED2-E844-963E-5E07BB55F20F}" type="presOf" srcId="{2E3150C4-21E8-B34C-B434-B6E21AA35856}" destId="{80389F7F-D34B-4F4B-BA67-D47CFBBCD91C}" srcOrd="0" destOrd="0" presId="urn:microsoft.com/office/officeart/2009/layout/CirclePictureHierarchy"/>
    <dgm:cxn modelId="{5618517C-8827-394C-99B4-3099F44F129E}" srcId="{293A56BA-97E0-7E40-9103-7B920024B856}" destId="{B26582F2-EB82-EF45-89D0-D6D2E3C569F7}" srcOrd="0" destOrd="0" parTransId="{A1EDBE94-2EB9-D64B-A7E2-235743364989}" sibTransId="{7D85DAFF-F1CE-FF4F-87A9-4D8F887F1561}"/>
    <dgm:cxn modelId="{E3AA6DAF-40A3-5042-BEDC-ACF6E637A769}" type="presOf" srcId="{59A3E3B5-45E1-C344-AC7E-BAB3DB2B96D1}" destId="{05DA6827-EC5B-374B-8CC0-0194139F7BCE}" srcOrd="0" destOrd="0" presId="urn:microsoft.com/office/officeart/2009/layout/CirclePictureHierarchy"/>
    <dgm:cxn modelId="{9E7E7A92-D7FB-D84C-80FF-7F184C4DBA9A}" srcId="{2E3150C4-21E8-B34C-B434-B6E21AA35856}" destId="{BB7BC945-53FC-A44F-AC20-F5DD6E4C4231}" srcOrd="0" destOrd="0" parTransId="{CEAD7E0D-2E26-634C-8BB5-2CB95D5A62BA}" sibTransId="{DDCFAB90-2D91-2748-9B50-328B26BD7FC7}"/>
    <dgm:cxn modelId="{0E448BCA-DE99-3B47-A521-F7E8AD0E2AAC}" type="presOf" srcId="{E8DD2788-35FE-A741-BDBA-208ABD2690E5}" destId="{031470EC-0908-3F49-BFC0-22FECD8A75A0}" srcOrd="0" destOrd="0" presId="urn:microsoft.com/office/officeart/2009/layout/CirclePictureHierarchy"/>
    <dgm:cxn modelId="{6EDB6550-83A1-2F42-A9AE-FC97266D4A0B}" type="presOf" srcId="{DCF5CF0F-F4A6-BF49-A00E-245A4DE9AD5F}" destId="{578BA550-21D2-114D-8FD4-4128FAD35209}" srcOrd="0" destOrd="0" presId="urn:microsoft.com/office/officeart/2009/layout/CirclePictureHierarchy"/>
    <dgm:cxn modelId="{05307CA5-620C-4E4E-9339-8721D39DAACD}" type="presOf" srcId="{97FE58AB-64F6-BD44-8BC7-3EBA5365F740}" destId="{977F2155-7157-0148-98F0-2C079F170766}" srcOrd="0" destOrd="0" presId="urn:microsoft.com/office/officeart/2009/layout/CirclePictureHierarchy"/>
    <dgm:cxn modelId="{CC48F142-9527-CA44-9FBD-7C55434154F1}" srcId="{293A56BA-97E0-7E40-9103-7B920024B856}" destId="{31FCDFC6-4B8E-374E-BFE3-1E160FBEC36E}" srcOrd="1" destOrd="0" parTransId="{97FE58AB-64F6-BD44-8BC7-3EBA5365F740}" sibTransId="{64B0D204-12B5-1549-B8D3-8BE31FDE3BAD}"/>
    <dgm:cxn modelId="{8400FE44-1E67-B449-8C3D-06ECF2938482}" type="presOf" srcId="{A1EDBE94-2EB9-D64B-A7E2-235743364989}" destId="{148233B6-8D9C-B741-A436-73202C18397F}" srcOrd="0" destOrd="0" presId="urn:microsoft.com/office/officeart/2009/layout/CirclePictureHierarchy"/>
    <dgm:cxn modelId="{9C5A1AC1-4589-A842-A5A1-40F0FE50A7DD}" type="presOf" srcId="{09A6DB51-A544-984C-B58D-E2AB9B79FE72}" destId="{FBFB4ED3-6B25-C44D-A81B-EC973103E949}" srcOrd="0" destOrd="0" presId="urn:microsoft.com/office/officeart/2009/layout/CirclePictureHierarchy"/>
    <dgm:cxn modelId="{94F428EC-23C8-F046-A926-BABCCBDD4C1E}" srcId="{BB7BC945-53FC-A44F-AC20-F5DD6E4C4231}" destId="{E8DD2788-35FE-A741-BDBA-208ABD2690E5}" srcOrd="1" destOrd="0" parTransId="{83E24C52-3276-BC43-9057-A1521255289E}" sibTransId="{6306F538-4B06-C445-95D1-D466C525126D}"/>
    <dgm:cxn modelId="{3F153752-FC8F-4E43-945B-88E374A1085B}" type="presOf" srcId="{31FCDFC6-4B8E-374E-BFE3-1E160FBEC36E}" destId="{1EF75E3A-E902-E940-83C5-3DF4AF99F08F}" srcOrd="0" destOrd="0" presId="urn:microsoft.com/office/officeart/2009/layout/CirclePictureHierarchy"/>
    <dgm:cxn modelId="{645A5393-03B4-5D4D-B2A6-0C25695E0D52}" srcId="{E8DD2788-35FE-A741-BDBA-208ABD2690E5}" destId="{09A6DB51-A544-984C-B58D-E2AB9B79FE72}" srcOrd="0" destOrd="0" parTransId="{DCF5CF0F-F4A6-BF49-A00E-245A4DE9AD5F}" sibTransId="{2D28A23A-15EC-3642-9AD4-6835E0A16CBE}"/>
    <dgm:cxn modelId="{FD50DD8F-C5C8-214E-83DD-145E5AB8A3E7}" type="presOf" srcId="{293A56BA-97E0-7E40-9103-7B920024B856}" destId="{5F74DD8A-D9AC-174B-BF41-13AF6F8917C3}" srcOrd="0" destOrd="0" presId="urn:microsoft.com/office/officeart/2009/layout/CirclePictureHierarchy"/>
    <dgm:cxn modelId="{346F76A6-5BE2-3F4A-8C4D-69EC001E6D16}" type="presOf" srcId="{B26582F2-EB82-EF45-89D0-D6D2E3C569F7}" destId="{468C07A3-43BD-AA43-BA58-DB968F78137F}" srcOrd="0" destOrd="0" presId="urn:microsoft.com/office/officeart/2009/layout/CirclePictureHierarchy"/>
    <dgm:cxn modelId="{DE22EE57-A8FA-D143-B183-E7072A9731B1}" type="presParOf" srcId="{80389F7F-D34B-4F4B-BA67-D47CFBBCD91C}" destId="{CFBF3FFC-5A7D-594B-9846-14D22DA72C22}" srcOrd="0" destOrd="0" presId="urn:microsoft.com/office/officeart/2009/layout/CirclePictureHierarchy"/>
    <dgm:cxn modelId="{C6114566-D71D-B048-82D8-D78E74C2ED40}" type="presParOf" srcId="{CFBF3FFC-5A7D-594B-9846-14D22DA72C22}" destId="{E621EB44-E3BC-944E-8DE9-7F2F576B8A1F}" srcOrd="0" destOrd="0" presId="urn:microsoft.com/office/officeart/2009/layout/CirclePictureHierarchy"/>
    <dgm:cxn modelId="{397812AB-6EA9-B148-A8D7-58657CAB0621}" type="presParOf" srcId="{E621EB44-E3BC-944E-8DE9-7F2F576B8A1F}" destId="{D36CD2BC-BA10-2340-B6FD-86BDE69EE436}" srcOrd="0" destOrd="0" presId="urn:microsoft.com/office/officeart/2009/layout/CirclePictureHierarchy"/>
    <dgm:cxn modelId="{B880808F-35B4-1E42-A3D0-AB80B1A3011F}" type="presParOf" srcId="{E621EB44-E3BC-944E-8DE9-7F2F576B8A1F}" destId="{ED490C21-7991-E248-8A8C-69659CF93770}" srcOrd="1" destOrd="0" presId="urn:microsoft.com/office/officeart/2009/layout/CirclePictureHierarchy"/>
    <dgm:cxn modelId="{741726CC-7D99-0542-A2A7-16848B8CF272}" type="presParOf" srcId="{CFBF3FFC-5A7D-594B-9846-14D22DA72C22}" destId="{901B62D8-FE02-ED4B-BD5B-C12AC30E154F}" srcOrd="1" destOrd="0" presId="urn:microsoft.com/office/officeart/2009/layout/CirclePictureHierarchy"/>
    <dgm:cxn modelId="{1FBD75C0-985B-F249-9680-D83CDD4DD674}" type="presParOf" srcId="{901B62D8-FE02-ED4B-BD5B-C12AC30E154F}" destId="{05DA6827-EC5B-374B-8CC0-0194139F7BCE}" srcOrd="0" destOrd="0" presId="urn:microsoft.com/office/officeart/2009/layout/CirclePictureHierarchy"/>
    <dgm:cxn modelId="{C20157BD-204A-9C41-9537-63503F7EFF28}" type="presParOf" srcId="{901B62D8-FE02-ED4B-BD5B-C12AC30E154F}" destId="{65A59F5C-4182-754F-AD3A-6A319A96CE4E}" srcOrd="1" destOrd="0" presId="urn:microsoft.com/office/officeart/2009/layout/CirclePictureHierarchy"/>
    <dgm:cxn modelId="{FEDFEE5B-8B7E-9E40-8D4F-F9EB8DDC3B16}" type="presParOf" srcId="{65A59F5C-4182-754F-AD3A-6A319A96CE4E}" destId="{1EB1BDAA-0E1D-0A4D-9E88-C561459C1ED6}" srcOrd="0" destOrd="0" presId="urn:microsoft.com/office/officeart/2009/layout/CirclePictureHierarchy"/>
    <dgm:cxn modelId="{B18835A0-164A-B34F-BF9D-1F7F5979E743}" type="presParOf" srcId="{1EB1BDAA-0E1D-0A4D-9E88-C561459C1ED6}" destId="{D12CDD3C-D072-B444-A3DC-26098061CDD5}" srcOrd="0" destOrd="0" presId="urn:microsoft.com/office/officeart/2009/layout/CirclePictureHierarchy"/>
    <dgm:cxn modelId="{EA67DE05-1448-6C40-8996-8690537611BE}" type="presParOf" srcId="{1EB1BDAA-0E1D-0A4D-9E88-C561459C1ED6}" destId="{5F74DD8A-D9AC-174B-BF41-13AF6F8917C3}" srcOrd="1" destOrd="0" presId="urn:microsoft.com/office/officeart/2009/layout/CirclePictureHierarchy"/>
    <dgm:cxn modelId="{FFE99C93-7FE0-F149-8F34-26A64EE23155}" type="presParOf" srcId="{65A59F5C-4182-754F-AD3A-6A319A96CE4E}" destId="{49E569E0-622D-5546-9F5D-00E169DFDAF6}" srcOrd="1" destOrd="0" presId="urn:microsoft.com/office/officeart/2009/layout/CirclePictureHierarchy"/>
    <dgm:cxn modelId="{1E1C7E17-5836-0648-8B73-57369FEB607A}" type="presParOf" srcId="{49E569E0-622D-5546-9F5D-00E169DFDAF6}" destId="{148233B6-8D9C-B741-A436-73202C18397F}" srcOrd="0" destOrd="0" presId="urn:microsoft.com/office/officeart/2009/layout/CirclePictureHierarchy"/>
    <dgm:cxn modelId="{841F950C-EE34-8D45-A873-8B9D7B13A303}" type="presParOf" srcId="{49E569E0-622D-5546-9F5D-00E169DFDAF6}" destId="{EB62A8EA-2EDE-6542-A6F7-81B6C7E7898F}" srcOrd="1" destOrd="0" presId="urn:microsoft.com/office/officeart/2009/layout/CirclePictureHierarchy"/>
    <dgm:cxn modelId="{5717CD83-7D41-C044-BA81-87C0F8AA58F4}" type="presParOf" srcId="{EB62A8EA-2EDE-6542-A6F7-81B6C7E7898F}" destId="{79F1733B-8472-7F49-80DE-DFDF7EE0CAFB}" srcOrd="0" destOrd="0" presId="urn:microsoft.com/office/officeart/2009/layout/CirclePictureHierarchy"/>
    <dgm:cxn modelId="{D2EAD092-BBB0-564E-B7A0-3764BDDCA94A}" type="presParOf" srcId="{79F1733B-8472-7F49-80DE-DFDF7EE0CAFB}" destId="{130C560F-ECF7-F94C-98B4-AFF5D913A323}" srcOrd="0" destOrd="0" presId="urn:microsoft.com/office/officeart/2009/layout/CirclePictureHierarchy"/>
    <dgm:cxn modelId="{E44AD0B3-516A-744F-B79B-1D2557565DA5}" type="presParOf" srcId="{79F1733B-8472-7F49-80DE-DFDF7EE0CAFB}" destId="{468C07A3-43BD-AA43-BA58-DB968F78137F}" srcOrd="1" destOrd="0" presId="urn:microsoft.com/office/officeart/2009/layout/CirclePictureHierarchy"/>
    <dgm:cxn modelId="{F0686657-82AF-9B42-A46B-D1CBCAC369BE}" type="presParOf" srcId="{EB62A8EA-2EDE-6542-A6F7-81B6C7E7898F}" destId="{FDA1F8DC-686F-5B46-B37D-E32025183AD2}" srcOrd="1" destOrd="0" presId="urn:microsoft.com/office/officeart/2009/layout/CirclePictureHierarchy"/>
    <dgm:cxn modelId="{AA4479C8-1DC9-EB46-928E-442FE965BE08}" type="presParOf" srcId="{49E569E0-622D-5546-9F5D-00E169DFDAF6}" destId="{977F2155-7157-0148-98F0-2C079F170766}" srcOrd="2" destOrd="0" presId="urn:microsoft.com/office/officeart/2009/layout/CirclePictureHierarchy"/>
    <dgm:cxn modelId="{5B3207A8-A9C8-6145-9710-B4096DC5F8D0}" type="presParOf" srcId="{49E569E0-622D-5546-9F5D-00E169DFDAF6}" destId="{F96F61F7-79C7-E246-96F2-BAC6926AD334}" srcOrd="3" destOrd="0" presId="urn:microsoft.com/office/officeart/2009/layout/CirclePictureHierarchy"/>
    <dgm:cxn modelId="{41EBF5BF-BA2F-B441-8F15-038CF4A1F75B}" type="presParOf" srcId="{F96F61F7-79C7-E246-96F2-BAC6926AD334}" destId="{76BC8894-7D5D-F145-8A9D-7221B30A8652}" srcOrd="0" destOrd="0" presId="urn:microsoft.com/office/officeart/2009/layout/CirclePictureHierarchy"/>
    <dgm:cxn modelId="{44B9BD8B-5BAA-104B-A2E4-D355F1C50C71}" type="presParOf" srcId="{76BC8894-7D5D-F145-8A9D-7221B30A8652}" destId="{E5724E52-ADCF-164D-8BB9-70D818E8954C}" srcOrd="0" destOrd="0" presId="urn:microsoft.com/office/officeart/2009/layout/CirclePictureHierarchy"/>
    <dgm:cxn modelId="{917AEE80-4575-6441-97C7-DA62D536EE43}" type="presParOf" srcId="{76BC8894-7D5D-F145-8A9D-7221B30A8652}" destId="{1EF75E3A-E902-E940-83C5-3DF4AF99F08F}" srcOrd="1" destOrd="0" presId="urn:microsoft.com/office/officeart/2009/layout/CirclePictureHierarchy"/>
    <dgm:cxn modelId="{02AFD5EE-53F8-C64E-B9BB-DC9E2005B121}" type="presParOf" srcId="{F96F61F7-79C7-E246-96F2-BAC6926AD334}" destId="{895F25EF-206D-2F49-95FC-3AEC379BCC0F}" srcOrd="1" destOrd="0" presId="urn:microsoft.com/office/officeart/2009/layout/CirclePictureHierarchy"/>
    <dgm:cxn modelId="{EC9FC6A7-2680-BF42-BCE3-BEB77CD80C80}" type="presParOf" srcId="{901B62D8-FE02-ED4B-BD5B-C12AC30E154F}" destId="{0641365F-BDB9-A34D-A067-A79471A5F09B}" srcOrd="2" destOrd="0" presId="urn:microsoft.com/office/officeart/2009/layout/CirclePictureHierarchy"/>
    <dgm:cxn modelId="{F61D6CBB-DEDD-7F46-B83C-D44D9FB3F986}" type="presParOf" srcId="{901B62D8-FE02-ED4B-BD5B-C12AC30E154F}" destId="{3623ECB7-1097-CC4E-ABAB-60FF597F953F}" srcOrd="3" destOrd="0" presId="urn:microsoft.com/office/officeart/2009/layout/CirclePictureHierarchy"/>
    <dgm:cxn modelId="{4D5635B1-7795-8E47-B9CE-61F229AA349D}" type="presParOf" srcId="{3623ECB7-1097-CC4E-ABAB-60FF597F953F}" destId="{1CC71D7A-056E-3446-BBE4-1127E3D23101}" srcOrd="0" destOrd="0" presId="urn:microsoft.com/office/officeart/2009/layout/CirclePictureHierarchy"/>
    <dgm:cxn modelId="{9DB4942D-7EFA-7D41-903A-FBB286D0D8A7}" type="presParOf" srcId="{1CC71D7A-056E-3446-BBE4-1127E3D23101}" destId="{42300CB8-3DF9-284F-9B29-EE66701AC059}" srcOrd="0" destOrd="0" presId="urn:microsoft.com/office/officeart/2009/layout/CirclePictureHierarchy"/>
    <dgm:cxn modelId="{87298165-D004-6041-A3FE-134FA9E050CE}" type="presParOf" srcId="{1CC71D7A-056E-3446-BBE4-1127E3D23101}" destId="{031470EC-0908-3F49-BFC0-22FECD8A75A0}" srcOrd="1" destOrd="0" presId="urn:microsoft.com/office/officeart/2009/layout/CirclePictureHierarchy"/>
    <dgm:cxn modelId="{C480E085-37B8-EA41-B825-9D28AE1BBEC2}" type="presParOf" srcId="{3623ECB7-1097-CC4E-ABAB-60FF597F953F}" destId="{BA8A7AAD-4ACD-FC4B-95C6-9362424DCC08}" srcOrd="1" destOrd="0" presId="urn:microsoft.com/office/officeart/2009/layout/CirclePictureHierarchy"/>
    <dgm:cxn modelId="{26E1633C-F490-6C45-8274-69F255E31E71}" type="presParOf" srcId="{BA8A7AAD-4ACD-FC4B-95C6-9362424DCC08}" destId="{578BA550-21D2-114D-8FD4-4128FAD35209}" srcOrd="0" destOrd="0" presId="urn:microsoft.com/office/officeart/2009/layout/CirclePictureHierarchy"/>
    <dgm:cxn modelId="{017284ED-C977-2147-98EE-31F458378A6D}" type="presParOf" srcId="{BA8A7AAD-4ACD-FC4B-95C6-9362424DCC08}" destId="{538514F8-F54E-4946-B93C-0275871639F9}" srcOrd="1" destOrd="0" presId="urn:microsoft.com/office/officeart/2009/layout/CirclePictureHierarchy"/>
    <dgm:cxn modelId="{B14E9525-7325-BA41-A094-613A6EA043DB}" type="presParOf" srcId="{538514F8-F54E-4946-B93C-0275871639F9}" destId="{AA1F43D2-7D13-2549-90E0-9A34EF70CACD}" srcOrd="0" destOrd="0" presId="urn:microsoft.com/office/officeart/2009/layout/CirclePictureHierarchy"/>
    <dgm:cxn modelId="{139F5CBC-A647-1B40-A9EB-B1E48CF30B62}" type="presParOf" srcId="{AA1F43D2-7D13-2549-90E0-9A34EF70CACD}" destId="{FE5075C6-6D92-C14B-AB54-A8FB5685FE0D}" srcOrd="0" destOrd="0" presId="urn:microsoft.com/office/officeart/2009/layout/CirclePictureHierarchy"/>
    <dgm:cxn modelId="{65B609E8-CF67-564F-AC51-DBAF9AA1C77F}" type="presParOf" srcId="{AA1F43D2-7D13-2549-90E0-9A34EF70CACD}" destId="{FBFB4ED3-6B25-C44D-A81B-EC973103E949}" srcOrd="1" destOrd="0" presId="urn:microsoft.com/office/officeart/2009/layout/CirclePictureHierarchy"/>
    <dgm:cxn modelId="{6657B48D-0816-ED49-B7CE-321435455D6E}" type="presParOf" srcId="{538514F8-F54E-4946-B93C-0275871639F9}" destId="{D6020870-37A6-5242-9BD1-4427F4D7C38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BA550-21D2-114D-8FD4-4128FAD35209}">
      <dsp:nvSpPr>
        <dsp:cNvPr id="0" name=""/>
        <dsp:cNvSpPr/>
      </dsp:nvSpPr>
      <dsp:spPr>
        <a:xfrm>
          <a:off x="4948870" y="2397302"/>
          <a:ext cx="781754" cy="367158"/>
        </a:xfrm>
        <a:custGeom>
          <a:avLst/>
          <a:gdLst/>
          <a:ahLst/>
          <a:cxnLst/>
          <a:rect l="0" t="0" r="0" b="0"/>
          <a:pathLst>
            <a:path>
              <a:moveTo>
                <a:pt x="781754" y="0"/>
              </a:moveTo>
              <a:lnTo>
                <a:pt x="781754" y="225574"/>
              </a:lnTo>
              <a:lnTo>
                <a:pt x="0" y="225574"/>
              </a:lnTo>
              <a:lnTo>
                <a:pt x="0" y="36715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365F-BDB9-A34D-A067-A79471A5F09B}">
      <dsp:nvSpPr>
        <dsp:cNvPr id="0" name=""/>
        <dsp:cNvSpPr/>
      </dsp:nvSpPr>
      <dsp:spPr>
        <a:xfrm>
          <a:off x="3788488" y="1205728"/>
          <a:ext cx="1942136" cy="285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49"/>
              </a:lnTo>
              <a:lnTo>
                <a:pt x="1942136" y="143849"/>
              </a:lnTo>
              <a:lnTo>
                <a:pt x="1942136" y="2854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F2155-7157-0148-98F0-2C079F170766}">
      <dsp:nvSpPr>
        <dsp:cNvPr id="0" name=""/>
        <dsp:cNvSpPr/>
      </dsp:nvSpPr>
      <dsp:spPr>
        <a:xfrm>
          <a:off x="1846352" y="2397302"/>
          <a:ext cx="892716" cy="269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10"/>
              </a:lnTo>
              <a:lnTo>
                <a:pt x="892716" y="128110"/>
              </a:lnTo>
              <a:lnTo>
                <a:pt x="892716" y="2696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233B6-8D9C-B741-A436-73202C18397F}">
      <dsp:nvSpPr>
        <dsp:cNvPr id="0" name=""/>
        <dsp:cNvSpPr/>
      </dsp:nvSpPr>
      <dsp:spPr>
        <a:xfrm>
          <a:off x="986467" y="2397302"/>
          <a:ext cx="859884" cy="269694"/>
        </a:xfrm>
        <a:custGeom>
          <a:avLst/>
          <a:gdLst/>
          <a:ahLst/>
          <a:cxnLst/>
          <a:rect l="0" t="0" r="0" b="0"/>
          <a:pathLst>
            <a:path>
              <a:moveTo>
                <a:pt x="859884" y="0"/>
              </a:moveTo>
              <a:lnTo>
                <a:pt x="859884" y="128110"/>
              </a:lnTo>
              <a:lnTo>
                <a:pt x="0" y="128110"/>
              </a:lnTo>
              <a:lnTo>
                <a:pt x="0" y="2696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A6827-EC5B-374B-8CC0-0194139F7BCE}">
      <dsp:nvSpPr>
        <dsp:cNvPr id="0" name=""/>
        <dsp:cNvSpPr/>
      </dsp:nvSpPr>
      <dsp:spPr>
        <a:xfrm>
          <a:off x="1846352" y="1205728"/>
          <a:ext cx="1942136" cy="285434"/>
        </a:xfrm>
        <a:custGeom>
          <a:avLst/>
          <a:gdLst/>
          <a:ahLst/>
          <a:cxnLst/>
          <a:rect l="0" t="0" r="0" b="0"/>
          <a:pathLst>
            <a:path>
              <a:moveTo>
                <a:pt x="1942136" y="0"/>
              </a:moveTo>
              <a:lnTo>
                <a:pt x="1942136" y="143849"/>
              </a:lnTo>
              <a:lnTo>
                <a:pt x="0" y="143849"/>
              </a:lnTo>
              <a:lnTo>
                <a:pt x="0" y="2854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CD2BC-BA10-2340-B6FD-86BDE69EE436}">
      <dsp:nvSpPr>
        <dsp:cNvPr id="0" name=""/>
        <dsp:cNvSpPr/>
      </dsp:nvSpPr>
      <dsp:spPr>
        <a:xfrm>
          <a:off x="3335418" y="299588"/>
          <a:ext cx="906140" cy="906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490C21-7991-E248-8A8C-69659CF93770}">
      <dsp:nvSpPr>
        <dsp:cNvPr id="0" name=""/>
        <dsp:cNvSpPr/>
      </dsp:nvSpPr>
      <dsp:spPr>
        <a:xfrm>
          <a:off x="3149501" y="295574"/>
          <a:ext cx="1359210" cy="90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</a:t>
          </a:r>
          <a:endParaRPr lang="en-US" sz="2500" kern="1200" dirty="0"/>
        </a:p>
      </dsp:txBody>
      <dsp:txXfrm>
        <a:off x="3149501" y="295574"/>
        <a:ext cx="1359210" cy="906140"/>
      </dsp:txXfrm>
    </dsp:sp>
    <dsp:sp modelId="{D12CDD3C-D072-B444-A3DC-26098061CDD5}">
      <dsp:nvSpPr>
        <dsp:cNvPr id="0" name=""/>
        <dsp:cNvSpPr/>
      </dsp:nvSpPr>
      <dsp:spPr>
        <a:xfrm>
          <a:off x="1393282" y="1491162"/>
          <a:ext cx="906140" cy="906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74DD8A-D9AC-174B-BF41-13AF6F8917C3}">
      <dsp:nvSpPr>
        <dsp:cNvPr id="0" name=""/>
        <dsp:cNvSpPr/>
      </dsp:nvSpPr>
      <dsp:spPr>
        <a:xfrm>
          <a:off x="1172474" y="1467149"/>
          <a:ext cx="1359210" cy="90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Stable</a:t>
          </a:r>
          <a:endParaRPr lang="en-US" sz="2500" kern="1200" dirty="0"/>
        </a:p>
      </dsp:txBody>
      <dsp:txXfrm>
        <a:off x="1172474" y="1467149"/>
        <a:ext cx="1359210" cy="906140"/>
      </dsp:txXfrm>
    </dsp:sp>
    <dsp:sp modelId="{130C560F-ECF7-F94C-98B4-AFF5D913A323}">
      <dsp:nvSpPr>
        <dsp:cNvPr id="0" name=""/>
        <dsp:cNvSpPr/>
      </dsp:nvSpPr>
      <dsp:spPr>
        <a:xfrm>
          <a:off x="533397" y="2666997"/>
          <a:ext cx="906140" cy="906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8C07A3-43BD-AA43-BA58-DB968F78137F}">
      <dsp:nvSpPr>
        <dsp:cNvPr id="0" name=""/>
        <dsp:cNvSpPr/>
      </dsp:nvSpPr>
      <dsp:spPr>
        <a:xfrm>
          <a:off x="304796" y="2743203"/>
          <a:ext cx="1359210" cy="90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Low-risk</a:t>
          </a:r>
          <a:endParaRPr lang="en-US" sz="2500" kern="1200" dirty="0"/>
        </a:p>
      </dsp:txBody>
      <dsp:txXfrm>
        <a:off x="304796" y="2743203"/>
        <a:ext cx="1359210" cy="906140"/>
      </dsp:txXfrm>
    </dsp:sp>
    <dsp:sp modelId="{E5724E52-ADCF-164D-8BB9-70D818E8954C}">
      <dsp:nvSpPr>
        <dsp:cNvPr id="0" name=""/>
        <dsp:cNvSpPr/>
      </dsp:nvSpPr>
      <dsp:spPr>
        <a:xfrm>
          <a:off x="2285999" y="2666997"/>
          <a:ext cx="906140" cy="906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75E3A-E902-E940-83C5-3DF4AF99F08F}">
      <dsp:nvSpPr>
        <dsp:cNvPr id="0" name=""/>
        <dsp:cNvSpPr/>
      </dsp:nvSpPr>
      <dsp:spPr>
        <a:xfrm>
          <a:off x="1752597" y="2743203"/>
          <a:ext cx="1944988" cy="90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High-risk</a:t>
          </a:r>
          <a:endParaRPr lang="en-US" sz="2500" kern="1200" dirty="0"/>
        </a:p>
      </dsp:txBody>
      <dsp:txXfrm>
        <a:off x="1752597" y="2743203"/>
        <a:ext cx="1944988" cy="906140"/>
      </dsp:txXfrm>
    </dsp:sp>
    <dsp:sp modelId="{42300CB8-3DF9-284F-9B29-EE66701AC059}">
      <dsp:nvSpPr>
        <dsp:cNvPr id="0" name=""/>
        <dsp:cNvSpPr/>
      </dsp:nvSpPr>
      <dsp:spPr>
        <a:xfrm>
          <a:off x="5277554" y="1491162"/>
          <a:ext cx="906140" cy="906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470EC-0908-3F49-BFC0-22FECD8A75A0}">
      <dsp:nvSpPr>
        <dsp:cNvPr id="0" name=""/>
        <dsp:cNvSpPr/>
      </dsp:nvSpPr>
      <dsp:spPr>
        <a:xfrm>
          <a:off x="5053307" y="1467149"/>
          <a:ext cx="1359210" cy="90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Unstable</a:t>
          </a:r>
          <a:endParaRPr lang="en-US" sz="2500" kern="1200" dirty="0"/>
        </a:p>
      </dsp:txBody>
      <dsp:txXfrm>
        <a:off x="5053307" y="1467149"/>
        <a:ext cx="1359210" cy="906140"/>
      </dsp:txXfrm>
    </dsp:sp>
    <dsp:sp modelId="{FE5075C6-6D92-C14B-AB54-A8FB5685FE0D}">
      <dsp:nvSpPr>
        <dsp:cNvPr id="0" name=""/>
        <dsp:cNvSpPr/>
      </dsp:nvSpPr>
      <dsp:spPr>
        <a:xfrm>
          <a:off x="4495800" y="2764461"/>
          <a:ext cx="906140" cy="906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FB4ED3-6B25-C44D-A81B-EC973103E949}">
      <dsp:nvSpPr>
        <dsp:cNvPr id="0" name=""/>
        <dsp:cNvSpPr/>
      </dsp:nvSpPr>
      <dsp:spPr>
        <a:xfrm>
          <a:off x="6183694" y="2680471"/>
          <a:ext cx="1359210" cy="90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6183694" y="2680471"/>
        <a:ext cx="1359210" cy="906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3ECF3-6EEB-1342-9D7A-5C16DF855A6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53E1E-5905-DE4B-923A-F6C86D4A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9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accelerates thrombus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lysis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pulmonary reperfusion, reduces pulmonary hypertension, and because of right ventricle–left ventricle interdependence,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improved right ventricular function helps to increase both right and left ventricle output and to reverse cardiogenic shock. Moreover, thrombolysis may dissolve the clot in 3 locations at the same time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intracardiac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thrombus, the pulmonary embolus, and the venous thrombosis.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infusions cause more bleeding, boluses do not improve outcomes, intra-PA administration causes more bleeding without improving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3E1E-5905-DE4B-923A-F6C86D4AA6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 as a fall in SBP &gt;40mm Hg; tachycardia, hypoxemia, JVD,</a:t>
            </a:r>
            <a:r>
              <a:rPr lang="en-US" baseline="0" dirty="0" smtClean="0"/>
              <a:t> poor perfusion (do not recommend using BNP, troponin, or echo alone for decision to go to </a:t>
            </a:r>
            <a:r>
              <a:rPr lang="en-US" baseline="0" dirty="0" err="1" smtClean="0"/>
              <a:t>lysis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3E1E-5905-DE4B-923A-F6C86D4AA6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Surgical </a:t>
            </a:r>
            <a:r>
              <a:rPr lang="en-US" dirty="0" err="1" smtClean="0"/>
              <a:t>embolectomy</a:t>
            </a:r>
            <a:r>
              <a:rPr lang="en-US" baseline="0" dirty="0" smtClean="0"/>
              <a:t> has an inherent delay of hours, general anesthesia, &amp; cardiopulmonary bypass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3E1E-5905-DE4B-923A-F6C86D4AA6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0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3E1E-5905-DE4B-923A-F6C86D4AA63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2A17A6E-19D2-42CA-948C-4DD39756205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DD9E11E-1E77-465C-9431-90F4D12AC3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EMBOLI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H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4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CTPE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150" r="11135"/>
          <a:stretch/>
        </p:blipFill>
        <p:spPr bwMode="auto">
          <a:xfrm>
            <a:off x="1676400" y="609601"/>
            <a:ext cx="57912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6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GENERAL VTE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85800" y="9144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 smtClean="0">
                <a:solidFill>
                  <a:srgbClr val="C00000"/>
                </a:solidFill>
              </a:rPr>
              <a:t>Anticoagulate</a:t>
            </a:r>
            <a:r>
              <a:rPr lang="en-US" altLang="en-US" dirty="0" smtClean="0">
                <a:solidFill>
                  <a:srgbClr val="C00000"/>
                </a:solidFill>
              </a:rPr>
              <a:t>! </a:t>
            </a:r>
            <a:r>
              <a:rPr lang="en-US" altLang="en-US" dirty="0" smtClean="0">
                <a:solidFill>
                  <a:schemeClr val="tx1"/>
                </a:solidFill>
              </a:rPr>
              <a:t>(1B)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Dabigatran/Rivaroxaban/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Apixaban</a:t>
            </a:r>
            <a:r>
              <a:rPr lang="en-US" altLang="en-US" sz="2400" dirty="0" smtClean="0">
                <a:solidFill>
                  <a:schemeClr val="tx1"/>
                </a:solidFill>
              </a:rPr>
              <a:t>/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Edoxaban</a:t>
            </a:r>
            <a:r>
              <a:rPr lang="en-US" altLang="en-US" sz="2400" dirty="0" smtClean="0">
                <a:solidFill>
                  <a:schemeClr val="tx1"/>
                </a:solidFill>
              </a:rPr>
              <a:t> &gt; VKA (2B)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LMWH &gt; Heparin (2C)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Clot and Cancer 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LMWH </a:t>
            </a:r>
            <a:r>
              <a:rPr lang="en-US" altLang="en-US" dirty="0">
                <a:solidFill>
                  <a:schemeClr val="tx1"/>
                </a:solidFill>
              </a:rPr>
              <a:t>=</a:t>
            </a:r>
            <a:r>
              <a:rPr lang="en-US" altLang="en-US" dirty="0" smtClean="0">
                <a:solidFill>
                  <a:schemeClr val="tx1"/>
                </a:solidFill>
              </a:rPr>
              <a:t> NOAC &gt; VKA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3 month therapy for transient risk factor (1B)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Extended therapy for “permanent” risk factor (1B)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0480" y="6324600"/>
            <a:ext cx="922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Kearon et al.  Antithrombotic Therapy for VTE Disease : CHEST Guideline and Expert Panel Report.  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Chest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2016; 149: 315-352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GENERAL VTE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85800" y="9144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 smtClean="0">
                <a:solidFill>
                  <a:schemeClr val="tx1"/>
                </a:solidFill>
              </a:rPr>
              <a:t>Compression stockings to prevent post-thrombotic syndrome </a:t>
            </a:r>
            <a:r>
              <a:rPr lang="en-US" altLang="en-US" i="1" dirty="0" smtClean="0">
                <a:solidFill>
                  <a:srgbClr val="C00000"/>
                </a:solidFill>
              </a:rPr>
              <a:t>not </a:t>
            </a:r>
            <a:r>
              <a:rPr lang="en-US" altLang="en-US" i="1" dirty="0" smtClean="0">
                <a:solidFill>
                  <a:schemeClr val="tx1"/>
                </a:solidFill>
              </a:rPr>
              <a:t>recommended  (2B)</a:t>
            </a:r>
          </a:p>
          <a:p>
            <a:r>
              <a:rPr lang="en-US" altLang="en-US" i="1" dirty="0" err="1" smtClean="0">
                <a:solidFill>
                  <a:srgbClr val="C00000"/>
                </a:solidFill>
              </a:rPr>
              <a:t>Subsegmental</a:t>
            </a:r>
            <a:r>
              <a:rPr lang="en-US" altLang="en-US" i="1" dirty="0" smtClean="0">
                <a:solidFill>
                  <a:srgbClr val="C00000"/>
                </a:solidFill>
              </a:rPr>
              <a:t> PE does not require therapy unless high-risk VTE recurrence / proximal DVT (2C)</a:t>
            </a:r>
          </a:p>
          <a:p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en-US" i="1" dirty="0">
                <a:solidFill>
                  <a:srgbClr val="C00000"/>
                </a:solidFill>
              </a:rPr>
              <a:t>In patients with an unprovoked proximal DVT or PE who are stopping anticoagulant therapy and do not have a contraindication to aspirin, we suggest aspirin over no aspirin to prevent recurrent VTE (Grade 2B)</a:t>
            </a:r>
            <a:endParaRPr lang="en-US" altLang="en-US" i="1" dirty="0" smtClean="0">
              <a:solidFill>
                <a:srgbClr val="C00000"/>
              </a:solidFill>
            </a:endParaRPr>
          </a:p>
          <a:p>
            <a:r>
              <a:rPr lang="en-US" altLang="en-US" i="1" dirty="0" smtClean="0">
                <a:solidFill>
                  <a:srgbClr val="C00000"/>
                </a:solidFill>
              </a:rPr>
              <a:t>Recurrent DVT on non-LMWH, start LMWH</a:t>
            </a:r>
          </a:p>
          <a:p>
            <a:r>
              <a:rPr lang="en-US" altLang="en-US" i="1" dirty="0" smtClean="0">
                <a:solidFill>
                  <a:srgbClr val="C00000"/>
                </a:solidFill>
              </a:rPr>
              <a:t>Recurrent DVT on LMWH, increase LMWH (1/4 to 1/3)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0480" y="6324600"/>
            <a:ext cx="922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Kearon et al.  Antithrombotic Therapy for VTE Disease : CHEST Guideline and Expert Panel Report.  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Chest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2016; 149: 315-352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 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Prophylaxis (for hospitalization and surgery T-1 to T+7/10)</a:t>
            </a:r>
          </a:p>
          <a:p>
            <a:pPr lvl="1"/>
            <a:r>
              <a:rPr lang="en-US" dirty="0" err="1" smtClean="0"/>
              <a:t>Apixaban</a:t>
            </a:r>
            <a:endParaRPr lang="en-US" dirty="0" smtClean="0"/>
          </a:p>
          <a:p>
            <a:pPr lvl="1"/>
            <a:r>
              <a:rPr lang="en-US" dirty="0" smtClean="0"/>
              <a:t>Rivaroxaban</a:t>
            </a:r>
          </a:p>
          <a:p>
            <a:pPr lvl="1"/>
            <a:r>
              <a:rPr lang="en-US" dirty="0" smtClean="0"/>
              <a:t>LMWH</a:t>
            </a:r>
          </a:p>
          <a:p>
            <a:r>
              <a:rPr lang="en-US" dirty="0" smtClean="0"/>
              <a:t>Treatment (documented VTE)</a:t>
            </a:r>
          </a:p>
          <a:p>
            <a:pPr lvl="1"/>
            <a:r>
              <a:rPr lang="en-US" dirty="0" err="1" smtClean="0"/>
              <a:t>Rivaroxiban</a:t>
            </a:r>
            <a:endParaRPr lang="en-US" dirty="0" smtClean="0"/>
          </a:p>
          <a:p>
            <a:pPr lvl="1"/>
            <a:r>
              <a:rPr lang="en-US" dirty="0" err="1" smtClean="0"/>
              <a:t>Edoxaban</a:t>
            </a:r>
            <a:endParaRPr lang="en-US" dirty="0" smtClean="0"/>
          </a:p>
          <a:p>
            <a:pPr lvl="1"/>
            <a:r>
              <a:rPr lang="en-US" dirty="0" smtClean="0"/>
              <a:t>LMWH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7746" y="6396335"/>
            <a:ext cx="9191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Key et al.  Venous </a:t>
            </a:r>
            <a:r>
              <a:rPr lang="en-US" sz="1400" dirty="0"/>
              <a:t>Thromboembolism Prophylaxis and Treatment in Patients With Cancer: ASCO Clinical Practice Guideline </a:t>
            </a:r>
            <a:r>
              <a:rPr lang="en-US" sz="1400" dirty="0" smtClean="0"/>
              <a:t>Update.  J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Oncol</a:t>
            </a:r>
            <a:r>
              <a:rPr lang="en-US" sz="1400" dirty="0" smtClean="0"/>
              <a:t> 37.  2019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52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Clot and Can’t </a:t>
            </a:r>
            <a:r>
              <a:rPr lang="en-US" dirty="0" err="1" smtClean="0"/>
              <a:t>Anticoagulate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ONLY INDICATION FOR AN IVC FILTER!!!</a:t>
            </a:r>
            <a:endParaRPr lang="en-US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biventricular size and systolic function.</a:t>
            </a:r>
          </a:p>
          <a:p>
            <a:r>
              <a:rPr lang="en-US" dirty="0"/>
              <a:t>There is mild tricuspid regurgitation.</a:t>
            </a:r>
          </a:p>
          <a:p>
            <a:r>
              <a:rPr lang="en-US" dirty="0"/>
              <a:t>There is a large mobile mass in the right atrium, consistent with thrombus (measuring 3.1x2.0 cm).</a:t>
            </a:r>
          </a:p>
          <a:p>
            <a:r>
              <a:rPr lang="en-US" dirty="0"/>
              <a:t>In some views there is thickening of the </a:t>
            </a:r>
            <a:r>
              <a:rPr lang="en-US" dirty="0" err="1"/>
              <a:t>interatrial</a:t>
            </a:r>
            <a:r>
              <a:rPr lang="en-US" dirty="0"/>
              <a:t> septum raising the possibility of a </a:t>
            </a:r>
            <a:r>
              <a:rPr lang="en-US" dirty="0" err="1" smtClean="0"/>
              <a:t>septal</a:t>
            </a:r>
            <a:r>
              <a:rPr lang="en-US" dirty="0" smtClean="0"/>
              <a:t> attachment </a:t>
            </a:r>
            <a:r>
              <a:rPr lang="en-US" dirty="0"/>
              <a:t>point. If so tumor (</a:t>
            </a:r>
            <a:r>
              <a:rPr lang="en-US" dirty="0" err="1"/>
              <a:t>myxoma</a:t>
            </a:r>
            <a:r>
              <a:rPr lang="en-US" dirty="0"/>
              <a:t>) is also within the differential diagnosis. No tricuspid </a:t>
            </a:r>
            <a:r>
              <a:rPr lang="en-US" dirty="0" smtClean="0"/>
              <a:t>valve inflow </a:t>
            </a:r>
            <a:r>
              <a:rPr lang="en-US" dirty="0"/>
              <a:t>obstruction is demonstrated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transferred to MICU after pulmonary consult given high risk nature of clot burden</a:t>
            </a:r>
          </a:p>
          <a:p>
            <a:r>
              <a:rPr lang="en-US" dirty="0"/>
              <a:t>Discussion between </a:t>
            </a:r>
            <a:r>
              <a:rPr lang="en-US" dirty="0" err="1"/>
              <a:t>intensivist</a:t>
            </a:r>
            <a:r>
              <a:rPr lang="en-US" dirty="0"/>
              <a:t>, interventional radiologist, and CT surgery ensued</a:t>
            </a:r>
          </a:p>
          <a:p>
            <a:r>
              <a:rPr lang="en-US" dirty="0"/>
              <a:t>MRI performed which identified atrial abnormality as a clot rather than a </a:t>
            </a:r>
            <a:r>
              <a:rPr lang="en-US" dirty="0" err="1"/>
              <a:t>myxoma</a:t>
            </a:r>
            <a:endParaRPr lang="en-US" dirty="0"/>
          </a:p>
          <a:p>
            <a:r>
              <a:rPr lang="en-US" dirty="0"/>
              <a:t>On HD#2 </a:t>
            </a:r>
            <a:r>
              <a:rPr lang="en-US" dirty="0" err="1"/>
              <a:t>lysis</a:t>
            </a:r>
            <a:r>
              <a:rPr lang="en-US" dirty="0"/>
              <a:t> attempted with </a:t>
            </a:r>
            <a:r>
              <a:rPr lang="en-US" dirty="0" err="1" smtClean="0"/>
              <a:t>tPA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SUBMASSIVE 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Characterized </a:t>
            </a:r>
            <a:r>
              <a:rPr lang="en-US" dirty="0"/>
              <a:t>by PE with signs of R heart dysfunction or failure </a:t>
            </a:r>
            <a:endParaRPr lang="en-US" dirty="0" smtClean="0"/>
          </a:p>
          <a:p>
            <a:pPr lvl="1"/>
            <a:r>
              <a:rPr lang="en-US" dirty="0"/>
              <a:t>RV dysfunction on echo (RVE + loss of IVC collapse on inspiration without LV or MV </a:t>
            </a:r>
            <a:r>
              <a:rPr lang="en-US" dirty="0" err="1"/>
              <a:t>dz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 smtClean="0"/>
              <a:t>Pulmonary </a:t>
            </a:r>
            <a:r>
              <a:rPr lang="en-US" dirty="0"/>
              <a:t>HTN on echo (TR jet &gt; 2.8 m/s) </a:t>
            </a:r>
            <a:endParaRPr lang="en-US" dirty="0" smtClean="0"/>
          </a:p>
          <a:p>
            <a:pPr lvl="1"/>
            <a:r>
              <a:rPr lang="en-US" dirty="0" smtClean="0"/>
              <a:t>Precapillary </a:t>
            </a:r>
            <a:r>
              <a:rPr lang="en-US" dirty="0"/>
              <a:t>pulmonary HTN on R heart </a:t>
            </a:r>
            <a:r>
              <a:rPr lang="en-US" dirty="0" err="1"/>
              <a:t>cath</a:t>
            </a:r>
            <a:r>
              <a:rPr lang="en-US" dirty="0"/>
              <a:t> (mean PA &gt; 20 mmHg, PCWP &lt; 18 mmHg) 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ECG signs of RV strain (S1Q3T3 or RBBB or T wave inversion in V1-4) </a:t>
            </a:r>
            <a:endParaRPr lang="en-US" dirty="0" smtClean="0"/>
          </a:p>
          <a:p>
            <a:pPr lvl="1"/>
            <a:r>
              <a:rPr lang="en-US" dirty="0" smtClean="0"/>
              <a:t>Troponin elevation</a:t>
            </a:r>
          </a:p>
          <a:p>
            <a:pPr lvl="1"/>
            <a:r>
              <a:rPr lang="en-US" dirty="0" smtClean="0"/>
              <a:t>BNP elevation</a:t>
            </a:r>
          </a:p>
          <a:p>
            <a:r>
              <a:rPr lang="en-US" dirty="0" smtClean="0"/>
              <a:t>R </a:t>
            </a:r>
            <a:r>
              <a:rPr lang="en-US" dirty="0"/>
              <a:t>heart failure is the usual cause of death from PE; therefore RV dysfunction may be an important warning sign of a bad outcome </a:t>
            </a:r>
          </a:p>
        </p:txBody>
      </p:sp>
    </p:spTree>
    <p:extLst>
      <p:ext uri="{BB962C8B-B14F-4D97-AF65-F5344CB8AC3E}">
        <p14:creationId xmlns:p14="http://schemas.microsoft.com/office/powerpoint/2010/main" val="23398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SUBMASSIVE 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Exclusion criteria for </a:t>
            </a:r>
            <a:r>
              <a:rPr lang="en-US" dirty="0" err="1"/>
              <a:t>tPA</a:t>
            </a:r>
            <a:r>
              <a:rPr lang="en-US" dirty="0"/>
              <a:t> in </a:t>
            </a:r>
            <a:r>
              <a:rPr lang="en-US" dirty="0" err="1"/>
              <a:t>submassive</a:t>
            </a:r>
            <a:r>
              <a:rPr lang="en-US" dirty="0"/>
              <a:t> PE: </a:t>
            </a:r>
            <a:endParaRPr lang="en-US" dirty="0" smtClean="0"/>
          </a:p>
          <a:p>
            <a:r>
              <a:rPr lang="en-US" dirty="0" smtClean="0"/>
              <a:t>Age </a:t>
            </a:r>
            <a:r>
              <a:rPr lang="en-US" dirty="0"/>
              <a:t>&gt; 80 </a:t>
            </a:r>
            <a:endParaRPr lang="en-US" dirty="0" smtClean="0"/>
          </a:p>
          <a:p>
            <a:r>
              <a:rPr lang="en-US" dirty="0" smtClean="0"/>
              <a:t>Hemodynamic </a:t>
            </a:r>
            <a:r>
              <a:rPr lang="en-US" dirty="0"/>
              <a:t>instability (SBP &lt; 90 </a:t>
            </a:r>
            <a:r>
              <a:rPr lang="en-US" dirty="0" smtClean="0"/>
              <a:t>mmHg)</a:t>
            </a:r>
          </a:p>
          <a:p>
            <a:r>
              <a:rPr lang="en-US" dirty="0" smtClean="0"/>
              <a:t>Onset </a:t>
            </a:r>
            <a:r>
              <a:rPr lang="en-US" dirty="0"/>
              <a:t>of symptoms &gt; 96 hours </a:t>
            </a:r>
          </a:p>
          <a:p>
            <a:r>
              <a:rPr lang="en-US" dirty="0" smtClean="0"/>
              <a:t>Thrombolytic </a:t>
            </a:r>
            <a:r>
              <a:rPr lang="en-US" dirty="0"/>
              <a:t>treatment, major surgery, or biopsy &lt; 7 days ago; major trauma &lt; 10 days ago </a:t>
            </a:r>
          </a:p>
          <a:p>
            <a:r>
              <a:rPr lang="en-US" dirty="0" smtClean="0"/>
              <a:t>CVA</a:t>
            </a:r>
            <a:r>
              <a:rPr lang="en-US" dirty="0"/>
              <a:t>, TIA, </a:t>
            </a:r>
            <a:r>
              <a:rPr lang="en-US" dirty="0" err="1"/>
              <a:t>craniocerebral</a:t>
            </a:r>
            <a:r>
              <a:rPr lang="en-US" dirty="0"/>
              <a:t> trauma, or neurosurgery &lt; 6 months ago </a:t>
            </a:r>
          </a:p>
          <a:p>
            <a:r>
              <a:rPr lang="en-US" dirty="0" smtClean="0"/>
              <a:t>GI </a:t>
            </a:r>
            <a:r>
              <a:rPr lang="en-US" dirty="0"/>
              <a:t>bleeding &lt; 3 months ago </a:t>
            </a:r>
          </a:p>
          <a:p>
            <a:r>
              <a:rPr lang="en-US" dirty="0" smtClean="0"/>
              <a:t>Uncontrolled </a:t>
            </a:r>
            <a:r>
              <a:rPr lang="en-US" dirty="0"/>
              <a:t>HTN </a:t>
            </a:r>
          </a:p>
          <a:p>
            <a:r>
              <a:rPr lang="en-US" dirty="0" smtClean="0"/>
              <a:t>Known </a:t>
            </a:r>
            <a:r>
              <a:rPr lang="en-US" dirty="0"/>
              <a:t>bleeding disorder or diabetic retinopathy </a:t>
            </a:r>
          </a:p>
          <a:p>
            <a:r>
              <a:rPr lang="en-US" dirty="0" smtClean="0"/>
              <a:t>Current </a:t>
            </a:r>
            <a:r>
              <a:rPr lang="en-US" dirty="0"/>
              <a:t>therapy with oral anticoagulant; Current pregnancy or lactation </a:t>
            </a:r>
          </a:p>
          <a:p>
            <a:r>
              <a:rPr lang="en-US" dirty="0" smtClean="0"/>
              <a:t>Life </a:t>
            </a:r>
            <a:r>
              <a:rPr lang="en-US" dirty="0"/>
              <a:t>expectancy &lt; 6 months because of underlying disease</a:t>
            </a:r>
          </a:p>
        </p:txBody>
      </p:sp>
    </p:spTree>
    <p:extLst>
      <p:ext uri="{BB962C8B-B14F-4D97-AF65-F5344CB8AC3E}">
        <p14:creationId xmlns:p14="http://schemas.microsoft.com/office/powerpoint/2010/main" val="4501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For purposes of thrombolysis, massive PE is characterized by hypotension (cardiogenic shock)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Size of PE on imaging study does not correlate well with clinical outcome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FDA approved indication for thrombolysis though data is </a:t>
            </a:r>
            <a:r>
              <a:rPr lang="en-US" dirty="0" smtClean="0"/>
              <a:t>scant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VTE guidelines</a:t>
            </a:r>
          </a:p>
          <a:p>
            <a:r>
              <a:rPr lang="en-US" dirty="0" smtClean="0"/>
              <a:t>Special Situations</a:t>
            </a:r>
          </a:p>
          <a:p>
            <a:r>
              <a:rPr lang="en-US" dirty="0" smtClean="0"/>
              <a:t>Atrial Thrombus Treatment Options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A Few Notes on Special Situations</a:t>
            </a:r>
          </a:p>
          <a:p>
            <a:pPr lvl="1"/>
            <a:r>
              <a:rPr lang="en-US" dirty="0" smtClean="0"/>
              <a:t>Bridging</a:t>
            </a:r>
          </a:p>
          <a:p>
            <a:pPr lvl="1"/>
            <a:r>
              <a:rPr lang="en-US" dirty="0" smtClean="0"/>
              <a:t>Reversal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GENERAL VTE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85800" y="9144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 smtClean="0">
                <a:solidFill>
                  <a:schemeClr val="tx1"/>
                </a:solidFill>
              </a:rPr>
              <a:t>Thrombolytics</a:t>
            </a:r>
            <a:r>
              <a:rPr lang="en-US" altLang="en-US" dirty="0" smtClean="0">
                <a:solidFill>
                  <a:schemeClr val="tx1"/>
                </a:solidFill>
              </a:rPr>
              <a:t> for PE with hypotension (2C)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Systemic therapy over catheter-directed thrombolysis (2C)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1</a:t>
            </a:r>
            <a:r>
              <a:rPr lang="en-US" altLang="en-US" dirty="0" smtClean="0">
                <a:solidFill>
                  <a:schemeClr val="tx1"/>
                </a:solidFill>
              </a:rPr>
              <a:t>00mg </a:t>
            </a:r>
            <a:r>
              <a:rPr lang="en-US" altLang="en-US" dirty="0" err="1" smtClean="0">
                <a:solidFill>
                  <a:schemeClr val="tx1"/>
                </a:solidFill>
              </a:rPr>
              <a:t>tPA</a:t>
            </a:r>
            <a:r>
              <a:rPr lang="en-US" altLang="en-US" dirty="0" smtClean="0">
                <a:solidFill>
                  <a:schemeClr val="tx1"/>
                </a:solidFill>
              </a:rPr>
              <a:t> over 2 </a:t>
            </a:r>
            <a:r>
              <a:rPr lang="en-US" altLang="en-US" dirty="0" smtClean="0">
                <a:solidFill>
                  <a:schemeClr val="tx1"/>
                </a:solidFill>
              </a:rPr>
              <a:t>hours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NEWER DATA 50MG </a:t>
            </a:r>
            <a:r>
              <a:rPr lang="en-US" altLang="en-US" dirty="0" err="1" smtClean="0">
                <a:solidFill>
                  <a:schemeClr val="tx1"/>
                </a:solidFill>
              </a:rPr>
              <a:t>tPA</a:t>
            </a:r>
            <a:r>
              <a:rPr lang="en-US" altLang="en-US" dirty="0" smtClean="0">
                <a:solidFill>
                  <a:schemeClr val="tx1"/>
                </a:solidFill>
              </a:rPr>
              <a:t> OVER 2 HOURS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Generally restart Heparin 3 hours later if PTT/Fibrinogen okay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0480" y="6324600"/>
            <a:ext cx="922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Wang et al.  Efficacy and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Safety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Low Dose Recombinant Tissue-Type Plasminogen Activator for the Treatment of Acute Pulmonary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Thromboembolism.  Chest 2010; 137 (20): 254-262 </a:t>
            </a:r>
            <a:endParaRPr lang="en-US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Thrombolysis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Lysis</a:t>
            </a:r>
            <a:r>
              <a:rPr lang="en-US" dirty="0" smtClean="0"/>
              <a:t> improves:</a:t>
            </a:r>
          </a:p>
          <a:p>
            <a:pPr lvl="1"/>
            <a:r>
              <a:rPr lang="en-US" dirty="0" smtClean="0"/>
              <a:t>PAP, AV oxygenation, pulmonary perfusion, and echocardiographic assessment</a:t>
            </a:r>
          </a:p>
          <a:p>
            <a:r>
              <a:rPr lang="en-US" dirty="0" smtClean="0"/>
              <a:t>10+ RCTs</a:t>
            </a:r>
          </a:p>
          <a:p>
            <a:r>
              <a:rPr lang="en-US" dirty="0" err="1" smtClean="0"/>
              <a:t>rtPA</a:t>
            </a:r>
            <a:r>
              <a:rPr lang="en-US" dirty="0" smtClean="0"/>
              <a:t> 100mg IV over 2h</a:t>
            </a:r>
            <a:endParaRPr lang="en-US" dirty="0"/>
          </a:p>
          <a:p>
            <a:pPr lvl="1"/>
            <a:r>
              <a:rPr lang="en-US" dirty="0" err="1" smtClean="0"/>
              <a:t>Fibrinospecific</a:t>
            </a:r>
            <a:r>
              <a:rPr lang="en-US" dirty="0"/>
              <a:t> </a:t>
            </a:r>
            <a:r>
              <a:rPr lang="en-US" dirty="0" smtClean="0"/>
              <a:t>&amp; short </a:t>
            </a:r>
            <a:r>
              <a:rPr lang="en-US" dirty="0"/>
              <a:t>half-</a:t>
            </a:r>
            <a:r>
              <a:rPr lang="en-US" dirty="0" smtClean="0"/>
              <a:t>life</a:t>
            </a:r>
            <a:endParaRPr lang="en-US" dirty="0"/>
          </a:p>
          <a:p>
            <a:pPr lvl="2"/>
            <a:r>
              <a:rPr lang="en-US" dirty="0" smtClean="0"/>
              <a:t>does </a:t>
            </a:r>
            <a:r>
              <a:rPr lang="en-US" dirty="0"/>
              <a:t>not contraindicate surgical </a:t>
            </a:r>
            <a:r>
              <a:rPr lang="en-US" dirty="0" err="1"/>
              <a:t>embolectomy</a:t>
            </a:r>
            <a:r>
              <a:rPr lang="en-US" dirty="0"/>
              <a:t> when hemodynamic status continues to worsen</a:t>
            </a:r>
          </a:p>
        </p:txBody>
      </p:sp>
    </p:spTree>
    <p:extLst>
      <p:ext uri="{BB962C8B-B14F-4D97-AF65-F5344CB8AC3E}">
        <p14:creationId xmlns:p14="http://schemas.microsoft.com/office/powerpoint/2010/main" val="41487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371600" y="1066800"/>
            <a:ext cx="6096000" cy="3657599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Differences between the RV and LV</a:t>
            </a:r>
          </a:p>
          <a:p>
            <a:pPr lvl="1"/>
            <a:r>
              <a:rPr lang="en-US" smtClean="0"/>
              <a:t>Muscle structure is purely longitudinal in contraction</a:t>
            </a:r>
          </a:p>
          <a:p>
            <a:pPr lvl="2"/>
            <a:r>
              <a:rPr lang="en-US" smtClean="0"/>
              <a:t>In addition, the wall is thin</a:t>
            </a:r>
          </a:p>
          <a:p>
            <a:pPr lvl="1"/>
            <a:r>
              <a:rPr lang="en-US" smtClean="0"/>
              <a:t>Sustained ejection</a:t>
            </a:r>
          </a:p>
          <a:p>
            <a:pPr lvl="1"/>
            <a:r>
              <a:rPr lang="en-US" smtClean="0"/>
              <a:t>Coronary blood flow is continuous from the RCA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Right Heart Failure in the ICU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Poor H.,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Ventetuolo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 Pulmonary Hypertension in the Intensive Care Unit.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Cardiovasc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2012;55:187-198.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777240" y="1066800"/>
            <a:ext cx="6096000" cy="365759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Treat underlying cause</a:t>
            </a:r>
          </a:p>
          <a:p>
            <a:r>
              <a:rPr lang="en-US" dirty="0" smtClean="0"/>
              <a:t>Fluid management – negative fluid balance with diuretics or hemofiltration</a:t>
            </a:r>
          </a:p>
          <a:p>
            <a:r>
              <a:rPr lang="en-US" dirty="0" smtClean="0"/>
              <a:t>Vasopressors – low dose dopamine or norepinephrine are favored over </a:t>
            </a:r>
            <a:r>
              <a:rPr lang="en-US" dirty="0" err="1" smtClean="0"/>
              <a:t>neosynephrine</a:t>
            </a:r>
            <a:r>
              <a:rPr lang="en-US" dirty="0" smtClean="0"/>
              <a:t>, epinephrine, and vasopressin</a:t>
            </a:r>
          </a:p>
          <a:p>
            <a:r>
              <a:rPr lang="en-US" dirty="0" smtClean="0"/>
              <a:t>Inotropes – </a:t>
            </a:r>
            <a:r>
              <a:rPr lang="en-US" dirty="0" err="1" smtClean="0"/>
              <a:t>dobutamine</a:t>
            </a:r>
            <a:r>
              <a:rPr lang="en-US" dirty="0" smtClean="0"/>
              <a:t> and </a:t>
            </a:r>
            <a:r>
              <a:rPr lang="en-US" dirty="0" err="1" smtClean="0"/>
              <a:t>milrinone</a:t>
            </a:r>
            <a:r>
              <a:rPr lang="en-US" dirty="0" smtClean="0"/>
              <a:t> may augment diuretic effect but can induce hypotension</a:t>
            </a:r>
          </a:p>
          <a:p>
            <a:r>
              <a:rPr lang="en-US" dirty="0" smtClean="0"/>
              <a:t>Pulmonary Vasodilators – inhaled NO will increase CO (20%) and decrease PVR (may need to monitor for </a:t>
            </a:r>
            <a:r>
              <a:rPr lang="en-US" dirty="0" err="1" smtClean="0"/>
              <a:t>methemoglobinemia</a:t>
            </a:r>
            <a:r>
              <a:rPr lang="en-US" dirty="0" smtClean="0"/>
              <a:t> and to “titrate” off)</a:t>
            </a:r>
          </a:p>
          <a:p>
            <a:r>
              <a:rPr lang="en-US" dirty="0" smtClean="0"/>
              <a:t>Goal O2Sat &gt;90%</a:t>
            </a:r>
          </a:p>
          <a:p>
            <a:r>
              <a:rPr lang="en-US" dirty="0" smtClean="0"/>
              <a:t>Goal </a:t>
            </a:r>
            <a:r>
              <a:rPr lang="en-US" dirty="0" err="1" smtClean="0"/>
              <a:t>Hgb</a:t>
            </a:r>
            <a:r>
              <a:rPr lang="en-US" dirty="0" smtClean="0"/>
              <a:t> &gt;10</a:t>
            </a:r>
          </a:p>
          <a:p>
            <a:r>
              <a:rPr lang="en-US" dirty="0" smtClean="0"/>
              <a:t>VA-ECMO as a bridge (to </a:t>
            </a:r>
            <a:r>
              <a:rPr lang="en-US" dirty="0" err="1" smtClean="0"/>
              <a:t>thromboendarterectomy</a:t>
            </a:r>
            <a:r>
              <a:rPr lang="en-US" dirty="0" smtClean="0"/>
              <a:t> or transplant)</a:t>
            </a:r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Management of RHF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Cardiac MRI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7941" r="9921"/>
          <a:stretch/>
        </p:blipFill>
        <p:spPr bwMode="auto">
          <a:xfrm>
            <a:off x="1295400" y="685800"/>
            <a:ext cx="632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7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does very well s/p </a:t>
            </a:r>
            <a:r>
              <a:rPr lang="en-US" dirty="0" err="1"/>
              <a:t>lysis</a:t>
            </a:r>
            <a:r>
              <a:rPr lang="en-US" dirty="0"/>
              <a:t>.  Discharge planning is initiated in the morning of HD #3</a:t>
            </a:r>
          </a:p>
          <a:p>
            <a:r>
              <a:rPr lang="en-US" dirty="0"/>
              <a:t>However, that afternoon, the patient had a near-</a:t>
            </a:r>
            <a:r>
              <a:rPr lang="en-US" dirty="0" err="1"/>
              <a:t>syncopal</a:t>
            </a:r>
            <a:r>
              <a:rPr lang="en-US" dirty="0"/>
              <a:t> episode and O2 </a:t>
            </a:r>
            <a:r>
              <a:rPr lang="en-US" dirty="0" err="1"/>
              <a:t>sats</a:t>
            </a:r>
            <a:r>
              <a:rPr lang="en-US" dirty="0"/>
              <a:t> dropped. </a:t>
            </a:r>
          </a:p>
        </p:txBody>
      </p:sp>
    </p:spTree>
    <p:extLst>
      <p:ext uri="{BB962C8B-B14F-4D97-AF65-F5344CB8AC3E}">
        <p14:creationId xmlns:p14="http://schemas.microsoft.com/office/powerpoint/2010/main" val="15250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Repeat CTPE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113" r="10162"/>
          <a:stretch/>
        </p:blipFill>
        <p:spPr bwMode="auto">
          <a:xfrm>
            <a:off x="1676399" y="685800"/>
            <a:ext cx="586740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1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surgery already involved and decision made to take </a:t>
            </a:r>
            <a:r>
              <a:rPr lang="en-US" dirty="0" err="1"/>
              <a:t>pt</a:t>
            </a:r>
            <a:r>
              <a:rPr lang="en-US" dirty="0"/>
              <a:t> to OR for surgical </a:t>
            </a:r>
            <a:r>
              <a:rPr lang="en-US" dirty="0" err="1"/>
              <a:t>thrombectomy</a:t>
            </a:r>
            <a:r>
              <a:rPr lang="en-US" dirty="0"/>
              <a:t> on HD#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VTE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selected patients with acute PE not associated with hypotension and with a low bleeding risk whose initial clinical presentation, or clinical course after starting anticoagulant therapy, suggests a high risk of developing hypotension, we suggest administration of thrombolytic therapy (2C)</a:t>
            </a:r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30480" y="6324600"/>
            <a:ext cx="922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Kearon et al.  Antithrombotic Therapy for VTE Disease : CHEST Guideline and Expert Panel Report.  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Chest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2016; 149: 315-352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VTE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acute PE associated with hypotension and who have (</a:t>
            </a:r>
            <a:r>
              <a:rPr lang="en-US" dirty="0" err="1" smtClean="0"/>
              <a:t>i</a:t>
            </a:r>
            <a:r>
              <a:rPr lang="en-US" dirty="0" smtClean="0"/>
              <a:t>) contraindications to thrombolysis, (ii) failed thrombolysis, or (iii) shock that is likely to cause death before systemic thrombolysis can take effect (</a:t>
            </a:r>
            <a:r>
              <a:rPr lang="en-US" dirty="0" err="1" smtClean="0"/>
              <a:t>eg</a:t>
            </a:r>
            <a:r>
              <a:rPr lang="en-US" dirty="0" smtClean="0"/>
              <a:t> within hours), if appropriate expertise and resources are available, we suggest catheter-assisted thrombus removal over no such intervention (2C)</a:t>
            </a:r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30480" y="6324600"/>
            <a:ext cx="922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Kearon et al.  Antithrombotic Therapy for VTE Disease : CHEST Guideline and Expert Panel Report.  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Chest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2016; 149: 315-352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Leisure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altLang="en-US" dirty="0">
                <a:solidFill>
                  <a:schemeClr val="tx1"/>
                </a:solidFill>
              </a:rPr>
              <a:t>Kearon et al.  Antithrombotic Therapy for VTE Disease : CHEST Guideline and Expert Panel Report.  </a:t>
            </a:r>
            <a:r>
              <a:rPr lang="en-US" altLang="en-US" i="1" dirty="0">
                <a:solidFill>
                  <a:schemeClr val="tx1"/>
                </a:solidFill>
              </a:rPr>
              <a:t>Chest</a:t>
            </a:r>
            <a:r>
              <a:rPr lang="en-US" altLang="en-US" dirty="0">
                <a:solidFill>
                  <a:schemeClr val="tx1"/>
                </a:solidFill>
              </a:rPr>
              <a:t> 2016; 149: </a:t>
            </a:r>
            <a:r>
              <a:rPr lang="en-US" altLang="en-US" dirty="0" smtClean="0">
                <a:solidFill>
                  <a:schemeClr val="tx1"/>
                </a:solidFill>
              </a:rPr>
              <a:t>315-352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Review:  Witt et al. </a:t>
            </a:r>
            <a:r>
              <a:rPr lang="en-US" dirty="0"/>
              <a:t>American Society of Hematology 2018 guidelines for management of venous thromboembolism: optimal management of anticoagulation </a:t>
            </a:r>
            <a:r>
              <a:rPr lang="en-US" dirty="0" smtClean="0"/>
              <a:t>therapy</a:t>
            </a:r>
            <a:r>
              <a:rPr lang="en-US" dirty="0" smtClean="0">
                <a:solidFill>
                  <a:schemeClr val="tx1"/>
                </a:solidFill>
              </a:rPr>
              <a:t>.  Blood </a:t>
            </a:r>
            <a:r>
              <a:rPr lang="en-US" dirty="0" err="1" smtClean="0">
                <a:solidFill>
                  <a:schemeClr val="tx1"/>
                </a:solidFill>
              </a:rPr>
              <a:t>Adv</a:t>
            </a:r>
            <a:r>
              <a:rPr lang="en-US" dirty="0" smtClean="0">
                <a:solidFill>
                  <a:schemeClr val="tx1"/>
                </a:solidFill>
              </a:rPr>
              <a:t> (2018) 2 (22) 3257-3291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VTE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patients with acute PE associated with hypotension, we suggest surgical pulmonary </a:t>
            </a:r>
            <a:r>
              <a:rPr lang="en-US" dirty="0" err="1" smtClean="0"/>
              <a:t>embolectomy</a:t>
            </a:r>
            <a:r>
              <a:rPr lang="en-US" dirty="0" smtClean="0"/>
              <a:t> over no such intervention if they have (</a:t>
            </a:r>
            <a:r>
              <a:rPr lang="en-US" dirty="0" err="1" smtClean="0"/>
              <a:t>i</a:t>
            </a:r>
            <a:r>
              <a:rPr lang="en-US" dirty="0" smtClean="0"/>
              <a:t>) contraindications to thrombolysis, (ii) failed thrombolysis or catheter-assisted </a:t>
            </a:r>
            <a:r>
              <a:rPr lang="en-US" dirty="0" err="1" smtClean="0"/>
              <a:t>embolectomy</a:t>
            </a:r>
            <a:r>
              <a:rPr lang="en-US" dirty="0" smtClean="0"/>
              <a:t>, or (iii) shock that is likely to cause death before systemic thrombolysis can take effect (</a:t>
            </a:r>
            <a:r>
              <a:rPr lang="en-US" dirty="0" err="1" smtClean="0"/>
              <a:t>eg</a:t>
            </a:r>
            <a:r>
              <a:rPr lang="en-US" dirty="0" smtClean="0"/>
              <a:t> within hours), provided </a:t>
            </a:r>
            <a:r>
              <a:rPr lang="en-US" smtClean="0"/>
              <a:t>surgical expertise </a:t>
            </a:r>
            <a:r>
              <a:rPr lang="en-US" dirty="0" smtClean="0"/>
              <a:t>and resources are available (2C)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100" y="6172200"/>
            <a:ext cx="918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Kearon et al.  Antithrombotic Therapy for VTE Disease : CHEST Guideline and Expert Panel Report.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Chest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2016; 149: 315-352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Epidemiology of Atrial Thrombi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heart thrombus occurs in 4% of all PEs</a:t>
            </a:r>
          </a:p>
          <a:p>
            <a:r>
              <a:rPr lang="en-US" dirty="0" smtClean="0"/>
              <a:t>Mortality of 40%</a:t>
            </a:r>
          </a:p>
          <a:p>
            <a:r>
              <a:rPr lang="en-US" dirty="0" smtClean="0"/>
              <a:t>Can also occur from CVCs (for HD), prosthetic TV, and pacemaker leads (2-29% incidence)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324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ICOPER 2003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Atrial Thrombi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A:  elongated, </a:t>
            </a:r>
            <a:r>
              <a:rPr lang="en-US" dirty="0" err="1" smtClean="0"/>
              <a:t>serpiginous</a:t>
            </a:r>
            <a:r>
              <a:rPr lang="en-US" dirty="0" smtClean="0"/>
              <a:t>, highly mobile (usually associated with DVTs and PEs)</a:t>
            </a:r>
          </a:p>
          <a:p>
            <a:r>
              <a:rPr lang="en-US" dirty="0" smtClean="0"/>
              <a:t>B:  ovoid, </a:t>
            </a:r>
            <a:r>
              <a:rPr lang="en-US" dirty="0" err="1" smtClean="0"/>
              <a:t>nonmobile</a:t>
            </a:r>
            <a:r>
              <a:rPr lang="en-US" dirty="0" smtClean="0"/>
              <a:t> (thought to arise from underlying cardiac </a:t>
            </a:r>
            <a:r>
              <a:rPr lang="en-US" dirty="0" err="1" smtClean="0"/>
              <a:t>anomolies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C:  resemble cardiac </a:t>
            </a:r>
            <a:r>
              <a:rPr lang="en-US" dirty="0" err="1" smtClean="0"/>
              <a:t>myxomas</a:t>
            </a:r>
            <a:r>
              <a:rPr lang="en-US" dirty="0" smtClean="0"/>
              <a:t>, highly mobile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324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Eur</a:t>
            </a:r>
            <a:r>
              <a:rPr lang="en-US" dirty="0" smtClean="0">
                <a:solidFill>
                  <a:schemeClr val="accent1"/>
                </a:solidFill>
              </a:rPr>
              <a:t> Heart J 1989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Retrospective Analysis of RHT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177 cases (1966-2000)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None </a:t>
            </a:r>
            <a:r>
              <a:rPr lang="en-US" dirty="0" err="1" smtClean="0"/>
              <a:t>vs</a:t>
            </a:r>
            <a:r>
              <a:rPr lang="en-US" dirty="0" smtClean="0"/>
              <a:t> Anticoagulation </a:t>
            </a:r>
            <a:r>
              <a:rPr lang="en-US" dirty="0" err="1" smtClean="0"/>
              <a:t>vs</a:t>
            </a:r>
            <a:r>
              <a:rPr lang="en-US" dirty="0" smtClean="0"/>
              <a:t> Surgical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Lysis</a:t>
            </a:r>
            <a:endParaRPr lang="en-US" dirty="0" smtClean="0"/>
          </a:p>
          <a:p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100% </a:t>
            </a:r>
            <a:r>
              <a:rPr lang="en-US" dirty="0" err="1" smtClean="0"/>
              <a:t>vs</a:t>
            </a:r>
            <a:r>
              <a:rPr lang="en-US" dirty="0" smtClean="0"/>
              <a:t> 28.6% </a:t>
            </a:r>
            <a:r>
              <a:rPr lang="en-US" dirty="0" err="1" smtClean="0"/>
              <a:t>vs</a:t>
            </a:r>
            <a:r>
              <a:rPr lang="en-US" dirty="0" smtClean="0"/>
              <a:t> 23.8% </a:t>
            </a:r>
            <a:r>
              <a:rPr lang="en-US" dirty="0" err="1" smtClean="0"/>
              <a:t>vs</a:t>
            </a:r>
            <a:r>
              <a:rPr lang="en-US" dirty="0" smtClean="0"/>
              <a:t> 11.3%</a:t>
            </a:r>
          </a:p>
          <a:p>
            <a:pPr lvl="1"/>
            <a:r>
              <a:rPr lang="en-US" dirty="0" smtClean="0"/>
              <a:t>When reporting bias was taken into account, the mortality rate was not statistically different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324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Chest 2002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Interventional Radiology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Mechanical fragmentation (using a pulmonary artery catheter)</a:t>
            </a:r>
          </a:p>
          <a:p>
            <a:r>
              <a:rPr lang="en-US" dirty="0" smtClean="0"/>
              <a:t>Clot pulverization (using a rotating basket catheter)</a:t>
            </a:r>
          </a:p>
          <a:p>
            <a:r>
              <a:rPr lang="en-US" dirty="0" smtClean="0"/>
              <a:t>Percutaneous </a:t>
            </a:r>
            <a:r>
              <a:rPr lang="en-US" dirty="0" err="1" smtClean="0"/>
              <a:t>rheolytic</a:t>
            </a:r>
            <a:r>
              <a:rPr lang="en-US" dirty="0" smtClean="0"/>
              <a:t> </a:t>
            </a:r>
            <a:r>
              <a:rPr lang="en-US" dirty="0" err="1" smtClean="0"/>
              <a:t>thromboectomy</a:t>
            </a:r>
            <a:endParaRPr lang="en-US" dirty="0" smtClean="0"/>
          </a:p>
          <a:p>
            <a:r>
              <a:rPr lang="en-US" dirty="0" smtClean="0"/>
              <a:t>Pigtail rotational catheter </a:t>
            </a:r>
            <a:r>
              <a:rPr lang="en-US" dirty="0" err="1" smtClean="0"/>
              <a:t>embolectomy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Clot fragments are suctioned or displaced (intact clot is not removed)</a:t>
            </a:r>
          </a:p>
          <a:p>
            <a:pPr lvl="1"/>
            <a:r>
              <a:rPr lang="en-US" dirty="0" smtClean="0"/>
              <a:t>Result in modest angiographic improvement</a:t>
            </a:r>
          </a:p>
          <a:p>
            <a:pPr lvl="1"/>
            <a:r>
              <a:rPr lang="en-US" dirty="0" smtClean="0"/>
              <a:t>No RCTs for this therapy (retrospective series of &lt;30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Embolectomy</a:t>
            </a:r>
            <a:r>
              <a:rPr lang="en-US" dirty="0" smtClean="0"/>
              <a:t> while on cardiopulmonary bypass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Suited for </a:t>
            </a:r>
            <a:r>
              <a:rPr lang="en-US" dirty="0" err="1" smtClean="0"/>
              <a:t>pts</a:t>
            </a:r>
            <a:r>
              <a:rPr lang="en-US" dirty="0" smtClean="0"/>
              <a:t> who require excision of a right atrial thrombus, paradoxical arterial embolism, or closure of a patent foramen </a:t>
            </a:r>
            <a:r>
              <a:rPr lang="en-US" dirty="0" err="1" smtClean="0"/>
              <a:t>ovale</a:t>
            </a:r>
            <a:endParaRPr lang="en-US" dirty="0" smtClean="0"/>
          </a:p>
          <a:p>
            <a:pPr lvl="1"/>
            <a:r>
              <a:rPr lang="en-US" dirty="0" smtClean="0"/>
              <a:t>Rescue therapy for failed thrombolysis</a:t>
            </a:r>
          </a:p>
          <a:p>
            <a:pPr lvl="1"/>
            <a:r>
              <a:rPr lang="en-US" dirty="0" smtClean="0"/>
              <a:t>No RCTs</a:t>
            </a:r>
          </a:p>
        </p:txBody>
      </p:sp>
      <p:pic>
        <p:nvPicPr>
          <p:cNvPr id="4" name="Picture 3" descr="F1.medi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90554"/>
            <a:ext cx="3021818" cy="20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did very well s/p surgical </a:t>
            </a:r>
            <a:r>
              <a:rPr lang="en-US" dirty="0" err="1"/>
              <a:t>thrombectomy</a:t>
            </a:r>
            <a:r>
              <a:rPr lang="en-US" dirty="0"/>
              <a:t>.  She started PT on POD#1/HD#5</a:t>
            </a:r>
          </a:p>
          <a:p>
            <a:r>
              <a:rPr lang="en-US" dirty="0"/>
              <a:t>Chest tubes removed on POD#6/HD#10</a:t>
            </a:r>
          </a:p>
          <a:p>
            <a:r>
              <a:rPr lang="en-US" dirty="0"/>
              <a:t>Discharged to rehab on warfarin POD#7/HD#</a:t>
            </a: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Conclusion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1900" r="9921"/>
          <a:stretch/>
        </p:blipFill>
        <p:spPr bwMode="auto">
          <a:xfrm>
            <a:off x="1600200" y="685800"/>
            <a:ext cx="601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7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Conclusion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981" r="10153"/>
          <a:stretch/>
        </p:blipFill>
        <p:spPr bwMode="auto">
          <a:xfrm>
            <a:off x="1600199" y="685800"/>
            <a:ext cx="6019801" cy="385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0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677181"/>
              </p:ext>
            </p:extLst>
          </p:nvPr>
        </p:nvGraphicFramePr>
        <p:xfrm>
          <a:off x="762000" y="35974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219200" y="4114800"/>
            <a:ext cx="942975" cy="94297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Oval 5"/>
          <p:cNvSpPr/>
          <p:nvPr/>
        </p:nvSpPr>
        <p:spPr>
          <a:xfrm>
            <a:off x="2438400" y="4191000"/>
            <a:ext cx="942975" cy="94297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5181600" y="4267200"/>
            <a:ext cx="942975" cy="94297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6781800" y="3124200"/>
            <a:ext cx="942975" cy="94297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5181600" y="3200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Ø </a:t>
            </a:r>
            <a:r>
              <a:rPr lang="en-US" dirty="0" smtClean="0"/>
              <a:t>CI to Lyse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3276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r>
              <a:rPr lang="en-US" dirty="0" smtClean="0"/>
              <a:t> CI to Lyse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457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Lyse</a:t>
            </a:r>
            <a:endParaRPr lang="en-US" dirty="0"/>
          </a:p>
        </p:txBody>
      </p:sp>
      <p:cxnSp>
        <p:nvCxnSpPr>
          <p:cNvPr id="17" name="Straight Connector 16"/>
          <p:cNvCxnSpPr>
            <a:endCxn id="7" idx="0"/>
          </p:cNvCxnSpPr>
          <p:nvPr/>
        </p:nvCxnSpPr>
        <p:spPr>
          <a:xfrm>
            <a:off x="5638800" y="3962400"/>
            <a:ext cx="14288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781800" y="4267200"/>
            <a:ext cx="942975" cy="94297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6172200" y="4419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Thrombectomy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19200" y="4419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OAC/LMWH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733800" y="4191000"/>
            <a:ext cx="942975" cy="94297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2362200" y="4343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Ø</a:t>
            </a:r>
            <a:r>
              <a:rPr lang="en-US" dirty="0" smtClean="0"/>
              <a:t> </a:t>
            </a:r>
            <a:r>
              <a:rPr lang="en-US" dirty="0" smtClean="0"/>
              <a:t>CI to Lyse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38133" y="4267200"/>
            <a:ext cx="204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r>
              <a:rPr lang="en-US" dirty="0" smtClean="0"/>
              <a:t> CI to Lyse, Failed </a:t>
            </a:r>
            <a:r>
              <a:rPr lang="en-US" dirty="0" err="1" smtClean="0"/>
              <a:t>lysis</a:t>
            </a:r>
            <a:r>
              <a:rPr lang="en-US" dirty="0" smtClean="0"/>
              <a:t>,  or PFO</a:t>
            </a:r>
            <a:endParaRPr lang="en-US" dirty="0"/>
          </a:p>
        </p:txBody>
      </p:sp>
      <p:cxnSp>
        <p:nvCxnSpPr>
          <p:cNvPr id="29" name="Straight Connector 28"/>
          <p:cNvCxnSpPr>
            <a:endCxn id="5" idx="0"/>
          </p:cNvCxnSpPr>
          <p:nvPr/>
        </p:nvCxnSpPr>
        <p:spPr>
          <a:xfrm>
            <a:off x="1676400" y="3962400"/>
            <a:ext cx="14288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6" idx="0"/>
          </p:cNvCxnSpPr>
          <p:nvPr/>
        </p:nvCxnSpPr>
        <p:spPr>
          <a:xfrm rot="10800000" flipV="1">
            <a:off x="2909888" y="3962400"/>
            <a:ext cx="587374" cy="22860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21" idx="0"/>
          </p:cNvCxnSpPr>
          <p:nvPr/>
        </p:nvCxnSpPr>
        <p:spPr>
          <a:xfrm>
            <a:off x="3505200" y="3962400"/>
            <a:ext cx="700088" cy="22860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438400" y="5257800"/>
            <a:ext cx="942975" cy="94297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Oval 44"/>
          <p:cNvSpPr/>
          <p:nvPr/>
        </p:nvSpPr>
        <p:spPr>
          <a:xfrm>
            <a:off x="3733800" y="5257800"/>
            <a:ext cx="942975" cy="94297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6" name="Elbow Connector 55"/>
          <p:cNvCxnSpPr/>
          <p:nvPr/>
        </p:nvCxnSpPr>
        <p:spPr>
          <a:xfrm>
            <a:off x="6477000" y="2971800"/>
            <a:ext cx="700088" cy="22860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2200" y="556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Lyse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124200" y="541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Thrombectomy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7239000" y="4038600"/>
            <a:ext cx="14288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895600" y="5029200"/>
            <a:ext cx="14288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191000" y="5029200"/>
            <a:ext cx="14288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001000" y="5791200"/>
            <a:ext cx="906140" cy="90614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7920670" y="605960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?IR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1267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- contraindication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most common cause of cardiovascular death (after MI and Stroke)</a:t>
            </a:r>
          </a:p>
          <a:p>
            <a:r>
              <a:rPr lang="en-US" altLang="en-US" dirty="0"/>
              <a:t>2-4/1000 patients</a:t>
            </a:r>
          </a:p>
          <a:p>
            <a:r>
              <a:rPr lang="en-US" altLang="en-US" dirty="0"/>
              <a:t>14-20/1000 ICU patients</a:t>
            </a:r>
          </a:p>
          <a:p>
            <a:pPr lvl="1"/>
            <a:r>
              <a:rPr lang="en-US" altLang="en-US" dirty="0"/>
              <a:t>Even despite </a:t>
            </a:r>
            <a:r>
              <a:rPr lang="en-US" altLang="en-US" dirty="0" smtClean="0"/>
              <a:t>prophylaxis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9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D8E9FD5-B2A7-469A-8300-5D724DD04AD4}"/>
              </a:ext>
            </a:extLst>
          </p:cNvPr>
          <p:cNvSpPr txBox="1">
            <a:spLocks/>
          </p:cNvSpPr>
          <p:nvPr/>
        </p:nvSpPr>
        <p:spPr>
          <a:xfrm>
            <a:off x="88980" y="1320852"/>
            <a:ext cx="8841926" cy="569706"/>
          </a:xfrm>
          <a:prstGeom prst="rect">
            <a:avLst/>
          </a:prstGeom>
        </p:spPr>
        <p:txBody>
          <a:bodyPr lIns="0" tIns="0" rIns="0" bIns="0"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 b="1" kern="1200" cap="none" baseline="0">
                <a:solidFill>
                  <a:srgbClr val="E53E31"/>
                </a:solidFill>
                <a:latin typeface="+mj-lt"/>
                <a:ea typeface="Geneva" pitchFamily="37" charset="-128"/>
                <a:cs typeface="Arial"/>
              </a:defRPr>
            </a:lvl1pPr>
            <a:lvl2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Geneva" pitchFamily="37" charset="-128"/>
                <a:cs typeface="Arial"/>
              </a:rPr>
              <a:t>Bridging / VTE Recurrence Risk Stratification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Geneva" pitchFamily="37" charset="-128"/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F55444E-8C68-42B3-8585-644766BDB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66063"/>
              </p:ext>
            </p:extLst>
          </p:nvPr>
        </p:nvGraphicFramePr>
        <p:xfrm>
          <a:off x="762001" y="2743200"/>
          <a:ext cx="8168904" cy="3200400"/>
        </p:xfrm>
        <a:graphic>
          <a:graphicData uri="http://schemas.openxmlformats.org/drawingml/2006/table">
            <a:tbl>
              <a:tblPr firstRow="1" bandRow="1"/>
              <a:tblGrid>
                <a:gridCol w="2722968">
                  <a:extLst>
                    <a:ext uri="{9D8B030D-6E8A-4147-A177-3AD203B41FA5}">
                      <a16:colId xmlns:a16="http://schemas.microsoft.com/office/drawing/2014/main" xmlns="" val="587890699"/>
                    </a:ext>
                  </a:extLst>
                </a:gridCol>
                <a:gridCol w="2722968">
                  <a:extLst>
                    <a:ext uri="{9D8B030D-6E8A-4147-A177-3AD203B41FA5}">
                      <a16:colId xmlns:a16="http://schemas.microsoft.com/office/drawing/2014/main" xmlns="" val="1132261266"/>
                    </a:ext>
                  </a:extLst>
                </a:gridCol>
                <a:gridCol w="2722968">
                  <a:extLst>
                    <a:ext uri="{9D8B030D-6E8A-4147-A177-3AD203B41FA5}">
                      <a16:colId xmlns:a16="http://schemas.microsoft.com/office/drawing/2014/main" xmlns="" val="1029580111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High Risk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Moderate Risk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D1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Low Risk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A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293427"/>
                  </a:ext>
                </a:extLst>
              </a:tr>
              <a:tr h="2400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VTE within past 3 months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Deficiency of protein C, protein S, or antithrombin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Antiphospholipid antibody syndrome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Multiple </a:t>
                      </a:r>
                      <a:r>
                        <a:rPr lang="en-CA" sz="1800" dirty="0" err="1">
                          <a:solidFill>
                            <a:schemeClr val="tx1"/>
                          </a:solidFill>
                        </a:rPr>
                        <a:t>thrombophilic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 abnormalities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E3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VTE within past 3-12 months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Heterozygous factor V Leiden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Prothrombin 20210 mutation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Recurrent VTE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Active cancer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VTE &gt; 12 months previously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No other risk factors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7AF">
                        <a:alpha val="203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50249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565" y="1727537"/>
            <a:ext cx="8824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In patients at </a:t>
            </a:r>
            <a:r>
              <a:rPr lang="en-CA" b="1" dirty="0"/>
              <a:t>low to moderate risk of recurrent VTE </a:t>
            </a:r>
            <a:r>
              <a:rPr lang="en-CA" dirty="0"/>
              <a:t>who require interruption of VKA for invasive procedures, the panel </a:t>
            </a:r>
            <a:r>
              <a:rPr lang="en-CA" b="1" u="sng" dirty="0"/>
              <a:t>recommends against </a:t>
            </a:r>
            <a:r>
              <a:rPr lang="en-CA" b="1" u="sng" dirty="0" err="1"/>
              <a:t>periprocedural</a:t>
            </a:r>
            <a:r>
              <a:rPr lang="en-CA" b="1" u="sng" dirty="0"/>
              <a:t> bridging </a:t>
            </a:r>
            <a:r>
              <a:rPr lang="en-CA" dirty="0"/>
              <a:t>with LMWH or UFH in favour of VKA interruption alone </a:t>
            </a:r>
            <a:r>
              <a:rPr lang="en-CA" i="1" dirty="0"/>
              <a:t>(strong recommendation, moderate certainty)</a:t>
            </a:r>
            <a:endParaRPr lang="en-CA" i="1" dirty="0"/>
          </a:p>
        </p:txBody>
      </p:sp>
      <p:sp>
        <p:nvSpPr>
          <p:cNvPr id="7" name="Rectangle 6"/>
          <p:cNvSpPr/>
          <p:nvPr/>
        </p:nvSpPr>
        <p:spPr>
          <a:xfrm>
            <a:off x="-56195" y="6334780"/>
            <a:ext cx="9206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 American Society of Hematology 2018 guidelines for management of venous thromboembolism: optimal management of anticoagulation therapy.  Blood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Adv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(2018) 2 (22) 3257-3291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107047" y="416318"/>
            <a:ext cx="9036953" cy="149927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1800" dirty="0"/>
              <a:t>In patients with </a:t>
            </a:r>
            <a:r>
              <a:rPr lang="en-CA" sz="1800" b="1" dirty="0"/>
              <a:t>life-threatening bleeding </a:t>
            </a:r>
            <a:r>
              <a:rPr lang="en-CA" sz="1800" dirty="0"/>
              <a:t>during VKA treatment for VTE who have an elevated INR, the panel </a:t>
            </a:r>
            <a:r>
              <a:rPr lang="en-CA" sz="1800" b="1" u="sng" dirty="0"/>
              <a:t>suggests using 4-factor PCC rather than FFP</a:t>
            </a:r>
            <a:r>
              <a:rPr lang="en-CA" sz="1800" dirty="0"/>
              <a:t>, in addition to cessation of VKA and intravenous vitamin K </a:t>
            </a:r>
            <a:r>
              <a:rPr lang="en-CA" sz="1800" i="1" dirty="0"/>
              <a:t>(conditional recommendation, very low certainty)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98833"/>
              </p:ext>
            </p:extLst>
          </p:nvPr>
        </p:nvGraphicFramePr>
        <p:xfrm>
          <a:off x="107047" y="2438400"/>
          <a:ext cx="5829299" cy="3641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825">
                  <a:extLst>
                    <a:ext uri="{9D8B030D-6E8A-4147-A177-3AD203B41FA5}">
                      <a16:colId xmlns:a16="http://schemas.microsoft.com/office/drawing/2014/main" xmlns="" val="325642109"/>
                    </a:ext>
                  </a:extLst>
                </a:gridCol>
                <a:gridCol w="1216494">
                  <a:extLst>
                    <a:ext uri="{9D8B030D-6E8A-4147-A177-3AD203B41FA5}">
                      <a16:colId xmlns:a16="http://schemas.microsoft.com/office/drawing/2014/main" xmlns="" val="815985156"/>
                    </a:ext>
                  </a:extLst>
                </a:gridCol>
                <a:gridCol w="1294786">
                  <a:extLst>
                    <a:ext uri="{9D8B030D-6E8A-4147-A177-3AD203B41FA5}">
                      <a16:colId xmlns:a16="http://schemas.microsoft.com/office/drawing/2014/main" xmlns="" val="1109489225"/>
                    </a:ext>
                  </a:extLst>
                </a:gridCol>
                <a:gridCol w="2073194">
                  <a:extLst>
                    <a:ext uri="{9D8B030D-6E8A-4147-A177-3AD203B41FA5}">
                      <a16:colId xmlns:a16="http://schemas.microsoft.com/office/drawing/2014/main" xmlns="" val="738517967"/>
                    </a:ext>
                  </a:extLst>
                </a:gridCol>
              </a:tblGrid>
              <a:tr h="300654">
                <a:tc rowSpan="2">
                  <a:txBody>
                    <a:bodyPr/>
                    <a:lstStyle/>
                    <a:p>
                      <a:r>
                        <a:rPr lang="en-CA" sz="15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r>
                        <a:rPr lang="en-CA" sz="15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90705" marR="90705" marT="45353" marB="453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5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90705" marR="90705" marT="45353" marB="453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90705" marR="90705" marT="45353" marB="453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809784"/>
                  </a:ext>
                </a:extLst>
              </a:tr>
              <a:tr h="43049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FFP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PCC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830735"/>
                  </a:ext>
                </a:extLst>
              </a:tr>
              <a:tr h="507972">
                <a:tc>
                  <a:txBody>
                    <a:bodyPr/>
                    <a:lstStyle/>
                    <a:p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0.92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(0.37 to 2.28)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 of 145 (12.4%)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fewer deaths per 1,000</a:t>
                      </a:r>
                    </a:p>
                    <a:p>
                      <a:pPr algn="ctr"/>
                      <a:r>
                        <a:rPr lang="en-CA" sz="15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(78 fewer to 159 more)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3598946"/>
                  </a:ext>
                </a:extLst>
              </a:tr>
              <a:tr h="507972">
                <a:tc>
                  <a:txBody>
                    <a:bodyPr/>
                    <a:lstStyle/>
                    <a:p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7.71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(0.44 to 136.11)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of 23 (0.0%)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 more PE per 1,000</a:t>
                      </a:r>
                    </a:p>
                    <a:p>
                      <a:pPr algn="ctr"/>
                      <a:r>
                        <a:rPr lang="en-CA" sz="15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fewer to 0 fewer)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586795"/>
                  </a:ext>
                </a:extLst>
              </a:tr>
              <a:tr h="507972">
                <a:tc>
                  <a:txBody>
                    <a:bodyPr/>
                    <a:lstStyle/>
                    <a:p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lang="en-CA" sz="15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</a:t>
                      </a:r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 </a:t>
                      </a:r>
                      <a:r>
                        <a:rPr lang="en-CA" sz="15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Prox</a:t>
                      </a:r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DVT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2.57</a:t>
                      </a:r>
                    </a:p>
                    <a:p>
                      <a:pPr algn="ctr"/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(0.11 to 60.24)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of 23 (0.0%)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more DVT per 1,000</a:t>
                      </a:r>
                    </a:p>
                    <a:p>
                      <a:pPr algn="ctr"/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 fewer to 13 more)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6894961"/>
                  </a:ext>
                </a:extLst>
              </a:tr>
              <a:tr h="507972">
                <a:tc>
                  <a:txBody>
                    <a:bodyPr/>
                    <a:lstStyle/>
                    <a:p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(0.78 to 2.29)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 of 132 (9.1%)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 more bleed per 1,000</a:t>
                      </a:r>
                    </a:p>
                    <a:p>
                      <a:pPr algn="ctr"/>
                      <a:r>
                        <a:rPr lang="en-CA" sz="1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 fewer to 117 more)</a:t>
                      </a:r>
                    </a:p>
                  </a:txBody>
                  <a:tcPr marL="82286" marR="82286" marT="41143" marB="41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3364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E28177-8F59-4D65-93FC-2626F523DAA6}"/>
              </a:ext>
            </a:extLst>
          </p:cNvPr>
          <p:cNvSpPr txBox="1"/>
          <p:nvPr/>
        </p:nvSpPr>
        <p:spPr>
          <a:xfrm>
            <a:off x="82984" y="1939651"/>
            <a:ext cx="1149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CA" sz="1600" b="1" dirty="0">
                <a:solidFill>
                  <a:srgbClr val="0070C0"/>
                </a:solidFill>
              </a:rPr>
              <a:t>PCC</a:t>
            </a:r>
            <a:r>
              <a:rPr lang="en-C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compared with </a:t>
            </a:r>
            <a:r>
              <a:rPr lang="en-CA" sz="1600" b="1" dirty="0">
                <a:solidFill>
                  <a:srgbClr val="0070C0"/>
                </a:solidFill>
              </a:rPr>
              <a:t>FFP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 addition to intravenous vitamin K cessation of VKA: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2F44DA-60DD-4C6A-A488-6DAE081FB3F4}"/>
              </a:ext>
            </a:extLst>
          </p:cNvPr>
          <p:cNvSpPr txBox="1"/>
          <p:nvPr/>
        </p:nvSpPr>
        <p:spPr>
          <a:xfrm>
            <a:off x="6096000" y="3335858"/>
            <a:ext cx="2857500" cy="1846659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spAutoFit/>
          </a:bodyPr>
          <a:lstStyle/>
          <a:p>
            <a:r>
              <a:rPr lang="en-CA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Given low certainty of effects, other driving factors for PCC recommendation: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PCC: less volume overload, faster reduction of INR compared with FFP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PCC easier to administer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62057" y="6362854"/>
            <a:ext cx="9206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 American Society of Hematology 2018 guidelines for management of venous thromboembolism: optimal management of anticoagulation therapy.  Blood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Adv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(2018) 2 (22) 3257-3291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1000"/>
            <a:ext cx="391085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350522" y="1219200"/>
            <a:ext cx="8358331" cy="26221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For patients with </a:t>
            </a:r>
            <a:r>
              <a:rPr lang="en-CA" sz="2000" b="1" dirty="0">
                <a:solidFill>
                  <a:srgbClr val="E53E31"/>
                </a:solidFill>
              </a:rPr>
              <a:t>life-threatening bleeding </a:t>
            </a:r>
            <a:r>
              <a:rPr lang="en-CA" sz="2000" dirty="0"/>
              <a:t>during oral direct </a:t>
            </a:r>
            <a:r>
              <a:rPr lang="en-CA" sz="2000" dirty="0" err="1"/>
              <a:t>Xa</a:t>
            </a:r>
            <a:r>
              <a:rPr lang="en-CA" sz="2000" dirty="0"/>
              <a:t> </a:t>
            </a:r>
            <a:r>
              <a:rPr lang="en-CA" sz="2000" dirty="0" smtClean="0"/>
              <a:t>inhibitor (</a:t>
            </a:r>
            <a:r>
              <a:rPr lang="en-CA" sz="2000" dirty="0" err="1" smtClean="0"/>
              <a:t>apixiban,edoxaban</a:t>
            </a:r>
            <a:r>
              <a:rPr lang="en-CA" sz="2000" dirty="0" smtClean="0"/>
              <a:t>, rivaroxaban) </a:t>
            </a:r>
            <a:r>
              <a:rPr lang="en-CA" sz="2000" dirty="0"/>
              <a:t>treatment for VTE: </a:t>
            </a: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CA" sz="1800" dirty="0"/>
              <a:t>The panel suggests using </a:t>
            </a:r>
            <a:r>
              <a:rPr lang="en-CA" sz="1800" b="1" u="sng" dirty="0"/>
              <a:t>either 4-factor PCC as an addition to cessation of the DOAC,</a:t>
            </a:r>
            <a:r>
              <a:rPr lang="en-CA" sz="1800" dirty="0"/>
              <a:t> or </a:t>
            </a:r>
            <a:r>
              <a:rPr lang="en-CA" sz="1800" b="1" u="sng" dirty="0"/>
              <a:t>cessation of the DOAC alone</a:t>
            </a:r>
            <a:r>
              <a:rPr lang="en-CA" sz="1800" b="1" i="1" dirty="0"/>
              <a:t> </a:t>
            </a:r>
            <a:r>
              <a:rPr lang="en-CA" sz="1800" i="1" dirty="0"/>
              <a:t>(conditional recommendation, very low certainty</a:t>
            </a:r>
            <a:r>
              <a:rPr lang="en-CA" sz="1800" i="1" dirty="0" smtClean="0"/>
              <a:t>)</a:t>
            </a:r>
            <a:endParaRPr lang="en-CA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CA" sz="1800" dirty="0"/>
              <a:t>The panel suggests using</a:t>
            </a:r>
            <a:r>
              <a:rPr lang="en-CA" sz="1800" b="1" dirty="0"/>
              <a:t> </a:t>
            </a:r>
            <a:r>
              <a:rPr lang="en-CA" sz="1800" b="1" u="sng" dirty="0" smtClean="0"/>
              <a:t>recombinant coagulation </a:t>
            </a:r>
            <a:r>
              <a:rPr lang="en-CA" sz="1800" b="1" u="sng" dirty="0"/>
              <a:t>factor </a:t>
            </a:r>
            <a:r>
              <a:rPr lang="en-CA" sz="1800" b="1" u="sng" dirty="0" err="1"/>
              <a:t>Xa</a:t>
            </a:r>
            <a:r>
              <a:rPr lang="en-CA" sz="1800" b="1" u="sng" dirty="0"/>
              <a:t> </a:t>
            </a:r>
            <a:r>
              <a:rPr lang="en-CA" sz="1800" b="1" u="sng" dirty="0" smtClean="0"/>
              <a:t>(</a:t>
            </a:r>
            <a:r>
              <a:rPr lang="en-CA" sz="1800" b="1" u="sng" dirty="0" err="1" smtClean="0"/>
              <a:t>andexanet</a:t>
            </a:r>
            <a:r>
              <a:rPr lang="en-CA" sz="1800" b="1" u="sng" dirty="0" smtClean="0"/>
              <a:t>) </a:t>
            </a:r>
            <a:r>
              <a:rPr lang="en-CA" sz="1800" b="1" u="sng" dirty="0"/>
              <a:t>in addition to cessation of the DOAC</a:t>
            </a:r>
            <a:r>
              <a:rPr lang="en-CA" sz="1800" dirty="0"/>
              <a:t>, rather than no coagulation factor </a:t>
            </a:r>
            <a:r>
              <a:rPr lang="en-CA" sz="1800" dirty="0" err="1"/>
              <a:t>Xa</a:t>
            </a:r>
            <a:r>
              <a:rPr lang="en-CA" sz="1800" dirty="0"/>
              <a:t> (recombinant) </a:t>
            </a:r>
            <a:r>
              <a:rPr lang="en-CA" sz="1800" i="1" dirty="0"/>
              <a:t>(conditional recommendation, very low certainty)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16C878-3576-4EBB-9FB3-D1FA1119B4B3}"/>
              </a:ext>
            </a:extLst>
          </p:cNvPr>
          <p:cNvSpPr txBox="1">
            <a:spLocks/>
          </p:cNvSpPr>
          <p:nvPr/>
        </p:nvSpPr>
        <p:spPr>
          <a:xfrm>
            <a:off x="364953" y="3841348"/>
            <a:ext cx="8662481" cy="15429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In patients with </a:t>
            </a:r>
            <a:r>
              <a:rPr lang="en-CA" sz="2000" b="1" dirty="0">
                <a:solidFill>
                  <a:srgbClr val="E53E31"/>
                </a:solidFill>
              </a:rPr>
              <a:t>life-threatening bleeding </a:t>
            </a:r>
            <a:r>
              <a:rPr lang="en-CA" sz="2000" dirty="0"/>
              <a:t>during dabigatran treatment for VTE, the panel suggests using </a:t>
            </a:r>
            <a:r>
              <a:rPr lang="en-CA" sz="2000" b="1" u="sng" dirty="0" err="1"/>
              <a:t>idarucizumab</a:t>
            </a:r>
            <a:r>
              <a:rPr lang="en-CA" sz="2000" b="1" u="sng" dirty="0"/>
              <a:t> in addition to cessation of dabigatran </a:t>
            </a:r>
            <a:r>
              <a:rPr lang="en-CA" sz="2000" dirty="0"/>
              <a:t>rather than no </a:t>
            </a:r>
            <a:r>
              <a:rPr lang="en-CA" sz="2000" dirty="0" err="1"/>
              <a:t>idarucizumab</a:t>
            </a:r>
            <a:r>
              <a:rPr lang="en-CA" sz="2000" dirty="0"/>
              <a:t> </a:t>
            </a:r>
            <a:r>
              <a:rPr lang="en-CA" sz="2000" i="1" dirty="0"/>
              <a:t>(conditional recommendation, very low certainty</a:t>
            </a:r>
            <a:r>
              <a:rPr lang="en-CA" sz="2000" i="1" dirty="0" smtClean="0"/>
              <a:t>)</a:t>
            </a:r>
            <a:endParaRPr lang="en-CA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1800" dirty="0"/>
              <a:t>Compared with non-</a:t>
            </a:r>
            <a:r>
              <a:rPr lang="en-CA" sz="1800" dirty="0" err="1"/>
              <a:t>idarucizumab</a:t>
            </a:r>
            <a:r>
              <a:rPr lang="en-CA" sz="1800" dirty="0"/>
              <a:t> control group, patients receiving </a:t>
            </a:r>
            <a:r>
              <a:rPr lang="en-CA" sz="1800" dirty="0" err="1"/>
              <a:t>idarucizumab</a:t>
            </a:r>
            <a:r>
              <a:rPr lang="en-CA" sz="1800" dirty="0"/>
              <a:t> may have had less worsening or recurrence of bleeding (RR 0.12 [95% CI, 0.03 to 0.43])</a:t>
            </a:r>
          </a:p>
          <a:p>
            <a:r>
              <a:rPr lang="en-CA" sz="1800" dirty="0"/>
              <a:t>In one cohort study, 6.3% of patients who received </a:t>
            </a:r>
            <a:r>
              <a:rPr lang="en-CA" sz="1800" dirty="0" err="1"/>
              <a:t>idarucizumab</a:t>
            </a:r>
            <a:r>
              <a:rPr lang="en-CA" sz="1800" dirty="0"/>
              <a:t> for uncontrolled bleeding developed arterial or venous thrombosis within 90 days</a:t>
            </a:r>
            <a:endParaRPr lang="en-CA" sz="1800" dirty="0"/>
          </a:p>
        </p:txBody>
      </p:sp>
      <p:sp>
        <p:nvSpPr>
          <p:cNvPr id="4" name="Title 15">
            <a:extLst>
              <a:ext uri="{FF2B5EF4-FFF2-40B4-BE49-F238E27FC236}">
                <a16:creationId xmlns:a16="http://schemas.microsoft.com/office/drawing/2014/main" xmlns="" id="{B38D63C0-81EE-4D93-B0EB-849578395851}"/>
              </a:ext>
            </a:extLst>
          </p:cNvPr>
          <p:cNvSpPr txBox="1">
            <a:spLocks/>
          </p:cNvSpPr>
          <p:nvPr/>
        </p:nvSpPr>
        <p:spPr>
          <a:xfrm>
            <a:off x="364953" y="685800"/>
            <a:ext cx="8343900" cy="71353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800" dirty="0">
                <a:solidFill>
                  <a:srgbClr val="C00000"/>
                </a:solidFill>
              </a:rPr>
              <a:t>R</a:t>
            </a:r>
            <a:r>
              <a:rPr lang="en-CA" sz="2800" dirty="0" smtClean="0">
                <a:solidFill>
                  <a:srgbClr val="C00000"/>
                </a:solidFill>
              </a:rPr>
              <a:t>ecommendations:</a:t>
            </a:r>
            <a:endParaRPr lang="en-C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68840"/>
              </p:ext>
            </p:extLst>
          </p:nvPr>
        </p:nvGraphicFramePr>
        <p:xfrm>
          <a:off x="98575" y="2485875"/>
          <a:ext cx="6378425" cy="3586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7467">
                  <a:extLst>
                    <a:ext uri="{9D8B030D-6E8A-4147-A177-3AD203B41FA5}">
                      <a16:colId xmlns:a16="http://schemas.microsoft.com/office/drawing/2014/main" xmlns="" val="325642109"/>
                    </a:ext>
                  </a:extLst>
                </a:gridCol>
                <a:gridCol w="1355888">
                  <a:extLst>
                    <a:ext uri="{9D8B030D-6E8A-4147-A177-3AD203B41FA5}">
                      <a16:colId xmlns:a16="http://schemas.microsoft.com/office/drawing/2014/main" xmlns="" val="815985156"/>
                    </a:ext>
                  </a:extLst>
                </a:gridCol>
                <a:gridCol w="1455194">
                  <a:extLst>
                    <a:ext uri="{9D8B030D-6E8A-4147-A177-3AD203B41FA5}">
                      <a16:colId xmlns:a16="http://schemas.microsoft.com/office/drawing/2014/main" xmlns="" val="1109489225"/>
                    </a:ext>
                  </a:extLst>
                </a:gridCol>
                <a:gridCol w="2179876">
                  <a:extLst>
                    <a:ext uri="{9D8B030D-6E8A-4147-A177-3AD203B41FA5}">
                      <a16:colId xmlns:a16="http://schemas.microsoft.com/office/drawing/2014/main" xmlns="" val="738517967"/>
                    </a:ext>
                  </a:extLst>
                </a:gridCol>
              </a:tblGrid>
              <a:tr h="368248">
                <a:tc rowSpan="2">
                  <a:txBody>
                    <a:bodyPr/>
                    <a:lstStyle/>
                    <a:p>
                      <a:r>
                        <a:rPr lang="en-CA" sz="13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r>
                        <a:rPr lang="en-CA" sz="13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3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3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809784"/>
                  </a:ext>
                </a:extLst>
              </a:tr>
              <a:tr h="56576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without resumption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resumption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830735"/>
                  </a:ext>
                </a:extLst>
              </a:tr>
              <a:tr h="601679">
                <a:tc>
                  <a:txBody>
                    <a:bodyPr/>
                    <a:lstStyle/>
                    <a:p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0.59</a:t>
                      </a:r>
                    </a:p>
                    <a:p>
                      <a:pPr algn="ctr"/>
                      <a:r>
                        <a:rPr lang="en-CA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(0.45 to 0.77)</a:t>
                      </a:r>
                      <a:endParaRPr lang="en-CA" sz="15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845 of 2,455 (34.4%)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141 fewer death per 1,000</a:t>
                      </a:r>
                    </a:p>
                    <a:p>
                      <a:pPr algn="ctr"/>
                      <a:r>
                        <a:rPr lang="en-CA" sz="13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(79 fewer to 189 fewer)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3598946"/>
                  </a:ext>
                </a:extLst>
              </a:tr>
              <a:tr h="637591">
                <a:tc>
                  <a:txBody>
                    <a:bodyPr/>
                    <a:lstStyle/>
                    <a:p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0.26 </a:t>
                      </a:r>
                    </a:p>
                    <a:p>
                      <a:pPr algn="ctr"/>
                      <a:r>
                        <a:rPr lang="en-CA" sz="13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(0.08 to 0.82)</a:t>
                      </a:r>
                      <a:endParaRPr lang="en-CA" sz="17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 of 425 (2.8%)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 fewer PE per 1,000</a:t>
                      </a:r>
                    </a:p>
                    <a:p>
                      <a:pPr algn="ctr"/>
                      <a:r>
                        <a:rPr lang="en-CA" sz="13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(from 5 fewer to 26 fewer)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586795"/>
                  </a:ext>
                </a:extLst>
              </a:tr>
              <a:tr h="637591">
                <a:tc>
                  <a:txBody>
                    <a:bodyPr/>
                    <a:lstStyle/>
                    <a:p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lang="en-CA" sz="13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</a:t>
                      </a:r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 </a:t>
                      </a:r>
                      <a:r>
                        <a:rPr lang="en-CA" sz="13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Prox</a:t>
                      </a:r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DVT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0.66</a:t>
                      </a:r>
                    </a:p>
                    <a:p>
                      <a:pPr algn="ctr"/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(0.25 to 1.75)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of 464 (2.4%)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 fewer DVT per 1,000</a:t>
                      </a:r>
                    </a:p>
                    <a:p>
                      <a:pPr algn="ctr"/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(18 fewer to 18 more)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6894961"/>
                  </a:ext>
                </a:extLst>
              </a:tr>
              <a:tr h="637591">
                <a:tc>
                  <a:txBody>
                    <a:bodyPr/>
                    <a:lstStyle/>
                    <a:p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1.54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(1.18 to 2.02)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230 of 3,304 (7.0%)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 more bleeds per 1,000</a:t>
                      </a:r>
                    </a:p>
                    <a:p>
                      <a:pPr algn="ctr"/>
                      <a:r>
                        <a:rPr lang="en-CA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(13 more to 71 more)</a:t>
                      </a:r>
                    </a:p>
                  </a:txBody>
                  <a:tcPr marL="83945" marR="83945" marT="41972" marB="41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3364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E28177-8F59-4D65-93FC-2626F523DAA6}"/>
              </a:ext>
            </a:extLst>
          </p:cNvPr>
          <p:cNvSpPr txBox="1"/>
          <p:nvPr/>
        </p:nvSpPr>
        <p:spPr>
          <a:xfrm>
            <a:off x="0" y="2198685"/>
            <a:ext cx="1149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CA" sz="1600" b="1" dirty="0">
                <a:solidFill>
                  <a:srgbClr val="0070C0"/>
                </a:solidFill>
              </a:rPr>
              <a:t>Resumption</a:t>
            </a:r>
            <a:r>
              <a:rPr lang="en-C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versus</a:t>
            </a:r>
            <a:r>
              <a:rPr lang="en-CA" sz="1600" dirty="0">
                <a:solidFill>
                  <a:srgbClr val="0070C0"/>
                </a:solidFill>
              </a:rPr>
              <a:t> </a:t>
            </a:r>
            <a:r>
              <a:rPr lang="en-CA" sz="1600" b="1" dirty="0">
                <a:solidFill>
                  <a:srgbClr val="0070C0"/>
                </a:solidFill>
              </a:rPr>
              <a:t>discontinuation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anticoagulant therapy for VTE after major bleeding: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300F6E-0834-4EBF-BAAF-EEE36CDF255E}"/>
              </a:ext>
            </a:extLst>
          </p:cNvPr>
          <p:cNvSpPr txBox="1"/>
          <p:nvPr/>
        </p:nvSpPr>
        <p:spPr>
          <a:xfrm>
            <a:off x="6603649" y="2915578"/>
            <a:ext cx="2079141" cy="1077218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in risk of recurrent bleeding offset by improvement in all-cause mortality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14E732-5A55-4EBF-8A8E-918732B1C29F}"/>
              </a:ext>
            </a:extLst>
          </p:cNvPr>
          <p:cNvSpPr txBox="1"/>
          <p:nvPr/>
        </p:nvSpPr>
        <p:spPr>
          <a:xfrm>
            <a:off x="6603649" y="4800600"/>
            <a:ext cx="2079141" cy="1077218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Applies to patients requiring long-term or indefinite anticoagulation</a:t>
            </a:r>
          </a:p>
        </p:txBody>
      </p:sp>
      <p:sp>
        <p:nvSpPr>
          <p:cNvPr id="12" name="Title 27">
            <a:extLst>
              <a:ext uri="{FF2B5EF4-FFF2-40B4-BE49-F238E27FC236}">
                <a16:creationId xmlns:a16="http://schemas.microsoft.com/office/drawing/2014/main" xmlns="" id="{FAE9CE19-B287-4946-AC55-BBB00C0E5552}"/>
              </a:ext>
            </a:extLst>
          </p:cNvPr>
          <p:cNvSpPr txBox="1">
            <a:spLocks/>
          </p:cNvSpPr>
          <p:nvPr/>
        </p:nvSpPr>
        <p:spPr>
          <a:xfrm>
            <a:off x="208545" y="708512"/>
            <a:ext cx="10972800" cy="40611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dirty="0" smtClean="0">
                <a:solidFill>
                  <a:srgbClr val="C00000"/>
                </a:solidFill>
              </a:rPr>
              <a:t>Recommendation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Content Placeholder 28">
            <a:extLst>
              <a:ext uri="{FF2B5EF4-FFF2-40B4-BE49-F238E27FC236}">
                <a16:creationId xmlns:a16="http://schemas.microsoft.com/office/drawing/2014/main" xmlns="" id="{D63D6FB9-E7E8-E242-A1AB-45145BB9768F}"/>
              </a:ext>
            </a:extLst>
          </p:cNvPr>
          <p:cNvSpPr txBox="1">
            <a:spLocks/>
          </p:cNvSpPr>
          <p:nvPr/>
        </p:nvSpPr>
        <p:spPr>
          <a:xfrm>
            <a:off x="0" y="1165266"/>
            <a:ext cx="9067800" cy="82642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patients receiving anticoagulation therapy for VTE who survive an episode of </a:t>
            </a:r>
            <a:r>
              <a:rPr lang="en-CA" sz="1800" b="1" dirty="0" smtClean="0">
                <a:solidFill>
                  <a:srgbClr val="E53E31"/>
                </a:solidFill>
              </a:rPr>
              <a:t>major bleeding</a:t>
            </a:r>
            <a:r>
              <a:rPr lang="en-C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the panel suggests </a:t>
            </a:r>
            <a:r>
              <a:rPr lang="en-CA" sz="1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resumption of oral anticoagulation therapy within 90 days </a:t>
            </a:r>
            <a:r>
              <a:rPr lang="en-C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rather than discontinuation </a:t>
            </a:r>
            <a:r>
              <a:rPr lang="en-CA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(conditional recommendation, very low certainty)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07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Coagulation Cascade</a:t>
            </a:r>
            <a:endParaRPr lang="en-US" dirty="0"/>
          </a:p>
        </p:txBody>
      </p:sp>
      <p:pic>
        <p:nvPicPr>
          <p:cNvPr id="5" name="Picture 2" descr="Image result for coagulation cascade with anticoagu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254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488113"/>
            <a:ext cx="640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Neurology.org</a:t>
            </a:r>
          </a:p>
        </p:txBody>
      </p:sp>
    </p:spTree>
    <p:extLst>
      <p:ext uri="{BB962C8B-B14F-4D97-AF65-F5344CB8AC3E}">
        <p14:creationId xmlns:p14="http://schemas.microsoft.com/office/powerpoint/2010/main" val="1464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60 y/o woman presented to </a:t>
            </a:r>
            <a:r>
              <a:rPr lang="en-US" dirty="0" smtClean="0"/>
              <a:t>OSH </a:t>
            </a:r>
            <a:r>
              <a:rPr lang="en-US" dirty="0"/>
              <a:t>with 2 months of progressive dyspnea.  Had been treated on and off for asthma exacerbations and CAP.</a:t>
            </a:r>
          </a:p>
          <a:p>
            <a:r>
              <a:rPr lang="en-US" dirty="0"/>
              <a:t>PMH</a:t>
            </a:r>
          </a:p>
          <a:p>
            <a:pPr lvl="1"/>
            <a:r>
              <a:rPr lang="en-US" dirty="0"/>
              <a:t>Asthma</a:t>
            </a:r>
          </a:p>
          <a:p>
            <a:pPr lvl="1"/>
            <a:r>
              <a:rPr lang="en-US" dirty="0"/>
              <a:t>HTN/HL</a:t>
            </a:r>
          </a:p>
          <a:p>
            <a:pPr lvl="1"/>
            <a:r>
              <a:rPr lang="en-US" dirty="0"/>
              <a:t>DM</a:t>
            </a:r>
          </a:p>
          <a:p>
            <a:pPr lvl="1"/>
            <a:r>
              <a:rPr lang="en-US" dirty="0"/>
              <a:t>Bipolar d/o</a:t>
            </a:r>
          </a:p>
          <a:p>
            <a:r>
              <a:rPr lang="en-US" dirty="0" err="1"/>
              <a:t>SHx</a:t>
            </a:r>
            <a:endParaRPr lang="en-US" dirty="0"/>
          </a:p>
          <a:p>
            <a:pPr lvl="1"/>
            <a:r>
              <a:rPr lang="en-US" dirty="0"/>
              <a:t>Married with 2 adult children.  Non-smoker</a:t>
            </a:r>
          </a:p>
          <a:p>
            <a:r>
              <a:rPr lang="en-US" dirty="0" err="1"/>
              <a:t>FHx</a:t>
            </a:r>
            <a:endParaRPr lang="en-US" dirty="0"/>
          </a:p>
          <a:p>
            <a:pPr lvl="1"/>
            <a:r>
              <a:rPr lang="en-US" dirty="0"/>
              <a:t>Daughter had a PE with atrial thrombus that required surgical </a:t>
            </a:r>
            <a:r>
              <a:rPr lang="en-US" dirty="0" err="1"/>
              <a:t>thrombectomy</a:t>
            </a:r>
            <a:r>
              <a:rPr lang="en-US" dirty="0"/>
              <a:t> (when undergoing IVF treatment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98.6; 98; 121/63; 18; 98% 2L</a:t>
            </a:r>
          </a:p>
          <a:p>
            <a:r>
              <a:rPr lang="en-US" dirty="0"/>
              <a:t>Overweight</a:t>
            </a:r>
          </a:p>
          <a:p>
            <a:r>
              <a:rPr lang="en-US" dirty="0"/>
              <a:t>Appeared tired</a:t>
            </a:r>
          </a:p>
          <a:p>
            <a:r>
              <a:rPr lang="en-US" dirty="0"/>
              <a:t>Bibasilar crackles</a:t>
            </a:r>
          </a:p>
          <a:p>
            <a:r>
              <a:rPr lang="en-US" dirty="0"/>
              <a:t>NSR without m/r/g</a:t>
            </a:r>
          </a:p>
          <a:p>
            <a:r>
              <a:rPr lang="en-US" dirty="0"/>
              <a:t>No LE edema</a:t>
            </a:r>
          </a:p>
          <a:p>
            <a:r>
              <a:rPr lang="en-US" dirty="0"/>
              <a:t>Neurologically intact</a:t>
            </a:r>
          </a:p>
          <a:p>
            <a:r>
              <a:rPr lang="en-US" dirty="0"/>
              <a:t>BNP 21; Troponin </a:t>
            </a:r>
            <a:r>
              <a:rPr lang="en-US" dirty="0" smtClean="0"/>
              <a:t>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CT at </a:t>
            </a:r>
            <a:r>
              <a:rPr lang="en-US" dirty="0" smtClean="0"/>
              <a:t>OSH:</a:t>
            </a:r>
            <a:endParaRPr lang="en-US" dirty="0"/>
          </a:p>
          <a:p>
            <a:pPr>
              <a:buNone/>
            </a:pPr>
            <a:r>
              <a:rPr lang="en-US" dirty="0"/>
              <a:t>Large PE seen in the left main </a:t>
            </a:r>
            <a:r>
              <a:rPr lang="en-US" dirty="0" err="1"/>
              <a:t>pulm</a:t>
            </a:r>
            <a:r>
              <a:rPr lang="en-US" dirty="0"/>
              <a:t> artery, extending into the </a:t>
            </a:r>
            <a:r>
              <a:rPr lang="en-US" dirty="0" err="1"/>
              <a:t>interlobar</a:t>
            </a:r>
            <a:r>
              <a:rPr lang="en-US" dirty="0"/>
              <a:t> artery and LLL. Also as large filling defect which is also likely a large thrombus seen in the right atrium and upper inferior vena cava which is distended. The inferior vena cava near the level of the </a:t>
            </a:r>
            <a:r>
              <a:rPr lang="en-US" dirty="0" err="1"/>
              <a:t>renals</a:t>
            </a:r>
            <a:r>
              <a:rPr lang="en-US" dirty="0"/>
              <a:t> was is flattened and diminutive which is suspicious for shock.</a:t>
            </a:r>
          </a:p>
          <a:p>
            <a:r>
              <a:rPr lang="en-US" dirty="0"/>
              <a:t>Started on heparin and transferred for a higher level of care</a:t>
            </a:r>
          </a:p>
          <a:p>
            <a:r>
              <a:rPr lang="en-US" dirty="0"/>
              <a:t>LE </a:t>
            </a:r>
            <a:r>
              <a:rPr lang="en-US" dirty="0" err="1"/>
              <a:t>Dopplers</a:t>
            </a:r>
            <a:r>
              <a:rPr lang="en-US" dirty="0"/>
              <a:t> </a:t>
            </a:r>
            <a:r>
              <a:rPr lang="en-US" dirty="0" smtClean="0"/>
              <a:t>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CTPE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0911" r="9921"/>
          <a:stretch/>
        </p:blipFill>
        <p:spPr bwMode="auto">
          <a:xfrm>
            <a:off x="1524000" y="6858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9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752</TotalTime>
  <Words>2429</Words>
  <Application>Microsoft Office PowerPoint</Application>
  <PresentationFormat>On-screen Show (4:3)</PresentationFormat>
  <Paragraphs>318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Geneva</vt:lpstr>
      <vt:lpstr>Impact</vt:lpstr>
      <vt:lpstr>Times New Roman</vt:lpstr>
      <vt:lpstr>NewsPrint</vt:lpstr>
      <vt:lpstr>EMBOLI</vt:lpstr>
      <vt:lpstr>Objectives</vt:lpstr>
      <vt:lpstr>In Your Leisure Time</vt:lpstr>
      <vt:lpstr>Epidemiology</vt:lpstr>
      <vt:lpstr>Coagulation Cascade</vt:lpstr>
      <vt:lpstr>Case</vt:lpstr>
      <vt:lpstr>Case</vt:lpstr>
      <vt:lpstr>Case</vt:lpstr>
      <vt:lpstr>Case CTPE</vt:lpstr>
      <vt:lpstr>Case CTPE</vt:lpstr>
      <vt:lpstr>GENERAL VTE GUIDELINES</vt:lpstr>
      <vt:lpstr>GENERAL VTE GUIDELINES</vt:lpstr>
      <vt:lpstr>Clot and Cancer</vt:lpstr>
      <vt:lpstr>Clot and Can’t Anticoagulate</vt:lpstr>
      <vt:lpstr>Case Echo</vt:lpstr>
      <vt:lpstr>Case</vt:lpstr>
      <vt:lpstr>SUBMASSIVE PE</vt:lpstr>
      <vt:lpstr>SUBMASSIVE PE</vt:lpstr>
      <vt:lpstr>MASSIVE PE</vt:lpstr>
      <vt:lpstr>PowerPoint Presentation</vt:lpstr>
      <vt:lpstr>Thrombolysis</vt:lpstr>
      <vt:lpstr>PowerPoint Presentation</vt:lpstr>
      <vt:lpstr>PowerPoint Presentation</vt:lpstr>
      <vt:lpstr>Case Cardiac MRI</vt:lpstr>
      <vt:lpstr>Case</vt:lpstr>
      <vt:lpstr>Case Repeat CTPE</vt:lpstr>
      <vt:lpstr>Case</vt:lpstr>
      <vt:lpstr>General VTE Guidelines</vt:lpstr>
      <vt:lpstr>General VTE Guidelines</vt:lpstr>
      <vt:lpstr>General VTE Guidelines</vt:lpstr>
      <vt:lpstr>Epidemiology of Atrial Thrombi</vt:lpstr>
      <vt:lpstr>Classification of Atrial Thrombi</vt:lpstr>
      <vt:lpstr>Retrospective Analysis of RHT Treatment</vt:lpstr>
      <vt:lpstr>Interventional Radiology</vt:lpstr>
      <vt:lpstr>Surgery</vt:lpstr>
      <vt:lpstr>Case Conclusion</vt:lpstr>
      <vt:lpstr>Case Conclusion</vt:lpstr>
      <vt:lpstr>Case 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Veteran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EMBOLI IN TRANSIT</dc:title>
  <dc:creator>Halvorson, Karin M.</dc:creator>
  <cp:lastModifiedBy>Karin Halvorson</cp:lastModifiedBy>
  <cp:revision>80</cp:revision>
  <dcterms:created xsi:type="dcterms:W3CDTF">2013-10-05T17:43:25Z</dcterms:created>
  <dcterms:modified xsi:type="dcterms:W3CDTF">2020-09-10T19:26:36Z</dcterms:modified>
</cp:coreProperties>
</file>