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50"/>
  </p:notesMasterIdLst>
  <p:sldIdLst>
    <p:sldId id="256" r:id="rId2"/>
    <p:sldId id="257" r:id="rId3"/>
    <p:sldId id="267" r:id="rId4"/>
    <p:sldId id="277" r:id="rId5"/>
    <p:sldId id="279" r:id="rId6"/>
    <p:sldId id="285" r:id="rId7"/>
    <p:sldId id="280" r:id="rId8"/>
    <p:sldId id="315" r:id="rId9"/>
    <p:sldId id="282" r:id="rId10"/>
    <p:sldId id="262" r:id="rId11"/>
    <p:sldId id="259" r:id="rId12"/>
    <p:sldId id="260" r:id="rId13"/>
    <p:sldId id="263" r:id="rId14"/>
    <p:sldId id="261" r:id="rId15"/>
    <p:sldId id="283" r:id="rId16"/>
    <p:sldId id="266" r:id="rId17"/>
    <p:sldId id="268" r:id="rId18"/>
    <p:sldId id="269" r:id="rId19"/>
    <p:sldId id="270" r:id="rId20"/>
    <p:sldId id="271" r:id="rId21"/>
    <p:sldId id="272" r:id="rId22"/>
    <p:sldId id="273" r:id="rId23"/>
    <p:sldId id="274" r:id="rId24"/>
    <p:sldId id="275" r:id="rId25"/>
    <p:sldId id="276" r:id="rId26"/>
    <p:sldId id="284" r:id="rId27"/>
    <p:sldId id="288" r:id="rId28"/>
    <p:sldId id="289" r:id="rId29"/>
    <p:sldId id="290" r:id="rId30"/>
    <p:sldId id="291" r:id="rId31"/>
    <p:sldId id="292" r:id="rId32"/>
    <p:sldId id="293" r:id="rId33"/>
    <p:sldId id="294" r:id="rId34"/>
    <p:sldId id="316" r:id="rId35"/>
    <p:sldId id="295" r:id="rId36"/>
    <p:sldId id="296" r:id="rId37"/>
    <p:sldId id="297" r:id="rId38"/>
    <p:sldId id="317" r:id="rId39"/>
    <p:sldId id="287" r:id="rId40"/>
    <p:sldId id="303" r:id="rId41"/>
    <p:sldId id="305" r:id="rId42"/>
    <p:sldId id="307" r:id="rId43"/>
    <p:sldId id="318" r:id="rId44"/>
    <p:sldId id="309" r:id="rId45"/>
    <p:sldId id="310" r:id="rId46"/>
    <p:sldId id="311" r:id="rId47"/>
    <p:sldId id="312" r:id="rId48"/>
    <p:sldId id="31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057862-AC21-4E34-8056-0F9F34C16F1A}" v="385" dt="2021-03-09T20:57:24.704"/>
    <p1510:client id="{070C00C3-E2EB-70D5-2622-9D652F819934}" v="917" dt="2021-03-09T23:36:51.245"/>
    <p1510:client id="{CFAFB29F-70E1-B000-C10C-8EAE1A1EC4F5}" v="25" dt="2021-03-09T21:20:33.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5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vorson, Karin" userId="S::khalvors@tulane.edu::c80c7444-9494-411d-ad63-a42b9acef937" providerId="AD" clId="Web-{01057862-AC21-4E34-8056-0F9F34C16F1A}"/>
    <pc:docChg chg="delSld modSld">
      <pc:chgData name="Halvorson, Karin" userId="S::khalvors@tulane.edu::c80c7444-9494-411d-ad63-a42b9acef937" providerId="AD" clId="Web-{01057862-AC21-4E34-8056-0F9F34C16F1A}" dt="2021-03-09T20:57:24.704" v="200"/>
      <pc:docMkLst>
        <pc:docMk/>
      </pc:docMkLst>
      <pc:sldChg chg="modSp">
        <pc:chgData name="Halvorson, Karin" userId="S::khalvors@tulane.edu::c80c7444-9494-411d-ad63-a42b9acef937" providerId="AD" clId="Web-{01057862-AC21-4E34-8056-0F9F34C16F1A}" dt="2021-03-09T18:39:08.192" v="42" actId="20577"/>
        <pc:sldMkLst>
          <pc:docMk/>
          <pc:sldMk cId="366469478" sldId="256"/>
        </pc:sldMkLst>
        <pc:spChg chg="mod">
          <ac:chgData name="Halvorson, Karin" userId="S::khalvors@tulane.edu::c80c7444-9494-411d-ad63-a42b9acef937" providerId="AD" clId="Web-{01057862-AC21-4E34-8056-0F9F34C16F1A}" dt="2021-03-09T18:38:54.426" v="38" actId="20577"/>
          <ac:spMkLst>
            <pc:docMk/>
            <pc:sldMk cId="366469478" sldId="256"/>
            <ac:spMk id="2" creationId="{00000000-0000-0000-0000-000000000000}"/>
          </ac:spMkLst>
        </pc:spChg>
        <pc:spChg chg="mod">
          <ac:chgData name="Halvorson, Karin" userId="S::khalvors@tulane.edu::c80c7444-9494-411d-ad63-a42b9acef937" providerId="AD" clId="Web-{01057862-AC21-4E34-8056-0F9F34C16F1A}" dt="2021-03-09T18:39:08.192" v="42" actId="20577"/>
          <ac:spMkLst>
            <pc:docMk/>
            <pc:sldMk cId="366469478" sldId="256"/>
            <ac:spMk id="3" creationId="{00000000-0000-0000-0000-000000000000}"/>
          </ac:spMkLst>
        </pc:spChg>
      </pc:sldChg>
      <pc:sldChg chg="modSp">
        <pc:chgData name="Halvorson, Karin" userId="S::khalvors@tulane.edu::c80c7444-9494-411d-ad63-a42b9acef937" providerId="AD" clId="Web-{01057862-AC21-4E34-8056-0F9F34C16F1A}" dt="2021-03-09T18:39:44.023" v="54" actId="20577"/>
        <pc:sldMkLst>
          <pc:docMk/>
          <pc:sldMk cId="833071050" sldId="257"/>
        </pc:sldMkLst>
        <pc:spChg chg="mod">
          <ac:chgData name="Halvorson, Karin" userId="S::khalvors@tulane.edu::c80c7444-9494-411d-ad63-a42b9acef937" providerId="AD" clId="Web-{01057862-AC21-4E34-8056-0F9F34C16F1A}" dt="2021-03-09T18:39:44.023" v="54" actId="20577"/>
          <ac:spMkLst>
            <pc:docMk/>
            <pc:sldMk cId="833071050" sldId="257"/>
            <ac:spMk id="3" creationId="{00000000-0000-0000-0000-000000000000}"/>
          </ac:spMkLst>
        </pc:spChg>
      </pc:sldChg>
      <pc:sldChg chg="modSp">
        <pc:chgData name="Halvorson, Karin" userId="S::khalvors@tulane.edu::c80c7444-9494-411d-ad63-a42b9acef937" providerId="AD" clId="Web-{01057862-AC21-4E34-8056-0F9F34C16F1A}" dt="2021-03-09T20:56:20.418" v="199" actId="1076"/>
        <pc:sldMkLst>
          <pc:docMk/>
          <pc:sldMk cId="3755518834" sldId="277"/>
        </pc:sldMkLst>
        <pc:spChg chg="mod">
          <ac:chgData name="Halvorson, Karin" userId="S::khalvors@tulane.edu::c80c7444-9494-411d-ad63-a42b9acef937" providerId="AD" clId="Web-{01057862-AC21-4E34-8056-0F9F34C16F1A}" dt="2021-03-09T20:54:41.506" v="177" actId="20577"/>
          <ac:spMkLst>
            <pc:docMk/>
            <pc:sldMk cId="3755518834" sldId="277"/>
            <ac:spMk id="3" creationId="{00000000-0000-0000-0000-000000000000}"/>
          </ac:spMkLst>
        </pc:spChg>
        <pc:spChg chg="mod">
          <ac:chgData name="Halvorson, Karin" userId="S::khalvors@tulane.edu::c80c7444-9494-411d-ad63-a42b9acef937" providerId="AD" clId="Web-{01057862-AC21-4E34-8056-0F9F34C16F1A}" dt="2021-03-09T20:56:20.418" v="199" actId="1076"/>
          <ac:spMkLst>
            <pc:docMk/>
            <pc:sldMk cId="3755518834" sldId="277"/>
            <ac:spMk id="4" creationId="{00000000-0000-0000-0000-000000000000}"/>
          </ac:spMkLst>
        </pc:spChg>
      </pc:sldChg>
      <pc:sldChg chg="del">
        <pc:chgData name="Halvorson, Karin" userId="S::khalvors@tulane.edu::c80c7444-9494-411d-ad63-a42b9acef937" providerId="AD" clId="Web-{01057862-AC21-4E34-8056-0F9F34C16F1A}" dt="2021-03-09T20:57:24.704" v="200"/>
        <pc:sldMkLst>
          <pc:docMk/>
          <pc:sldMk cId="2967724511" sldId="281"/>
        </pc:sldMkLst>
      </pc:sldChg>
    </pc:docChg>
  </pc:docChgLst>
  <pc:docChgLst>
    <pc:chgData name="Halvorson, Karin" userId="S::khalvors@tulane.edu::c80c7444-9494-411d-ad63-a42b9acef937" providerId="AD" clId="Web-{CFAFB29F-70E1-B000-C10C-8EAE1A1EC4F5}"/>
    <pc:docChg chg="modSld">
      <pc:chgData name="Halvorson, Karin" userId="S::khalvors@tulane.edu::c80c7444-9494-411d-ad63-a42b9acef937" providerId="AD" clId="Web-{CFAFB29F-70E1-B000-C10C-8EAE1A1EC4F5}" dt="2021-03-09T21:20:33.546" v="22" actId="1076"/>
      <pc:docMkLst>
        <pc:docMk/>
      </pc:docMkLst>
      <pc:sldChg chg="addSp delSp modSp">
        <pc:chgData name="Halvorson, Karin" userId="S::khalvors@tulane.edu::c80c7444-9494-411d-ad63-a42b9acef937" providerId="AD" clId="Web-{CFAFB29F-70E1-B000-C10C-8EAE1A1EC4F5}" dt="2021-03-09T21:20:33.546" v="22" actId="1076"/>
        <pc:sldMkLst>
          <pc:docMk/>
          <pc:sldMk cId="3776653371" sldId="279"/>
        </pc:sldMkLst>
        <pc:spChg chg="add del mod">
          <ac:chgData name="Halvorson, Karin" userId="S::khalvors@tulane.edu::c80c7444-9494-411d-ad63-a42b9acef937" providerId="AD" clId="Web-{CFAFB29F-70E1-B000-C10C-8EAE1A1EC4F5}" dt="2021-03-09T21:07:36.029" v="6"/>
          <ac:spMkLst>
            <pc:docMk/>
            <pc:sldMk cId="3776653371" sldId="279"/>
            <ac:spMk id="3" creationId="{B74EC438-B237-47FA-BD3C-24B29F871ED3}"/>
          </ac:spMkLst>
        </pc:spChg>
        <pc:picChg chg="add del mod modCrop">
          <ac:chgData name="Halvorson, Karin" userId="S::khalvors@tulane.edu::c80c7444-9494-411d-ad63-a42b9acef937" providerId="AD" clId="Web-{CFAFB29F-70E1-B000-C10C-8EAE1A1EC4F5}" dt="2021-03-09T21:19:26.936" v="13"/>
          <ac:picMkLst>
            <pc:docMk/>
            <pc:sldMk cId="3776653371" sldId="279"/>
            <ac:picMk id="4" creationId="{069E8564-5CB6-43F7-B76B-0317484B7BFF}"/>
          </ac:picMkLst>
        </pc:picChg>
        <pc:picChg chg="add del mod">
          <ac:chgData name="Halvorson, Karin" userId="S::khalvors@tulane.edu::c80c7444-9494-411d-ad63-a42b9acef937" providerId="AD" clId="Web-{CFAFB29F-70E1-B000-C10C-8EAE1A1EC4F5}" dt="2021-03-09T21:19:43.170" v="15"/>
          <ac:picMkLst>
            <pc:docMk/>
            <pc:sldMk cId="3776653371" sldId="279"/>
            <ac:picMk id="5" creationId="{B20D2D04-F663-4692-8947-A3DA1756BBEF}"/>
          </ac:picMkLst>
        </pc:picChg>
        <pc:picChg chg="add mod modCrop">
          <ac:chgData name="Halvorson, Karin" userId="S::khalvors@tulane.edu::c80c7444-9494-411d-ad63-a42b9acef937" providerId="AD" clId="Web-{CFAFB29F-70E1-B000-C10C-8EAE1A1EC4F5}" dt="2021-03-09T21:20:33.546" v="22" actId="1076"/>
          <ac:picMkLst>
            <pc:docMk/>
            <pc:sldMk cId="3776653371" sldId="279"/>
            <ac:picMk id="6" creationId="{08B5345B-441E-4530-8997-E8970F55AD22}"/>
          </ac:picMkLst>
        </pc:picChg>
        <pc:picChg chg="del">
          <ac:chgData name="Halvorson, Karin" userId="S::khalvors@tulane.edu::c80c7444-9494-411d-ad63-a42b9acef937" providerId="AD" clId="Web-{CFAFB29F-70E1-B000-C10C-8EAE1A1EC4F5}" dt="2021-03-09T21:07:21.529" v="2"/>
          <ac:picMkLst>
            <pc:docMk/>
            <pc:sldMk cId="3776653371" sldId="279"/>
            <ac:picMk id="1026" creationId="{00000000-0000-0000-0000-000000000000}"/>
          </ac:picMkLst>
        </pc:picChg>
      </pc:sldChg>
    </pc:docChg>
  </pc:docChgLst>
  <pc:docChgLst>
    <pc:chgData name="Halvorson, Karin" userId="S::khalvors@tulane.edu::c80c7444-9494-411d-ad63-a42b9acef937" providerId="AD" clId="Web-{070C00C3-E2EB-70D5-2622-9D652F819934}"/>
    <pc:docChg chg="addSld delSld modSld sldOrd">
      <pc:chgData name="Halvorson, Karin" userId="S::khalvors@tulane.edu::c80c7444-9494-411d-ad63-a42b9acef937" providerId="AD" clId="Web-{070C00C3-E2EB-70D5-2622-9D652F819934}" dt="2021-03-09T23:36:51.245" v="601" actId="20577"/>
      <pc:docMkLst>
        <pc:docMk/>
      </pc:docMkLst>
      <pc:sldChg chg="modSp">
        <pc:chgData name="Halvorson, Karin" userId="S::khalvors@tulane.edu::c80c7444-9494-411d-ad63-a42b9acef937" providerId="AD" clId="Web-{070C00C3-E2EB-70D5-2622-9D652F819934}" dt="2021-03-09T23:23:57.799" v="442" actId="20577"/>
        <pc:sldMkLst>
          <pc:docMk/>
          <pc:sldMk cId="366469478" sldId="256"/>
        </pc:sldMkLst>
        <pc:spChg chg="mod">
          <ac:chgData name="Halvorson, Karin" userId="S::khalvors@tulane.edu::c80c7444-9494-411d-ad63-a42b9acef937" providerId="AD" clId="Web-{070C00C3-E2EB-70D5-2622-9D652F819934}" dt="2021-03-09T23:23:57.799" v="442" actId="20577"/>
          <ac:spMkLst>
            <pc:docMk/>
            <pc:sldMk cId="366469478" sldId="256"/>
            <ac:spMk id="2" creationId="{00000000-0000-0000-0000-000000000000}"/>
          </ac:spMkLst>
        </pc:spChg>
        <pc:spChg chg="mod">
          <ac:chgData name="Halvorson, Karin" userId="S::khalvors@tulane.edu::c80c7444-9494-411d-ad63-a42b9acef937" providerId="AD" clId="Web-{070C00C3-E2EB-70D5-2622-9D652F819934}" dt="2021-03-09T22:04:23.432" v="78" actId="1076"/>
          <ac:spMkLst>
            <pc:docMk/>
            <pc:sldMk cId="366469478" sldId="256"/>
            <ac:spMk id="3" creationId="{00000000-0000-0000-0000-000000000000}"/>
          </ac:spMkLst>
        </pc:spChg>
      </pc:sldChg>
      <pc:sldChg chg="modSp">
        <pc:chgData name="Halvorson, Karin" userId="S::khalvors@tulane.edu::c80c7444-9494-411d-ad63-a42b9acef937" providerId="AD" clId="Web-{070C00C3-E2EB-70D5-2622-9D652F819934}" dt="2021-03-09T22:09:32.518" v="103" actId="20577"/>
        <pc:sldMkLst>
          <pc:docMk/>
          <pc:sldMk cId="3472758784" sldId="260"/>
        </pc:sldMkLst>
        <pc:spChg chg="mod">
          <ac:chgData name="Halvorson, Karin" userId="S::khalvors@tulane.edu::c80c7444-9494-411d-ad63-a42b9acef937" providerId="AD" clId="Web-{070C00C3-E2EB-70D5-2622-9D652F819934}" dt="2021-03-09T22:09:32.518" v="103" actId="20577"/>
          <ac:spMkLst>
            <pc:docMk/>
            <pc:sldMk cId="3472758784" sldId="260"/>
            <ac:spMk id="5" creationId="{00000000-0000-0000-0000-000000000000}"/>
          </ac:spMkLst>
        </pc:spChg>
      </pc:sldChg>
      <pc:sldChg chg="modSp">
        <pc:chgData name="Halvorson, Karin" userId="S::khalvors@tulane.edu::c80c7444-9494-411d-ad63-a42b9acef937" providerId="AD" clId="Web-{070C00C3-E2EB-70D5-2622-9D652F819934}" dt="2021-03-09T22:19:25.845" v="203" actId="1076"/>
        <pc:sldMkLst>
          <pc:docMk/>
          <pc:sldMk cId="4125227949" sldId="262"/>
        </pc:sldMkLst>
        <pc:spChg chg="mod">
          <ac:chgData name="Halvorson, Karin" userId="S::khalvors@tulane.edu::c80c7444-9494-411d-ad63-a42b9acef937" providerId="AD" clId="Web-{070C00C3-E2EB-70D5-2622-9D652F819934}" dt="2021-03-09T22:19:25.845" v="203" actId="1076"/>
          <ac:spMkLst>
            <pc:docMk/>
            <pc:sldMk cId="4125227949" sldId="262"/>
            <ac:spMk id="8" creationId="{00000000-0000-0000-0000-000000000000}"/>
          </ac:spMkLst>
        </pc:spChg>
        <pc:spChg chg="mod">
          <ac:chgData name="Halvorson, Karin" userId="S::khalvors@tulane.edu::c80c7444-9494-411d-ad63-a42b9acef937" providerId="AD" clId="Web-{070C00C3-E2EB-70D5-2622-9D652F819934}" dt="2021-03-09T22:19:14.469" v="202" actId="1076"/>
          <ac:spMkLst>
            <pc:docMk/>
            <pc:sldMk cId="4125227949" sldId="262"/>
            <ac:spMk id="9" creationId="{00000000-0000-0000-0000-000000000000}"/>
          </ac:spMkLst>
        </pc:spChg>
      </pc:sldChg>
      <pc:sldChg chg="modSp ord">
        <pc:chgData name="Halvorson, Karin" userId="S::khalvors@tulane.edu::c80c7444-9494-411d-ad63-a42b9acef937" providerId="AD" clId="Web-{070C00C3-E2EB-70D5-2622-9D652F819934}" dt="2021-03-09T22:19:06.047" v="200"/>
        <pc:sldMkLst>
          <pc:docMk/>
          <pc:sldMk cId="2046433049" sldId="263"/>
        </pc:sldMkLst>
        <pc:spChg chg="mod">
          <ac:chgData name="Halvorson, Karin" userId="S::khalvors@tulane.edu::c80c7444-9494-411d-ad63-a42b9acef937" providerId="AD" clId="Web-{070C00C3-E2EB-70D5-2622-9D652F819934}" dt="2021-03-09T22:18:37.875" v="199" actId="1076"/>
          <ac:spMkLst>
            <pc:docMk/>
            <pc:sldMk cId="2046433049" sldId="263"/>
            <ac:spMk id="8" creationId="{00000000-0000-0000-0000-000000000000}"/>
          </ac:spMkLst>
        </pc:spChg>
        <pc:spChg chg="mod">
          <ac:chgData name="Halvorson, Karin" userId="S::khalvors@tulane.edu::c80c7444-9494-411d-ad63-a42b9acef937" providerId="AD" clId="Web-{070C00C3-E2EB-70D5-2622-9D652F819934}" dt="2021-03-09T22:18:27.656" v="198" actId="20577"/>
          <ac:spMkLst>
            <pc:docMk/>
            <pc:sldMk cId="2046433049" sldId="263"/>
            <ac:spMk id="9" creationId="{00000000-0000-0000-0000-000000000000}"/>
          </ac:spMkLst>
        </pc:spChg>
      </pc:sldChg>
      <pc:sldChg chg="modSp">
        <pc:chgData name="Halvorson, Karin" userId="S::khalvors@tulane.edu::c80c7444-9494-411d-ad63-a42b9acef937" providerId="AD" clId="Web-{070C00C3-E2EB-70D5-2622-9D652F819934}" dt="2021-03-09T22:20:51.581" v="205" actId="20577"/>
        <pc:sldMkLst>
          <pc:docMk/>
          <pc:sldMk cId="4290722097" sldId="268"/>
        </pc:sldMkLst>
        <pc:spChg chg="mod">
          <ac:chgData name="Halvorson, Karin" userId="S::khalvors@tulane.edu::c80c7444-9494-411d-ad63-a42b9acef937" providerId="AD" clId="Web-{070C00C3-E2EB-70D5-2622-9D652F819934}" dt="2021-03-09T22:20:51.581" v="205" actId="20577"/>
          <ac:spMkLst>
            <pc:docMk/>
            <pc:sldMk cId="4290722097" sldId="268"/>
            <ac:spMk id="3" creationId="{00000000-0000-0000-0000-000000000000}"/>
          </ac:spMkLst>
        </pc:spChg>
      </pc:sldChg>
      <pc:sldChg chg="modSp">
        <pc:chgData name="Halvorson, Karin" userId="S::khalvors@tulane.edu::c80c7444-9494-411d-ad63-a42b9acef937" providerId="AD" clId="Web-{070C00C3-E2EB-70D5-2622-9D652F819934}" dt="2021-03-09T22:21:40.582" v="234" actId="20577"/>
        <pc:sldMkLst>
          <pc:docMk/>
          <pc:sldMk cId="3580799907" sldId="274"/>
        </pc:sldMkLst>
        <pc:spChg chg="mod">
          <ac:chgData name="Halvorson, Karin" userId="S::khalvors@tulane.edu::c80c7444-9494-411d-ad63-a42b9acef937" providerId="AD" clId="Web-{070C00C3-E2EB-70D5-2622-9D652F819934}" dt="2021-03-09T22:21:40.582" v="234" actId="20577"/>
          <ac:spMkLst>
            <pc:docMk/>
            <pc:sldMk cId="3580799907" sldId="274"/>
            <ac:spMk id="3" creationId="{00000000-0000-0000-0000-000000000000}"/>
          </ac:spMkLst>
        </pc:spChg>
      </pc:sldChg>
      <pc:sldChg chg="modSp">
        <pc:chgData name="Halvorson, Karin" userId="S::khalvors@tulane.edu::c80c7444-9494-411d-ad63-a42b9acef937" providerId="AD" clId="Web-{070C00C3-E2EB-70D5-2622-9D652F819934}" dt="2021-03-09T23:35:52.571" v="552" actId="20577"/>
        <pc:sldMkLst>
          <pc:docMk/>
          <pc:sldMk cId="438320003" sldId="276"/>
        </pc:sldMkLst>
        <pc:spChg chg="mod">
          <ac:chgData name="Halvorson, Karin" userId="S::khalvors@tulane.edu::c80c7444-9494-411d-ad63-a42b9acef937" providerId="AD" clId="Web-{070C00C3-E2EB-70D5-2622-9D652F819934}" dt="2021-03-09T23:35:52.571" v="552" actId="20577"/>
          <ac:spMkLst>
            <pc:docMk/>
            <pc:sldMk cId="438320003" sldId="276"/>
            <ac:spMk id="2" creationId="{00000000-0000-0000-0000-000000000000}"/>
          </ac:spMkLst>
        </pc:spChg>
        <pc:spChg chg="mod">
          <ac:chgData name="Halvorson, Karin" userId="S::khalvors@tulane.edu::c80c7444-9494-411d-ad63-a42b9acef937" providerId="AD" clId="Web-{070C00C3-E2EB-70D5-2622-9D652F819934}" dt="2021-03-09T22:22:22.349" v="241" actId="20577"/>
          <ac:spMkLst>
            <pc:docMk/>
            <pc:sldMk cId="438320003" sldId="276"/>
            <ac:spMk id="3" creationId="{00000000-0000-0000-0000-000000000000}"/>
          </ac:spMkLst>
        </pc:spChg>
      </pc:sldChg>
      <pc:sldChg chg="addSp modSp">
        <pc:chgData name="Halvorson, Karin" userId="S::khalvors@tulane.edu::c80c7444-9494-411d-ad63-a42b9acef937" providerId="AD" clId="Web-{070C00C3-E2EB-70D5-2622-9D652F819934}" dt="2021-03-09T22:03:10.743" v="66" actId="1076"/>
        <pc:sldMkLst>
          <pc:docMk/>
          <pc:sldMk cId="3776653371" sldId="279"/>
        </pc:sldMkLst>
        <pc:spChg chg="mod">
          <ac:chgData name="Halvorson, Karin" userId="S::khalvors@tulane.edu::c80c7444-9494-411d-ad63-a42b9acef937" providerId="AD" clId="Web-{070C00C3-E2EB-70D5-2622-9D652F819934}" dt="2021-03-09T21:55:04.591" v="24" actId="20577"/>
          <ac:spMkLst>
            <pc:docMk/>
            <pc:sldMk cId="3776653371" sldId="279"/>
            <ac:spMk id="2" creationId="{00000000-0000-0000-0000-000000000000}"/>
          </ac:spMkLst>
        </pc:spChg>
        <pc:spChg chg="add mod">
          <ac:chgData name="Halvorson, Karin" userId="S::khalvors@tulane.edu::c80c7444-9494-411d-ad63-a42b9acef937" providerId="AD" clId="Web-{070C00C3-E2EB-70D5-2622-9D652F819934}" dt="2021-03-09T22:03:10.743" v="66" actId="1076"/>
          <ac:spMkLst>
            <pc:docMk/>
            <pc:sldMk cId="3776653371" sldId="279"/>
            <ac:spMk id="3" creationId="{03A3FAF9-1CD0-42B2-B116-F383D929E062}"/>
          </ac:spMkLst>
        </pc:spChg>
      </pc:sldChg>
      <pc:sldChg chg="addSp delSp modSp">
        <pc:chgData name="Halvorson, Karin" userId="S::khalvors@tulane.edu::c80c7444-9494-411d-ad63-a42b9acef937" providerId="AD" clId="Web-{070C00C3-E2EB-70D5-2622-9D652F819934}" dt="2021-03-09T22:03:53.697" v="73" actId="1076"/>
        <pc:sldMkLst>
          <pc:docMk/>
          <pc:sldMk cId="3721687341" sldId="280"/>
        </pc:sldMkLst>
        <pc:spChg chg="mod">
          <ac:chgData name="Halvorson, Karin" userId="S::khalvors@tulane.edu::c80c7444-9494-411d-ad63-a42b9acef937" providerId="AD" clId="Web-{070C00C3-E2EB-70D5-2622-9D652F819934}" dt="2021-03-09T21:56:54.594" v="38" actId="20577"/>
          <ac:spMkLst>
            <pc:docMk/>
            <pc:sldMk cId="3721687341" sldId="280"/>
            <ac:spMk id="2" creationId="{00000000-0000-0000-0000-000000000000}"/>
          </ac:spMkLst>
        </pc:spChg>
        <pc:spChg chg="add">
          <ac:chgData name="Halvorson, Karin" userId="S::khalvors@tulane.edu::c80c7444-9494-411d-ad63-a42b9acef937" providerId="AD" clId="Web-{070C00C3-E2EB-70D5-2622-9D652F819934}" dt="2021-03-09T22:03:37.025" v="70"/>
          <ac:spMkLst>
            <pc:docMk/>
            <pc:sldMk cId="3721687341" sldId="280"/>
            <ac:spMk id="4" creationId="{F933680E-3284-4831-82EA-CA3623EFD001}"/>
          </ac:spMkLst>
        </pc:spChg>
        <pc:picChg chg="add mod modCrop">
          <ac:chgData name="Halvorson, Karin" userId="S::khalvors@tulane.edu::c80c7444-9494-411d-ad63-a42b9acef937" providerId="AD" clId="Web-{070C00C3-E2EB-70D5-2622-9D652F819934}" dt="2021-03-09T22:03:53.697" v="73" actId="1076"/>
          <ac:picMkLst>
            <pc:docMk/>
            <pc:sldMk cId="3721687341" sldId="280"/>
            <ac:picMk id="3" creationId="{B58FDB52-1916-4D64-9754-B8DB4FBCE6E8}"/>
          </ac:picMkLst>
        </pc:picChg>
        <pc:picChg chg="del">
          <ac:chgData name="Halvorson, Karin" userId="S::khalvors@tulane.edu::c80c7444-9494-411d-ad63-a42b9acef937" providerId="AD" clId="Web-{070C00C3-E2EB-70D5-2622-9D652F819934}" dt="2021-03-09T21:55:26.123" v="26"/>
          <ac:picMkLst>
            <pc:docMk/>
            <pc:sldMk cId="3721687341" sldId="280"/>
            <ac:picMk id="3074" creationId="{00000000-0000-0000-0000-000000000000}"/>
          </ac:picMkLst>
        </pc:picChg>
      </pc:sldChg>
      <pc:sldChg chg="modSp">
        <pc:chgData name="Halvorson, Karin" userId="S::khalvors@tulane.edu::c80c7444-9494-411d-ad63-a42b9acef937" providerId="AD" clId="Web-{070C00C3-E2EB-70D5-2622-9D652F819934}" dt="2021-03-09T22:05:18.809" v="95" actId="20577"/>
        <pc:sldMkLst>
          <pc:docMk/>
          <pc:sldMk cId="2083420377" sldId="282"/>
        </pc:sldMkLst>
        <pc:spChg chg="mod">
          <ac:chgData name="Halvorson, Karin" userId="S::khalvors@tulane.edu::c80c7444-9494-411d-ad63-a42b9acef937" providerId="AD" clId="Web-{070C00C3-E2EB-70D5-2622-9D652F819934}" dt="2021-03-09T22:05:18.809" v="95" actId="20577"/>
          <ac:spMkLst>
            <pc:docMk/>
            <pc:sldMk cId="2083420377" sldId="282"/>
            <ac:spMk id="4" creationId="{00000000-0000-0000-0000-000000000000}"/>
          </ac:spMkLst>
        </pc:spChg>
      </pc:sldChg>
      <pc:sldChg chg="addSp delSp modSp mod modClrScheme chgLayout">
        <pc:chgData name="Halvorson, Karin" userId="S::khalvors@tulane.edu::c80c7444-9494-411d-ad63-a42b9acef937" providerId="AD" clId="Web-{070C00C3-E2EB-70D5-2622-9D652F819934}" dt="2021-03-09T22:17:10.029" v="182" actId="20577"/>
        <pc:sldMkLst>
          <pc:docMk/>
          <pc:sldMk cId="3154642153" sldId="283"/>
        </pc:sldMkLst>
        <pc:spChg chg="mod ord">
          <ac:chgData name="Halvorson, Karin" userId="S::khalvors@tulane.edu::c80c7444-9494-411d-ad63-a42b9acef937" providerId="AD" clId="Web-{070C00C3-E2EB-70D5-2622-9D652F819934}" dt="2021-03-09T22:15:57.636" v="148"/>
          <ac:spMkLst>
            <pc:docMk/>
            <pc:sldMk cId="3154642153" sldId="283"/>
            <ac:spMk id="2" creationId="{00000000-0000-0000-0000-000000000000}"/>
          </ac:spMkLst>
        </pc:spChg>
        <pc:spChg chg="del mod ord">
          <ac:chgData name="Halvorson, Karin" userId="S::khalvors@tulane.edu::c80c7444-9494-411d-ad63-a42b9acef937" providerId="AD" clId="Web-{070C00C3-E2EB-70D5-2622-9D652F819934}" dt="2021-03-09T22:15:47.636" v="146"/>
          <ac:spMkLst>
            <pc:docMk/>
            <pc:sldMk cId="3154642153" sldId="283"/>
            <ac:spMk id="3" creationId="{00000000-0000-0000-0000-000000000000}"/>
          </ac:spMkLst>
        </pc:spChg>
        <pc:spChg chg="add mod ord">
          <ac:chgData name="Halvorson, Karin" userId="S::khalvors@tulane.edu::c80c7444-9494-411d-ad63-a42b9acef937" providerId="AD" clId="Web-{070C00C3-E2EB-70D5-2622-9D652F819934}" dt="2021-03-09T22:17:10.029" v="182" actId="20577"/>
          <ac:spMkLst>
            <pc:docMk/>
            <pc:sldMk cId="3154642153" sldId="283"/>
            <ac:spMk id="4" creationId="{37C0FF1B-0681-431D-8474-6A5009BB68D7}"/>
          </ac:spMkLst>
        </pc:spChg>
        <pc:spChg chg="add del mod ord">
          <ac:chgData name="Halvorson, Karin" userId="S::khalvors@tulane.edu::c80c7444-9494-411d-ad63-a42b9acef937" providerId="AD" clId="Web-{070C00C3-E2EB-70D5-2622-9D652F819934}" dt="2021-03-09T22:16:03.121" v="149"/>
          <ac:spMkLst>
            <pc:docMk/>
            <pc:sldMk cId="3154642153" sldId="283"/>
            <ac:spMk id="6" creationId="{8F9AA0AF-A6D5-4731-8B70-60AD6B4907AE}"/>
          </ac:spMkLst>
        </pc:spChg>
      </pc:sldChg>
      <pc:sldChg chg="modSp">
        <pc:chgData name="Halvorson, Karin" userId="S::khalvors@tulane.edu::c80c7444-9494-411d-ad63-a42b9acef937" providerId="AD" clId="Web-{070C00C3-E2EB-70D5-2622-9D652F819934}" dt="2021-03-09T22:22:58.240" v="274" actId="20577"/>
        <pc:sldMkLst>
          <pc:docMk/>
          <pc:sldMk cId="235950773" sldId="284"/>
        </pc:sldMkLst>
        <pc:spChg chg="mod">
          <ac:chgData name="Halvorson, Karin" userId="S::khalvors@tulane.edu::c80c7444-9494-411d-ad63-a42b9acef937" providerId="AD" clId="Web-{070C00C3-E2EB-70D5-2622-9D652F819934}" dt="2021-03-09T22:22:51.334" v="260" actId="20577"/>
          <ac:spMkLst>
            <pc:docMk/>
            <pc:sldMk cId="235950773" sldId="284"/>
            <ac:spMk id="2" creationId="{00000000-0000-0000-0000-000000000000}"/>
          </ac:spMkLst>
        </pc:spChg>
        <pc:spChg chg="mod">
          <ac:chgData name="Halvorson, Karin" userId="S::khalvors@tulane.edu::c80c7444-9494-411d-ad63-a42b9acef937" providerId="AD" clId="Web-{070C00C3-E2EB-70D5-2622-9D652F819934}" dt="2021-03-09T22:22:58.240" v="274" actId="20577"/>
          <ac:spMkLst>
            <pc:docMk/>
            <pc:sldMk cId="235950773" sldId="284"/>
            <ac:spMk id="4" creationId="{00000000-0000-0000-0000-000000000000}"/>
          </ac:spMkLst>
        </pc:spChg>
      </pc:sldChg>
      <pc:sldChg chg="addSp delSp modSp">
        <pc:chgData name="Halvorson, Karin" userId="S::khalvors@tulane.edu::c80c7444-9494-411d-ad63-a42b9acef937" providerId="AD" clId="Web-{070C00C3-E2EB-70D5-2622-9D652F819934}" dt="2021-03-09T22:03:27.853" v="69" actId="1076"/>
        <pc:sldMkLst>
          <pc:docMk/>
          <pc:sldMk cId="1427958864" sldId="285"/>
        </pc:sldMkLst>
        <pc:spChg chg="del mod">
          <ac:chgData name="Halvorson, Karin" userId="S::khalvors@tulane.edu::c80c7444-9494-411d-ad63-a42b9acef937" providerId="AD" clId="Web-{070C00C3-E2EB-70D5-2622-9D652F819934}" dt="2021-03-09T21:50:30.616" v="1"/>
          <ac:spMkLst>
            <pc:docMk/>
            <pc:sldMk cId="1427958864" sldId="285"/>
            <ac:spMk id="4" creationId="{00000000-0000-0000-0000-000000000000}"/>
          </ac:spMkLst>
        </pc:spChg>
        <pc:spChg chg="add">
          <ac:chgData name="Halvorson, Karin" userId="S::khalvors@tulane.edu::c80c7444-9494-411d-ad63-a42b9acef937" providerId="AD" clId="Web-{070C00C3-E2EB-70D5-2622-9D652F819934}" dt="2021-03-09T22:03:20.884" v="67"/>
          <ac:spMkLst>
            <pc:docMk/>
            <pc:sldMk cId="1427958864" sldId="285"/>
            <ac:spMk id="7" creationId="{87AA3E8C-E335-4A23-B4A8-8BA9ECBBF81F}"/>
          </ac:spMkLst>
        </pc:spChg>
        <pc:picChg chg="add mod ord modCrop">
          <ac:chgData name="Halvorson, Karin" userId="S::khalvors@tulane.edu::c80c7444-9494-411d-ad63-a42b9acef937" providerId="AD" clId="Web-{070C00C3-E2EB-70D5-2622-9D652F819934}" dt="2021-03-09T22:03:25.150" v="68" actId="1076"/>
          <ac:picMkLst>
            <pc:docMk/>
            <pc:sldMk cId="1427958864" sldId="285"/>
            <ac:picMk id="2" creationId="{992CD16B-73C2-44EC-9B8B-29780DD62F8F}"/>
          </ac:picMkLst>
        </pc:picChg>
        <pc:picChg chg="add mod modCrop">
          <ac:chgData name="Halvorson, Karin" userId="S::khalvors@tulane.edu::c80c7444-9494-411d-ad63-a42b9acef937" providerId="AD" clId="Web-{070C00C3-E2EB-70D5-2622-9D652F819934}" dt="2021-03-09T22:03:27.853" v="69" actId="1076"/>
          <ac:picMkLst>
            <pc:docMk/>
            <pc:sldMk cId="1427958864" sldId="285"/>
            <ac:picMk id="5" creationId="{69D9120C-19DB-4137-8F71-62111AAED599}"/>
          </ac:picMkLst>
        </pc:picChg>
      </pc:sldChg>
      <pc:sldChg chg="del">
        <pc:chgData name="Halvorson, Karin" userId="S::khalvors@tulane.edu::c80c7444-9494-411d-ad63-a42b9acef937" providerId="AD" clId="Web-{070C00C3-E2EB-70D5-2622-9D652F819934}" dt="2021-03-09T21:56:28.484" v="37"/>
        <pc:sldMkLst>
          <pc:docMk/>
          <pc:sldMk cId="761100169" sldId="286"/>
        </pc:sldMkLst>
      </pc:sldChg>
      <pc:sldChg chg="addSp delSp modSp ord">
        <pc:chgData name="Halvorson, Karin" userId="S::khalvors@tulane.edu::c80c7444-9494-411d-ad63-a42b9acef937" providerId="AD" clId="Web-{070C00C3-E2EB-70D5-2622-9D652F819934}" dt="2021-03-09T23:32:17.846" v="537" actId="20577"/>
        <pc:sldMkLst>
          <pc:docMk/>
          <pc:sldMk cId="3495216743" sldId="287"/>
        </pc:sldMkLst>
        <pc:spChg chg="add mod">
          <ac:chgData name="Halvorson, Karin" userId="S::khalvors@tulane.edu::c80c7444-9494-411d-ad63-a42b9acef937" providerId="AD" clId="Web-{070C00C3-E2EB-70D5-2622-9D652F819934}" dt="2021-03-09T23:32:17.846" v="537" actId="20577"/>
          <ac:spMkLst>
            <pc:docMk/>
            <pc:sldMk cId="3495216743" sldId="287"/>
            <ac:spMk id="3" creationId="{5F66DA3D-7685-4BD0-BFCA-8972B96298F3}"/>
          </ac:spMkLst>
        </pc:spChg>
        <pc:spChg chg="mod">
          <ac:chgData name="Halvorson, Karin" userId="S::khalvors@tulane.edu::c80c7444-9494-411d-ad63-a42b9acef937" providerId="AD" clId="Web-{070C00C3-E2EB-70D5-2622-9D652F819934}" dt="2021-03-09T22:48:20.390" v="288" actId="1076"/>
          <ac:spMkLst>
            <pc:docMk/>
            <pc:sldMk cId="3495216743" sldId="287"/>
            <ac:spMk id="4" creationId="{00000000-0000-0000-0000-000000000000}"/>
          </ac:spMkLst>
        </pc:spChg>
        <pc:picChg chg="add mod">
          <ac:chgData name="Halvorson, Karin" userId="S::khalvors@tulane.edu::c80c7444-9494-411d-ad63-a42b9acef937" providerId="AD" clId="Web-{070C00C3-E2EB-70D5-2622-9D652F819934}" dt="2021-03-09T22:50:47.957" v="300" actId="1076"/>
          <ac:picMkLst>
            <pc:docMk/>
            <pc:sldMk cId="3495216743" sldId="287"/>
            <ac:picMk id="2" creationId="{8032F1CA-2B08-48BC-B358-BAAEF09DBA2E}"/>
          </ac:picMkLst>
        </pc:picChg>
        <pc:picChg chg="del">
          <ac:chgData name="Halvorson, Karin" userId="S::khalvors@tulane.edu::c80c7444-9494-411d-ad63-a42b9acef937" providerId="AD" clId="Web-{070C00C3-E2EB-70D5-2622-9D652F819934}" dt="2021-03-09T22:47:34.201" v="276"/>
          <ac:picMkLst>
            <pc:docMk/>
            <pc:sldMk cId="3495216743" sldId="287"/>
            <ac:picMk id="5" creationId="{00000000-0000-0000-0000-000000000000}"/>
          </ac:picMkLst>
        </pc:picChg>
        <pc:picChg chg="del">
          <ac:chgData name="Halvorson, Karin" userId="S::khalvors@tulane.edu::c80c7444-9494-411d-ad63-a42b9acef937" providerId="AD" clId="Web-{070C00C3-E2EB-70D5-2622-9D652F819934}" dt="2021-03-09T22:47:36.373" v="277"/>
          <ac:picMkLst>
            <pc:docMk/>
            <pc:sldMk cId="3495216743" sldId="287"/>
            <ac:picMk id="6" creationId="{00000000-0000-0000-0000-000000000000}"/>
          </ac:picMkLst>
        </pc:picChg>
        <pc:picChg chg="del">
          <ac:chgData name="Halvorson, Karin" userId="S::khalvors@tulane.edu::c80c7444-9494-411d-ad63-a42b9acef937" providerId="AD" clId="Web-{070C00C3-E2EB-70D5-2622-9D652F819934}" dt="2021-03-09T22:47:42.154" v="279"/>
          <ac:picMkLst>
            <pc:docMk/>
            <pc:sldMk cId="3495216743" sldId="287"/>
            <ac:picMk id="7" creationId="{00000000-0000-0000-0000-000000000000}"/>
          </ac:picMkLst>
        </pc:picChg>
        <pc:picChg chg="del">
          <ac:chgData name="Halvorson, Karin" userId="S::khalvors@tulane.edu::c80c7444-9494-411d-ad63-a42b9acef937" providerId="AD" clId="Web-{070C00C3-E2EB-70D5-2622-9D652F819934}" dt="2021-03-09T22:47:44.060" v="280"/>
          <ac:picMkLst>
            <pc:docMk/>
            <pc:sldMk cId="3495216743" sldId="287"/>
            <ac:picMk id="8" creationId="{00000000-0000-0000-0000-000000000000}"/>
          </ac:picMkLst>
        </pc:picChg>
        <pc:picChg chg="del">
          <ac:chgData name="Halvorson, Karin" userId="S::khalvors@tulane.edu::c80c7444-9494-411d-ad63-a42b9acef937" providerId="AD" clId="Web-{070C00C3-E2EB-70D5-2622-9D652F819934}" dt="2021-03-09T22:47:38.998" v="278"/>
          <ac:picMkLst>
            <pc:docMk/>
            <pc:sldMk cId="3495216743" sldId="287"/>
            <ac:picMk id="9" creationId="{00000000-0000-0000-0000-000000000000}"/>
          </ac:picMkLst>
        </pc:picChg>
      </pc:sldChg>
      <pc:sldChg chg="del">
        <pc:chgData name="Halvorson, Karin" userId="S::khalvors@tulane.edu::c80c7444-9494-411d-ad63-a42b9acef937" providerId="AD" clId="Web-{070C00C3-E2EB-70D5-2622-9D652F819934}" dt="2021-03-09T23:12:59.670" v="314"/>
        <pc:sldMkLst>
          <pc:docMk/>
          <pc:sldMk cId="674942703" sldId="298"/>
        </pc:sldMkLst>
      </pc:sldChg>
      <pc:sldChg chg="del">
        <pc:chgData name="Halvorson, Karin" userId="S::khalvors@tulane.edu::c80c7444-9494-411d-ad63-a42b9acef937" providerId="AD" clId="Web-{070C00C3-E2EB-70D5-2622-9D652F819934}" dt="2021-03-09T23:19:29.885" v="350"/>
        <pc:sldMkLst>
          <pc:docMk/>
          <pc:sldMk cId="1972452377" sldId="299"/>
        </pc:sldMkLst>
      </pc:sldChg>
      <pc:sldChg chg="del">
        <pc:chgData name="Halvorson, Karin" userId="S::khalvors@tulane.edu::c80c7444-9494-411d-ad63-a42b9acef937" providerId="AD" clId="Web-{070C00C3-E2EB-70D5-2622-9D652F819934}" dt="2021-03-09T23:35:04.398" v="538"/>
        <pc:sldMkLst>
          <pc:docMk/>
          <pc:sldMk cId="932077828" sldId="300"/>
        </pc:sldMkLst>
      </pc:sldChg>
      <pc:sldChg chg="del">
        <pc:chgData name="Halvorson, Karin" userId="S::khalvors@tulane.edu::c80c7444-9494-411d-ad63-a42b9acef937" providerId="AD" clId="Web-{070C00C3-E2EB-70D5-2622-9D652F819934}" dt="2021-03-09T23:11:19.635" v="303"/>
        <pc:sldMkLst>
          <pc:docMk/>
          <pc:sldMk cId="1881954209" sldId="301"/>
        </pc:sldMkLst>
      </pc:sldChg>
      <pc:sldChg chg="del">
        <pc:chgData name="Halvorson, Karin" userId="S::khalvors@tulane.edu::c80c7444-9494-411d-ad63-a42b9acef937" providerId="AD" clId="Web-{070C00C3-E2EB-70D5-2622-9D652F819934}" dt="2021-03-09T23:11:27.417" v="304"/>
        <pc:sldMkLst>
          <pc:docMk/>
          <pc:sldMk cId="242945456" sldId="302"/>
        </pc:sldMkLst>
      </pc:sldChg>
      <pc:sldChg chg="modSp ord">
        <pc:chgData name="Halvorson, Karin" userId="S::khalvors@tulane.edu::c80c7444-9494-411d-ad63-a42b9acef937" providerId="AD" clId="Web-{070C00C3-E2EB-70D5-2622-9D652F819934}" dt="2021-03-09T23:11:51.152" v="307" actId="20577"/>
        <pc:sldMkLst>
          <pc:docMk/>
          <pc:sldMk cId="3921814827" sldId="303"/>
        </pc:sldMkLst>
        <pc:spChg chg="mod">
          <ac:chgData name="Halvorson, Karin" userId="S::khalvors@tulane.edu::c80c7444-9494-411d-ad63-a42b9acef937" providerId="AD" clId="Web-{070C00C3-E2EB-70D5-2622-9D652F819934}" dt="2021-03-09T23:11:51.152" v="307" actId="20577"/>
          <ac:spMkLst>
            <pc:docMk/>
            <pc:sldMk cId="3921814827" sldId="303"/>
            <ac:spMk id="3" creationId="{00000000-0000-0000-0000-000000000000}"/>
          </ac:spMkLst>
        </pc:spChg>
      </pc:sldChg>
      <pc:sldChg chg="modSp del ord">
        <pc:chgData name="Halvorson, Karin" userId="S::khalvors@tulane.edu::c80c7444-9494-411d-ad63-a42b9acef937" providerId="AD" clId="Web-{070C00C3-E2EB-70D5-2622-9D652F819934}" dt="2021-03-09T23:12:26.372" v="312"/>
        <pc:sldMkLst>
          <pc:docMk/>
          <pc:sldMk cId="2545430219" sldId="304"/>
        </pc:sldMkLst>
        <pc:picChg chg="mod">
          <ac:chgData name="Halvorson, Karin" userId="S::khalvors@tulane.edu::c80c7444-9494-411d-ad63-a42b9acef937" providerId="AD" clId="Web-{070C00C3-E2EB-70D5-2622-9D652F819934}" dt="2021-03-09T23:12:10.043" v="310" actId="14100"/>
          <ac:picMkLst>
            <pc:docMk/>
            <pc:sldMk cId="2545430219" sldId="304"/>
            <ac:picMk id="5" creationId="{00000000-0000-0000-0000-000000000000}"/>
          </ac:picMkLst>
        </pc:picChg>
      </pc:sldChg>
      <pc:sldChg chg="ord">
        <pc:chgData name="Halvorson, Karin" userId="S::khalvors@tulane.edu::c80c7444-9494-411d-ad63-a42b9acef937" providerId="AD" clId="Web-{070C00C3-E2EB-70D5-2622-9D652F819934}" dt="2021-03-09T23:12:21.262" v="311"/>
        <pc:sldMkLst>
          <pc:docMk/>
          <pc:sldMk cId="2047362998" sldId="305"/>
        </pc:sldMkLst>
      </pc:sldChg>
      <pc:sldChg chg="del">
        <pc:chgData name="Halvorson, Karin" userId="S::khalvors@tulane.edu::c80c7444-9494-411d-ad63-a42b9acef937" providerId="AD" clId="Web-{070C00C3-E2EB-70D5-2622-9D652F819934}" dt="2021-03-09T23:12:42.669" v="313"/>
        <pc:sldMkLst>
          <pc:docMk/>
          <pc:sldMk cId="2310539691" sldId="306"/>
        </pc:sldMkLst>
      </pc:sldChg>
      <pc:sldChg chg="modSp ord">
        <pc:chgData name="Halvorson, Karin" userId="S::khalvors@tulane.edu::c80c7444-9494-411d-ad63-a42b9acef937" providerId="AD" clId="Web-{070C00C3-E2EB-70D5-2622-9D652F819934}" dt="2021-03-09T23:36:14.728" v="565" actId="20577"/>
        <pc:sldMkLst>
          <pc:docMk/>
          <pc:sldMk cId="3593192093" sldId="307"/>
        </pc:sldMkLst>
        <pc:spChg chg="mod">
          <ac:chgData name="Halvorson, Karin" userId="S::khalvors@tulane.edu::c80c7444-9494-411d-ad63-a42b9acef937" providerId="AD" clId="Web-{070C00C3-E2EB-70D5-2622-9D652F819934}" dt="2021-03-09T23:36:14.728" v="565" actId="20577"/>
          <ac:spMkLst>
            <pc:docMk/>
            <pc:sldMk cId="3593192093" sldId="307"/>
            <ac:spMk id="2" creationId="{00000000-0000-0000-0000-000000000000}"/>
          </ac:spMkLst>
        </pc:spChg>
        <pc:spChg chg="mod">
          <ac:chgData name="Halvorson, Karin" userId="S::khalvors@tulane.edu::c80c7444-9494-411d-ad63-a42b9acef937" providerId="AD" clId="Web-{070C00C3-E2EB-70D5-2622-9D652F819934}" dt="2021-03-09T23:35:35.930" v="541" actId="20577"/>
          <ac:spMkLst>
            <pc:docMk/>
            <pc:sldMk cId="3593192093" sldId="307"/>
            <ac:spMk id="3" creationId="{00000000-0000-0000-0000-000000000000}"/>
          </ac:spMkLst>
        </pc:spChg>
      </pc:sldChg>
      <pc:sldChg chg="modSp del ord">
        <pc:chgData name="Halvorson, Karin" userId="S::khalvors@tulane.edu::c80c7444-9494-411d-ad63-a42b9acef937" providerId="AD" clId="Web-{070C00C3-E2EB-70D5-2622-9D652F819934}" dt="2021-03-09T23:14:38.204" v="349"/>
        <pc:sldMkLst>
          <pc:docMk/>
          <pc:sldMk cId="3908254188" sldId="308"/>
        </pc:sldMkLst>
        <pc:spChg chg="mod">
          <ac:chgData name="Halvorson, Karin" userId="S::khalvors@tulane.edu::c80c7444-9494-411d-ad63-a42b9acef937" providerId="AD" clId="Web-{070C00C3-E2EB-70D5-2622-9D652F819934}" dt="2021-03-09T23:13:28.796" v="317" actId="20577"/>
          <ac:spMkLst>
            <pc:docMk/>
            <pc:sldMk cId="3908254188" sldId="308"/>
            <ac:spMk id="3" creationId="{00000000-0000-0000-0000-000000000000}"/>
          </ac:spMkLst>
        </pc:spChg>
      </pc:sldChg>
      <pc:sldChg chg="modSp">
        <pc:chgData name="Halvorson, Karin" userId="S::khalvors@tulane.edu::c80c7444-9494-411d-ad63-a42b9acef937" providerId="AD" clId="Web-{070C00C3-E2EB-70D5-2622-9D652F819934}" dt="2021-03-09T23:19:42.916" v="352" actId="20577"/>
        <pc:sldMkLst>
          <pc:docMk/>
          <pc:sldMk cId="2371708075" sldId="309"/>
        </pc:sldMkLst>
        <pc:spChg chg="mod">
          <ac:chgData name="Halvorson, Karin" userId="S::khalvors@tulane.edu::c80c7444-9494-411d-ad63-a42b9acef937" providerId="AD" clId="Web-{070C00C3-E2EB-70D5-2622-9D652F819934}" dt="2021-03-09T23:19:42.916" v="352" actId="20577"/>
          <ac:spMkLst>
            <pc:docMk/>
            <pc:sldMk cId="2371708075" sldId="309"/>
            <ac:spMk id="3" creationId="{00000000-0000-0000-0000-000000000000}"/>
          </ac:spMkLst>
        </pc:spChg>
      </pc:sldChg>
      <pc:sldChg chg="modSp">
        <pc:chgData name="Halvorson, Karin" userId="S::khalvors@tulane.edu::c80c7444-9494-411d-ad63-a42b9acef937" providerId="AD" clId="Web-{070C00C3-E2EB-70D5-2622-9D652F819934}" dt="2021-03-09T23:36:33.526" v="576" actId="20577"/>
        <pc:sldMkLst>
          <pc:docMk/>
          <pc:sldMk cId="4057512148" sldId="313"/>
        </pc:sldMkLst>
        <pc:spChg chg="mod">
          <ac:chgData name="Halvorson, Karin" userId="S::khalvors@tulane.edu::c80c7444-9494-411d-ad63-a42b9acef937" providerId="AD" clId="Web-{070C00C3-E2EB-70D5-2622-9D652F819934}" dt="2021-03-09T23:36:33.526" v="576" actId="20577"/>
          <ac:spMkLst>
            <pc:docMk/>
            <pc:sldMk cId="4057512148" sldId="313"/>
            <ac:spMk id="2" creationId="{00000000-0000-0000-0000-000000000000}"/>
          </ac:spMkLst>
        </pc:spChg>
        <pc:spChg chg="mod">
          <ac:chgData name="Halvorson, Karin" userId="S::khalvors@tulane.edu::c80c7444-9494-411d-ad63-a42b9acef937" providerId="AD" clId="Web-{070C00C3-E2EB-70D5-2622-9D652F819934}" dt="2021-03-09T23:22:45.625" v="363" actId="20577"/>
          <ac:spMkLst>
            <pc:docMk/>
            <pc:sldMk cId="4057512148" sldId="313"/>
            <ac:spMk id="3" creationId="{00000000-0000-0000-0000-000000000000}"/>
          </ac:spMkLst>
        </pc:spChg>
      </pc:sldChg>
      <pc:sldChg chg="del">
        <pc:chgData name="Halvorson, Karin" userId="S::khalvors@tulane.edu::c80c7444-9494-411d-ad63-a42b9acef937" providerId="AD" clId="Web-{070C00C3-E2EB-70D5-2622-9D652F819934}" dt="2021-03-09T23:20:11.105" v="353"/>
        <pc:sldMkLst>
          <pc:docMk/>
          <pc:sldMk cId="844672466" sldId="314"/>
        </pc:sldMkLst>
      </pc:sldChg>
      <pc:sldChg chg="modSp">
        <pc:chgData name="Halvorson, Karin" userId="S::khalvors@tulane.edu::c80c7444-9494-411d-ad63-a42b9acef937" providerId="AD" clId="Web-{070C00C3-E2EB-70D5-2622-9D652F819934}" dt="2021-03-09T22:05:03.324" v="92" actId="20577"/>
        <pc:sldMkLst>
          <pc:docMk/>
          <pc:sldMk cId="3187862972" sldId="315"/>
        </pc:sldMkLst>
        <pc:spChg chg="mod">
          <ac:chgData name="Halvorson, Karin" userId="S::khalvors@tulane.edu::c80c7444-9494-411d-ad63-a42b9acef937" providerId="AD" clId="Web-{070C00C3-E2EB-70D5-2622-9D652F819934}" dt="2021-03-09T22:04:58.089" v="91" actId="20577"/>
          <ac:spMkLst>
            <pc:docMk/>
            <pc:sldMk cId="3187862972" sldId="315"/>
            <ac:spMk id="4" creationId="{00000000-0000-0000-0000-000000000000}"/>
          </ac:spMkLst>
        </pc:spChg>
        <pc:spChg chg="mod">
          <ac:chgData name="Halvorson, Karin" userId="S::khalvors@tulane.edu::c80c7444-9494-411d-ad63-a42b9acef937" providerId="AD" clId="Web-{070C00C3-E2EB-70D5-2622-9D652F819934}" dt="2021-03-09T22:05:03.324" v="92" actId="20577"/>
          <ac:spMkLst>
            <pc:docMk/>
            <pc:sldMk cId="3187862972" sldId="315"/>
            <ac:spMk id="5" creationId="{00000000-0000-0000-0000-000000000000}"/>
          </ac:spMkLst>
        </pc:spChg>
      </pc:sldChg>
      <pc:sldChg chg="ord">
        <pc:chgData name="Halvorson, Karin" userId="S::khalvors@tulane.edu::c80c7444-9494-411d-ad63-a42b9acef937" providerId="AD" clId="Web-{070C00C3-E2EB-70D5-2622-9D652F819934}" dt="2021-03-09T23:10:37.275" v="302"/>
        <pc:sldMkLst>
          <pc:docMk/>
          <pc:sldMk cId="2049001372" sldId="317"/>
        </pc:sldMkLst>
      </pc:sldChg>
      <pc:sldChg chg="addSp modSp new">
        <pc:chgData name="Halvorson, Karin" userId="S::khalvors@tulane.edu::c80c7444-9494-411d-ad63-a42b9acef937" providerId="AD" clId="Web-{070C00C3-E2EB-70D5-2622-9D652F819934}" dt="2021-03-09T23:36:51.245" v="601" actId="20577"/>
        <pc:sldMkLst>
          <pc:docMk/>
          <pc:sldMk cId="1799653031" sldId="318"/>
        </pc:sldMkLst>
        <pc:spChg chg="mod">
          <ac:chgData name="Halvorson, Karin" userId="S::khalvors@tulane.edu::c80c7444-9494-411d-ad63-a42b9acef937" providerId="AD" clId="Web-{070C00C3-E2EB-70D5-2622-9D652F819934}" dt="2021-03-09T23:36:51.245" v="601" actId="20577"/>
          <ac:spMkLst>
            <pc:docMk/>
            <pc:sldMk cId="1799653031" sldId="318"/>
            <ac:spMk id="2" creationId="{D9BA42FD-9540-40A5-9566-77A254B49D32}"/>
          </ac:spMkLst>
        </pc:spChg>
        <pc:spChg chg="mod">
          <ac:chgData name="Halvorson, Karin" userId="S::khalvors@tulane.edu::c80c7444-9494-411d-ad63-a42b9acef937" providerId="AD" clId="Web-{070C00C3-E2EB-70D5-2622-9D652F819934}" dt="2021-03-09T23:35:16.758" v="539" actId="20577"/>
          <ac:spMkLst>
            <pc:docMk/>
            <pc:sldMk cId="1799653031" sldId="318"/>
            <ac:spMk id="3" creationId="{A43ED42B-C67A-4D4A-8048-0042623683DC}"/>
          </ac:spMkLst>
        </pc:spChg>
        <pc:spChg chg="add mod">
          <ac:chgData name="Halvorson, Karin" userId="S::khalvors@tulane.edu::c80c7444-9494-411d-ad63-a42b9acef937" providerId="AD" clId="Web-{070C00C3-E2EB-70D5-2622-9D652F819934}" dt="2021-03-09T23:32:05.658" v="535" actId="20577"/>
          <ac:spMkLst>
            <pc:docMk/>
            <pc:sldMk cId="1799653031" sldId="318"/>
            <ac:spMk id="5" creationId="{80B61089-0E2F-41D1-AC55-412280CE690F}"/>
          </ac:spMkLst>
        </pc:spChg>
      </pc:sldChg>
      <pc:sldChg chg="del">
        <pc:chgData name="Halvorson, Karin" userId="S::khalvors@tulane.edu::c80c7444-9494-411d-ad63-a42b9acef937" providerId="AD" clId="Web-{070C00C3-E2EB-70D5-2622-9D652F819934}" dt="2021-03-09T23:20:22.433" v="354"/>
        <pc:sldMkLst>
          <pc:docMk/>
          <pc:sldMk cId="3993895425" sldId="31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Survivors</c:v>
                </c:pt>
              </c:strCache>
            </c:strRef>
          </c:tx>
          <c:invertIfNegative val="0"/>
          <c:cat>
            <c:strRef>
              <c:f>Sheet1!$A$2:$A$6</c:f>
              <c:strCache>
                <c:ptCount val="5"/>
                <c:pt idx="0">
                  <c:v>Normal Saline</c:v>
                </c:pt>
                <c:pt idx="1">
                  <c:v>Epi</c:v>
                </c:pt>
                <c:pt idx="2">
                  <c:v>Glucagon</c:v>
                </c:pt>
                <c:pt idx="3">
                  <c:v>CaCl</c:v>
                </c:pt>
                <c:pt idx="4">
                  <c:v>HDI</c:v>
                </c:pt>
              </c:strCache>
            </c:strRef>
          </c:cat>
          <c:val>
            <c:numRef>
              <c:f>Sheet1!$B$2:$B$6</c:f>
              <c:numCache>
                <c:formatCode>General</c:formatCode>
                <c:ptCount val="5"/>
                <c:pt idx="0">
                  <c:v>0</c:v>
                </c:pt>
                <c:pt idx="1">
                  <c:v>4</c:v>
                </c:pt>
                <c:pt idx="2">
                  <c:v>3</c:v>
                </c:pt>
                <c:pt idx="3">
                  <c:v>3</c:v>
                </c:pt>
                <c:pt idx="4">
                  <c:v>6</c:v>
                </c:pt>
              </c:numCache>
            </c:numRef>
          </c:val>
          <c:extLst>
            <c:ext xmlns:c16="http://schemas.microsoft.com/office/drawing/2014/chart" uri="{C3380CC4-5D6E-409C-BE32-E72D297353CC}">
              <c16:uniqueId val="{00000000-11EA-45D9-B8B7-C52ECAB674A8}"/>
            </c:ext>
          </c:extLst>
        </c:ser>
        <c:ser>
          <c:idx val="1"/>
          <c:order val="1"/>
          <c:tx>
            <c:strRef>
              <c:f>Sheet1!$C$1</c:f>
              <c:strCache>
                <c:ptCount val="1"/>
                <c:pt idx="0">
                  <c:v>Deaths</c:v>
                </c:pt>
              </c:strCache>
            </c:strRef>
          </c:tx>
          <c:invertIfNegative val="0"/>
          <c:cat>
            <c:strRef>
              <c:f>Sheet1!$A$2:$A$6</c:f>
              <c:strCache>
                <c:ptCount val="5"/>
                <c:pt idx="0">
                  <c:v>Normal Saline</c:v>
                </c:pt>
                <c:pt idx="1">
                  <c:v>Epi</c:v>
                </c:pt>
                <c:pt idx="2">
                  <c:v>Glucagon</c:v>
                </c:pt>
                <c:pt idx="3">
                  <c:v>CaCl</c:v>
                </c:pt>
                <c:pt idx="4">
                  <c:v>HDI</c:v>
                </c:pt>
              </c:strCache>
            </c:strRef>
          </c:cat>
          <c:val>
            <c:numRef>
              <c:f>Sheet1!$C$2:$C$6</c:f>
              <c:numCache>
                <c:formatCode>General</c:formatCode>
                <c:ptCount val="5"/>
                <c:pt idx="0">
                  <c:v>6</c:v>
                </c:pt>
                <c:pt idx="1">
                  <c:v>2</c:v>
                </c:pt>
                <c:pt idx="2">
                  <c:v>3</c:v>
                </c:pt>
                <c:pt idx="3">
                  <c:v>3</c:v>
                </c:pt>
                <c:pt idx="4">
                  <c:v>0</c:v>
                </c:pt>
              </c:numCache>
            </c:numRef>
          </c:val>
          <c:extLst>
            <c:ext xmlns:c16="http://schemas.microsoft.com/office/drawing/2014/chart" uri="{C3380CC4-5D6E-409C-BE32-E72D297353CC}">
              <c16:uniqueId val="{00000001-11EA-45D9-B8B7-C52ECAB674A8}"/>
            </c:ext>
          </c:extLst>
        </c:ser>
        <c:dLbls>
          <c:showLegendKey val="0"/>
          <c:showVal val="0"/>
          <c:showCatName val="0"/>
          <c:showSerName val="0"/>
          <c:showPercent val="0"/>
          <c:showBubbleSize val="0"/>
        </c:dLbls>
        <c:gapWidth val="150"/>
        <c:shape val="box"/>
        <c:axId val="230014032"/>
        <c:axId val="230012912"/>
        <c:axId val="0"/>
      </c:bar3DChart>
      <c:catAx>
        <c:axId val="230014032"/>
        <c:scaling>
          <c:orientation val="minMax"/>
        </c:scaling>
        <c:delete val="0"/>
        <c:axPos val="b"/>
        <c:numFmt formatCode="General" sourceLinked="0"/>
        <c:majorTickMark val="out"/>
        <c:minorTickMark val="none"/>
        <c:tickLblPos val="nextTo"/>
        <c:crossAx val="230012912"/>
        <c:crosses val="autoZero"/>
        <c:auto val="1"/>
        <c:lblAlgn val="ctr"/>
        <c:lblOffset val="100"/>
        <c:noMultiLvlLbl val="0"/>
      </c:catAx>
      <c:valAx>
        <c:axId val="230012912"/>
        <c:scaling>
          <c:orientation val="minMax"/>
        </c:scaling>
        <c:delete val="0"/>
        <c:axPos val="l"/>
        <c:majorGridlines/>
        <c:numFmt formatCode="General" sourceLinked="1"/>
        <c:majorTickMark val="out"/>
        <c:minorTickMark val="none"/>
        <c:tickLblPos val="nextTo"/>
        <c:crossAx val="2300140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Survivors</c:v>
                </c:pt>
              </c:strCache>
            </c:strRef>
          </c:tx>
          <c:invertIfNegative val="0"/>
          <c:cat>
            <c:strRef>
              <c:f>Sheet1!$A$2:$A$4</c:f>
              <c:strCache>
                <c:ptCount val="3"/>
                <c:pt idx="0">
                  <c:v>Insulin</c:v>
                </c:pt>
                <c:pt idx="1">
                  <c:v>Glucagon</c:v>
                </c:pt>
                <c:pt idx="2">
                  <c:v>Epi</c:v>
                </c:pt>
              </c:strCache>
            </c:strRef>
          </c:cat>
          <c:val>
            <c:numRef>
              <c:f>Sheet1!$B$2:$B$4</c:f>
              <c:numCache>
                <c:formatCode>General</c:formatCode>
                <c:ptCount val="3"/>
                <c:pt idx="0">
                  <c:v>5</c:v>
                </c:pt>
                <c:pt idx="1">
                  <c:v>4</c:v>
                </c:pt>
                <c:pt idx="2">
                  <c:v>0</c:v>
                </c:pt>
              </c:numCache>
            </c:numRef>
          </c:val>
          <c:extLst>
            <c:ext xmlns:c16="http://schemas.microsoft.com/office/drawing/2014/chart" uri="{C3380CC4-5D6E-409C-BE32-E72D297353CC}">
              <c16:uniqueId val="{00000000-910D-49CF-AB13-57B4AFE87E97}"/>
            </c:ext>
          </c:extLst>
        </c:ser>
        <c:ser>
          <c:idx val="1"/>
          <c:order val="1"/>
          <c:tx>
            <c:strRef>
              <c:f>Sheet1!$C$1</c:f>
              <c:strCache>
                <c:ptCount val="1"/>
                <c:pt idx="0">
                  <c:v>Deaths</c:v>
                </c:pt>
              </c:strCache>
            </c:strRef>
          </c:tx>
          <c:invertIfNegative val="0"/>
          <c:cat>
            <c:strRef>
              <c:f>Sheet1!$A$2:$A$4</c:f>
              <c:strCache>
                <c:ptCount val="3"/>
                <c:pt idx="0">
                  <c:v>Insulin</c:v>
                </c:pt>
                <c:pt idx="1">
                  <c:v>Glucagon</c:v>
                </c:pt>
                <c:pt idx="2">
                  <c:v>Epi</c:v>
                </c:pt>
              </c:strCache>
            </c:strRef>
          </c:cat>
          <c:val>
            <c:numRef>
              <c:f>Sheet1!$C$2:$C$4</c:f>
              <c:numCache>
                <c:formatCode>General</c:formatCode>
                <c:ptCount val="3"/>
                <c:pt idx="0">
                  <c:v>1</c:v>
                </c:pt>
                <c:pt idx="1">
                  <c:v>2</c:v>
                </c:pt>
                <c:pt idx="2">
                  <c:v>6</c:v>
                </c:pt>
              </c:numCache>
            </c:numRef>
          </c:val>
          <c:extLst>
            <c:ext xmlns:c16="http://schemas.microsoft.com/office/drawing/2014/chart" uri="{C3380CC4-5D6E-409C-BE32-E72D297353CC}">
              <c16:uniqueId val="{00000001-910D-49CF-AB13-57B4AFE87E97}"/>
            </c:ext>
          </c:extLst>
        </c:ser>
        <c:dLbls>
          <c:showLegendKey val="0"/>
          <c:showVal val="0"/>
          <c:showCatName val="0"/>
          <c:showSerName val="0"/>
          <c:showPercent val="0"/>
          <c:showBubbleSize val="0"/>
        </c:dLbls>
        <c:gapWidth val="150"/>
        <c:shape val="box"/>
        <c:axId val="227983760"/>
        <c:axId val="236939904"/>
        <c:axId val="0"/>
      </c:bar3DChart>
      <c:catAx>
        <c:axId val="227983760"/>
        <c:scaling>
          <c:orientation val="minMax"/>
        </c:scaling>
        <c:delete val="0"/>
        <c:axPos val="b"/>
        <c:numFmt formatCode="General" sourceLinked="0"/>
        <c:majorTickMark val="out"/>
        <c:minorTickMark val="none"/>
        <c:tickLblPos val="nextTo"/>
        <c:crossAx val="236939904"/>
        <c:crosses val="autoZero"/>
        <c:auto val="1"/>
        <c:lblAlgn val="ctr"/>
        <c:lblOffset val="100"/>
        <c:noMultiLvlLbl val="0"/>
      </c:catAx>
      <c:valAx>
        <c:axId val="236939904"/>
        <c:scaling>
          <c:orientation val="minMax"/>
        </c:scaling>
        <c:delete val="0"/>
        <c:axPos val="l"/>
        <c:majorGridlines/>
        <c:numFmt formatCode="General" sourceLinked="1"/>
        <c:majorTickMark val="out"/>
        <c:minorTickMark val="none"/>
        <c:tickLblPos val="nextTo"/>
        <c:crossAx val="2279837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FDDE5-D2C0-5C4B-AA6B-AE671E2A3819}" type="datetimeFigureOut">
              <a:rPr lang="en-US" smtClean="0"/>
              <a:t>3/9/2021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992E9-ADD1-4B42-8DFC-787CC3485536}" type="slidenum">
              <a:rPr lang="en-US" smtClean="0"/>
              <a:t>‹#›</a:t>
            </a:fld>
            <a:endParaRPr lang="en-US"/>
          </a:p>
        </p:txBody>
      </p:sp>
    </p:spTree>
    <p:extLst>
      <p:ext uri="{BB962C8B-B14F-4D97-AF65-F5344CB8AC3E}">
        <p14:creationId xmlns:p14="http://schemas.microsoft.com/office/powerpoint/2010/main" val="13674753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second possible mechanism is reversal of mitochondrial fatty acid transport inhibition. It is believed that local anesthetics inhibit </a:t>
            </a:r>
            <a:r>
              <a:rPr lang="en-US" sz="1200" kern="1200" dirty="0" err="1">
                <a:solidFill>
                  <a:schemeClr val="tx1"/>
                </a:solidFill>
                <a:latin typeface="+mn-lt"/>
                <a:ea typeface="+mn-ea"/>
                <a:cs typeface="+mn-cs"/>
              </a:rPr>
              <a:t>carnitine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acylcarnitine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translocase</a:t>
            </a:r>
            <a:r>
              <a:rPr lang="en-US" sz="1200" kern="1200" dirty="0">
                <a:solidFill>
                  <a:schemeClr val="tx1"/>
                </a:solidFill>
                <a:latin typeface="+mn-lt"/>
                <a:ea typeface="+mn-ea"/>
                <a:cs typeface="+mn-cs"/>
              </a:rPr>
              <a:t> (CACT), an enzyme used in mitochondrial fatty acid metabolism and transport. Because fatty acids are involved in 80% to 90% of cardiac adenosine 5'-triphosphate (ATP) synthesis, inhibition of CACT may contribute to cardiac toxicity. Lipid infusion may increase the intracellular fatty acid content enough to overcome the inhibition of the CACT enzyme by the anesthetic.</a:t>
            </a:r>
            <a:endParaRPr lang="en-US" dirty="0"/>
          </a:p>
        </p:txBody>
      </p:sp>
      <p:sp>
        <p:nvSpPr>
          <p:cNvPr id="4" name="Slide Number Placeholder 3"/>
          <p:cNvSpPr>
            <a:spLocks noGrp="1"/>
          </p:cNvSpPr>
          <p:nvPr>
            <p:ph type="sldNum" sz="quarter" idx="10"/>
          </p:nvPr>
        </p:nvSpPr>
        <p:spPr/>
        <p:txBody>
          <a:bodyPr/>
          <a:lstStyle/>
          <a:p>
            <a:fld id="{EBE992E9-ADD1-4B42-8DFC-787CC3485536}" type="slidenum">
              <a:rPr lang="en-US" smtClean="0"/>
              <a:t>12</a:t>
            </a:fld>
            <a:endParaRPr lang="en-US"/>
          </a:p>
        </p:txBody>
      </p:sp>
    </p:spTree>
    <p:extLst>
      <p:ext uri="{BB962C8B-B14F-4D97-AF65-F5344CB8AC3E}">
        <p14:creationId xmlns:p14="http://schemas.microsoft.com/office/powerpoint/2010/main" val="76375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Gq</a:t>
            </a:r>
            <a:r>
              <a:rPr lang="en-US" dirty="0"/>
              <a:t> coupling leads to activation of the </a:t>
            </a:r>
            <a:r>
              <a:rPr lang="en-US" dirty="0" err="1"/>
              <a:t>phosphoinositide</a:t>
            </a:r>
            <a:r>
              <a:rPr lang="en-US" dirty="0"/>
              <a:t> cascade and the release of inositol-1,4,5-triphosphate and </a:t>
            </a:r>
            <a:r>
              <a:rPr lang="en-US" dirty="0" err="1"/>
              <a:t>diacylglycerol</a:t>
            </a:r>
            <a:r>
              <a:rPr lang="en-US" baseline="0" dirty="0"/>
              <a:t> (DAG) from membrane lipids.  Calcium is then released from smooth muscle and enzymes are activated.  </a:t>
            </a:r>
            <a:endParaRPr lang="en-US" dirty="0"/>
          </a:p>
          <a:p>
            <a:endParaRPr lang="en-US" dirty="0"/>
          </a:p>
        </p:txBody>
      </p:sp>
      <p:sp>
        <p:nvSpPr>
          <p:cNvPr id="4" name="Slide Number Placeholder 3"/>
          <p:cNvSpPr>
            <a:spLocks noGrp="1"/>
          </p:cNvSpPr>
          <p:nvPr>
            <p:ph type="sldNum" sz="quarter" idx="10"/>
          </p:nvPr>
        </p:nvSpPr>
        <p:spPr/>
        <p:txBody>
          <a:bodyPr/>
          <a:lstStyle/>
          <a:p>
            <a:fld id="{EBE992E9-ADD1-4B42-8DFC-787CC3485536}" type="slidenum">
              <a:rPr lang="en-US" smtClean="0"/>
              <a:t>28</a:t>
            </a:fld>
            <a:endParaRPr lang="en-US"/>
          </a:p>
        </p:txBody>
      </p:sp>
    </p:spTree>
    <p:extLst>
      <p:ext uri="{BB962C8B-B14F-4D97-AF65-F5344CB8AC3E}">
        <p14:creationId xmlns:p14="http://schemas.microsoft.com/office/powerpoint/2010/main" val="2189476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B1-adrenergic receptor stimulation facilitates calcium entry into cardiac </a:t>
            </a:r>
            <a:r>
              <a:rPr lang="en-US" sz="1200" kern="1200" dirty="0" err="1">
                <a:solidFill>
                  <a:schemeClr val="tx1"/>
                </a:solidFill>
                <a:latin typeface="+mn-lt"/>
                <a:ea typeface="+mn-ea"/>
                <a:cs typeface="+mn-cs"/>
              </a:rPr>
              <a:t>myocytes</a:t>
            </a:r>
            <a:r>
              <a:rPr lang="en-US" sz="1200" kern="1200" dirty="0">
                <a:solidFill>
                  <a:schemeClr val="tx1"/>
                </a:solidFill>
                <a:latin typeface="+mn-lt"/>
                <a:ea typeface="+mn-ea"/>
                <a:cs typeface="+mn-cs"/>
              </a:rPr>
              <a:t> by increasing the number of open calcium channels. b-adrenergic–facilitated calcium entry involves activation of </a:t>
            </a:r>
            <a:r>
              <a:rPr lang="en-US" sz="1200" kern="1200" dirty="0" err="1">
                <a:solidFill>
                  <a:schemeClr val="tx1"/>
                </a:solidFill>
                <a:latin typeface="+mn-lt"/>
                <a:ea typeface="+mn-ea"/>
                <a:cs typeface="+mn-cs"/>
              </a:rPr>
              <a:t>adenyl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cyclase</a:t>
            </a:r>
            <a:r>
              <a:rPr lang="en-US" sz="1200" kern="1200" dirty="0">
                <a:solidFill>
                  <a:schemeClr val="tx1"/>
                </a:solidFill>
                <a:latin typeface="+mn-lt"/>
                <a:ea typeface="+mn-ea"/>
                <a:cs typeface="+mn-cs"/>
              </a:rPr>
              <a:t>, a membrane-bound enzyme that catalyzes cyclic adenosine mono- phosphate (</a:t>
            </a:r>
            <a:r>
              <a:rPr lang="en-US" sz="1200" kern="1200" dirty="0" err="1">
                <a:solidFill>
                  <a:schemeClr val="tx1"/>
                </a:solidFill>
                <a:latin typeface="+mn-lt"/>
                <a:ea typeface="+mn-ea"/>
                <a:cs typeface="+mn-cs"/>
              </a:rPr>
              <a:t>cAMP</a:t>
            </a:r>
            <a:r>
              <a:rPr lang="en-US" sz="1200" kern="1200" dirty="0">
                <a:solidFill>
                  <a:schemeClr val="tx1"/>
                </a:solidFill>
                <a:latin typeface="+mn-lt"/>
                <a:ea typeface="+mn-ea"/>
                <a:cs typeface="+mn-cs"/>
              </a:rPr>
              <a:t>) formation. Formation of </a:t>
            </a:r>
            <a:r>
              <a:rPr lang="en-US" sz="1200" kern="1200" dirty="0" err="1">
                <a:solidFill>
                  <a:schemeClr val="tx1"/>
                </a:solidFill>
                <a:latin typeface="+mn-lt"/>
                <a:ea typeface="+mn-ea"/>
                <a:cs typeface="+mn-cs"/>
              </a:rPr>
              <a:t>cAMP</a:t>
            </a:r>
            <a:r>
              <a:rPr lang="en-US" sz="1200" kern="1200" dirty="0">
                <a:solidFill>
                  <a:schemeClr val="tx1"/>
                </a:solidFill>
                <a:latin typeface="+mn-lt"/>
                <a:ea typeface="+mn-ea"/>
                <a:cs typeface="+mn-cs"/>
              </a:rPr>
              <a:t> leads to phosphorylation of the L-type channel with subsequent opening and calcium influx.</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Although they act through differing mechanisms, both BBs and CCAs inhibit calcium entry. b-adrenergic–blocking drugs inhibit facilitated L-type calcium channel opening, and CCAs maintain the channel in the closed state. Excessive inhibition of calcium entry results in hallmark toxicity of </a:t>
            </a:r>
            <a:r>
              <a:rPr lang="en-US" sz="1200" kern="1200" dirty="0" err="1">
                <a:solidFill>
                  <a:schemeClr val="tx1"/>
                </a:solidFill>
                <a:latin typeface="+mn-lt"/>
                <a:ea typeface="+mn-ea"/>
                <a:cs typeface="+mn-cs"/>
              </a:rPr>
              <a:t>bradycardia</a:t>
            </a:r>
            <a:r>
              <a:rPr lang="en-US" sz="1200" kern="1200" dirty="0">
                <a:solidFill>
                  <a:schemeClr val="tx1"/>
                </a:solidFill>
                <a:latin typeface="+mn-lt"/>
                <a:ea typeface="+mn-ea"/>
                <a:cs typeface="+mn-cs"/>
              </a:rPr>
              <a:t>, conduction abnormalities, hypotension, and, if severe, </a:t>
            </a:r>
            <a:r>
              <a:rPr lang="en-US" sz="1200" kern="1200" dirty="0" err="1">
                <a:solidFill>
                  <a:schemeClr val="tx1"/>
                </a:solidFill>
                <a:latin typeface="+mn-lt"/>
                <a:ea typeface="+mn-ea"/>
                <a:cs typeface="+mn-cs"/>
              </a:rPr>
              <a:t>hypodynamic</a:t>
            </a:r>
            <a:r>
              <a:rPr lang="en-US" sz="1200" kern="1200" dirty="0">
                <a:solidFill>
                  <a:schemeClr val="tx1"/>
                </a:solidFill>
                <a:latin typeface="+mn-lt"/>
                <a:ea typeface="+mn-ea"/>
                <a:cs typeface="+mn-cs"/>
              </a:rPr>
              <a:t> shock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Calcium signaling is critical to other processes that are affected by cardiac drug toxicity including carbohydrate metabolism. During drug-induced shock due to either BBs or CCAs, the heart switches its preferred source of energy substrate from free fatty acids to carbohydrates. In response, the liver increases glucose availability by way of </a:t>
            </a:r>
            <a:r>
              <a:rPr lang="en-US" sz="1200" kern="1200" dirty="0" err="1">
                <a:solidFill>
                  <a:schemeClr val="tx1"/>
                </a:solidFill>
                <a:latin typeface="+mn-lt"/>
                <a:ea typeface="+mn-ea"/>
                <a:cs typeface="+mn-cs"/>
              </a:rPr>
              <a:t>glycogenolysis</a:t>
            </a:r>
            <a:r>
              <a:rPr lang="en-US" sz="1200" kern="1200" dirty="0">
                <a:solidFill>
                  <a:schemeClr val="tx1"/>
                </a:solidFill>
                <a:latin typeface="+mn-lt"/>
                <a:ea typeface="+mn-ea"/>
                <a:cs typeface="+mn-cs"/>
              </a:rPr>
              <a:t>. Even though circulating glucose is sufficient enough to support the heart during stress, CCAs block calcium-mediated insulin release by pancreatic b-islet cells that is necessary for myocardial cells to use the additional glucose. The resulting metabolic manifestations resemble diabetic ketoacidosis with insulin deficiency, hyperglycemia, and </a:t>
            </a:r>
            <a:r>
              <a:rPr lang="en-US" sz="1200" kern="1200" dirty="0" err="1">
                <a:solidFill>
                  <a:schemeClr val="tx1"/>
                </a:solidFill>
                <a:latin typeface="+mn-lt"/>
                <a:ea typeface="+mn-ea"/>
                <a:cs typeface="+mn-cs"/>
              </a:rPr>
              <a:t>acidemia</a:t>
            </a:r>
            <a:r>
              <a:rPr lang="en-US" sz="1200" kern="1200" dirty="0">
                <a:solidFill>
                  <a:schemeClr val="tx1"/>
                </a:solidFill>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EBE992E9-ADD1-4B42-8DFC-787CC3485536}" type="slidenum">
              <a:rPr lang="en-US" smtClean="0"/>
              <a:t>30</a:t>
            </a:fld>
            <a:endParaRPr lang="en-US"/>
          </a:p>
        </p:txBody>
      </p:sp>
    </p:spTree>
    <p:extLst>
      <p:ext uri="{BB962C8B-B14F-4D97-AF65-F5344CB8AC3E}">
        <p14:creationId xmlns:p14="http://schemas.microsoft.com/office/powerpoint/2010/main" val="62194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Cardiac </a:t>
            </a:r>
            <a:r>
              <a:rPr lang="en-US" dirty="0" err="1"/>
              <a:t>myocyte</a:t>
            </a:r>
            <a:r>
              <a:rPr lang="en-US" dirty="0"/>
              <a:t>  -receptor and calcium signaling. Calcium plays a key role in intracellular signaling and </a:t>
            </a:r>
            <a:r>
              <a:rPr lang="en-US" dirty="0" err="1"/>
              <a:t>myocyte</a:t>
            </a:r>
            <a:r>
              <a:rPr lang="en-US" dirty="0"/>
              <a:t> contraction. Binding of a   agonist to the  1-adrenergic receptor (B1) on the cell surface activates the </a:t>
            </a:r>
            <a:r>
              <a:rPr lang="en-US" dirty="0" err="1"/>
              <a:t>Gs</a:t>
            </a:r>
            <a:r>
              <a:rPr lang="en-US" dirty="0"/>
              <a:t> protein. The </a:t>
            </a:r>
            <a:r>
              <a:rPr lang="en-US" dirty="0" err="1"/>
              <a:t>Gs</a:t>
            </a:r>
            <a:r>
              <a:rPr lang="en-US" dirty="0"/>
              <a:t> protein then activates </a:t>
            </a:r>
            <a:r>
              <a:rPr lang="en-US" dirty="0" err="1"/>
              <a:t>adenylate</a:t>
            </a:r>
            <a:r>
              <a:rPr lang="en-US" dirty="0"/>
              <a:t> </a:t>
            </a:r>
            <a:r>
              <a:rPr lang="en-US" dirty="0" err="1"/>
              <a:t>cyclace</a:t>
            </a:r>
            <a:r>
              <a:rPr lang="en-US" dirty="0"/>
              <a:t> (AC), which converts adenosine triphosphate (ATP) to cyclic adenosine monophosphate (</a:t>
            </a:r>
            <a:r>
              <a:rPr lang="en-US" dirty="0" err="1"/>
              <a:t>cAMP</a:t>
            </a:r>
            <a:r>
              <a:rPr lang="en-US" dirty="0"/>
              <a:t>). The increased </a:t>
            </a:r>
            <a:r>
              <a:rPr lang="en-US" dirty="0" err="1"/>
              <a:t>cAMP</a:t>
            </a:r>
            <a:r>
              <a:rPr lang="en-US" dirty="0"/>
              <a:t> activates protein kinase A (PKA). Activated PKA causes the L-type voltage-dependent calcium channel (L-VDCC) to open. Extracellular calcium (Ca2+) then enters the cell and binds to the ryanodine receptor (</a:t>
            </a:r>
            <a:r>
              <a:rPr lang="en-US" dirty="0" err="1"/>
              <a:t>RyR</a:t>
            </a:r>
            <a:r>
              <a:rPr lang="en-US" dirty="0"/>
              <a:t>) in the sarcoplasmic reticulum, causing an efflux of sequestered Ca2+ out of the sarcoplasmic reticulum into the cell. The released Ca2+ binds to troponin, which allows the myosin and actin interaction that causes contraction of the cardiac </a:t>
            </a:r>
            <a:r>
              <a:rPr lang="en-US" dirty="0" err="1"/>
              <a:t>myocyte</a:t>
            </a:r>
            <a:r>
              <a:rPr lang="en-US" dirty="0"/>
              <a:t>. Glucagon is a stress-reactive protein that independently activates </a:t>
            </a:r>
            <a:r>
              <a:rPr lang="en-US" dirty="0" err="1"/>
              <a:t>adenylate</a:t>
            </a:r>
            <a:r>
              <a:rPr lang="en-US" dirty="0"/>
              <a:t> </a:t>
            </a:r>
            <a:r>
              <a:rPr lang="en-US" dirty="0" err="1"/>
              <a:t>cyclase</a:t>
            </a:r>
            <a:r>
              <a:rPr lang="en-US" dirty="0"/>
              <a:t>. </a:t>
            </a:r>
            <a:r>
              <a:rPr lang="en-US" dirty="0" err="1"/>
              <a:t>cAMP</a:t>
            </a:r>
            <a:r>
              <a:rPr lang="en-US" dirty="0"/>
              <a:t> is metabolized by </a:t>
            </a:r>
            <a:r>
              <a:rPr lang="en-US" dirty="0" err="1"/>
              <a:t>phosphodiesterase</a:t>
            </a:r>
            <a:r>
              <a:rPr lang="en-US" dirty="0"/>
              <a:t> (PDE) into inactive adenosine 5'-monophosphate (5'AMP).</a:t>
            </a:r>
          </a:p>
          <a:p>
            <a:endParaRPr lang="en-US" dirty="0"/>
          </a:p>
        </p:txBody>
      </p:sp>
      <p:sp>
        <p:nvSpPr>
          <p:cNvPr id="4" name="Slide Number Placeholder 3"/>
          <p:cNvSpPr>
            <a:spLocks noGrp="1"/>
          </p:cNvSpPr>
          <p:nvPr>
            <p:ph type="sldNum" sz="quarter" idx="10"/>
          </p:nvPr>
        </p:nvSpPr>
        <p:spPr/>
        <p:txBody>
          <a:bodyPr/>
          <a:lstStyle/>
          <a:p>
            <a:fld id="{EBE992E9-ADD1-4B42-8DFC-787CC3485536}" type="slidenum">
              <a:rPr lang="en-US" smtClean="0"/>
              <a:t>32</a:t>
            </a:fld>
            <a:endParaRPr lang="en-US"/>
          </a:p>
        </p:txBody>
      </p:sp>
    </p:spTree>
    <p:extLst>
      <p:ext uri="{BB962C8B-B14F-4D97-AF65-F5344CB8AC3E}">
        <p14:creationId xmlns:p14="http://schemas.microsoft.com/office/powerpoint/2010/main" val="89946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mn-lt"/>
                <a:ea typeface="+mn-ea"/>
                <a:cs typeface="+mn-cs"/>
              </a:rPr>
              <a:t>Comparison of the effects of glucagon and isoproterenol before and after beta-receptor blockade produced by propranolol. Panels </a:t>
            </a:r>
            <a:r>
              <a:rPr lang="en-US" sz="1200" i="0" kern="1200" dirty="0">
                <a:solidFill>
                  <a:schemeClr val="tx1"/>
                </a:solidFill>
                <a:latin typeface="+mn-lt"/>
                <a:ea typeface="+mn-ea"/>
                <a:cs typeface="+mn-cs"/>
              </a:rPr>
              <a:t>A </a:t>
            </a:r>
            <a:r>
              <a:rPr lang="en-US" sz="1200" i="1" kern="1200" dirty="0">
                <a:solidFill>
                  <a:schemeClr val="tx1"/>
                </a:solidFill>
                <a:latin typeface="+mn-lt"/>
                <a:ea typeface="+mn-ea"/>
                <a:cs typeface="+mn-cs"/>
              </a:rPr>
              <a:t>and </a:t>
            </a:r>
            <a:r>
              <a:rPr lang="en-US" sz="1200" i="0" kern="1200" dirty="0">
                <a:solidFill>
                  <a:schemeClr val="tx1"/>
                </a:solidFill>
                <a:latin typeface="+mn-lt"/>
                <a:ea typeface="+mn-ea"/>
                <a:cs typeface="+mn-cs"/>
              </a:rPr>
              <a:t>B </a:t>
            </a:r>
            <a:r>
              <a:rPr lang="en-US" sz="1200" i="1" kern="1200" dirty="0">
                <a:solidFill>
                  <a:schemeClr val="tx1"/>
                </a:solidFill>
                <a:latin typeface="+mn-lt"/>
                <a:ea typeface="+mn-ea"/>
                <a:cs typeface="+mn-cs"/>
              </a:rPr>
              <a:t>illustrate the finding that although the effects of isoproterenol (triangles) on right ventricular contractile force and on left ventricular </a:t>
            </a:r>
            <a:r>
              <a:rPr lang="en-US" sz="1200" i="1" kern="1200" dirty="0" err="1">
                <a:solidFill>
                  <a:schemeClr val="tx1"/>
                </a:solidFill>
                <a:latin typeface="+mn-lt"/>
                <a:ea typeface="+mn-ea"/>
                <a:cs typeface="+mn-cs"/>
              </a:rPr>
              <a:t>dP</a:t>
            </a:r>
            <a:r>
              <a:rPr lang="en-US" sz="1200" i="1" kern="1200" dirty="0">
                <a:solidFill>
                  <a:schemeClr val="tx1"/>
                </a:solidFill>
                <a:latin typeface="+mn-lt"/>
                <a:ea typeface="+mn-ea"/>
                <a:cs typeface="+mn-cs"/>
              </a:rPr>
              <a:t>/</a:t>
            </a:r>
            <a:r>
              <a:rPr lang="en-US" sz="1200" i="1" kern="1200" dirty="0" err="1">
                <a:solidFill>
                  <a:schemeClr val="tx1"/>
                </a:solidFill>
                <a:latin typeface="+mn-lt"/>
                <a:ea typeface="+mn-ea"/>
                <a:cs typeface="+mn-cs"/>
              </a:rPr>
              <a:t>dt</a:t>
            </a:r>
            <a:r>
              <a:rPr lang="en-US" sz="1200" i="1" kern="1200" dirty="0">
                <a:solidFill>
                  <a:schemeClr val="tx1"/>
                </a:solidFill>
                <a:latin typeface="+mn-lt"/>
                <a:ea typeface="+mn-ea"/>
                <a:cs typeface="+mn-cs"/>
              </a:rPr>
              <a:t> were markedly decreased after treatment with propranolol, the effects of glucagon (circles) on these variables were not altered significantly. However, as shown in panel </a:t>
            </a:r>
            <a:r>
              <a:rPr lang="en-US" sz="1200" i="0" kern="1200" dirty="0">
                <a:solidFill>
                  <a:schemeClr val="tx1"/>
                </a:solidFill>
                <a:latin typeface="+mn-lt"/>
                <a:ea typeface="+mn-ea"/>
                <a:cs typeface="+mn-cs"/>
              </a:rPr>
              <a:t>C, </a:t>
            </a:r>
            <a:r>
              <a:rPr lang="en-US" sz="1200" i="1" kern="1200" dirty="0">
                <a:solidFill>
                  <a:schemeClr val="tx1"/>
                </a:solidFill>
                <a:latin typeface="+mn-lt"/>
                <a:ea typeface="+mn-ea"/>
                <a:cs typeface="+mn-cs"/>
              </a:rPr>
              <a:t>the positive </a:t>
            </a:r>
            <a:r>
              <a:rPr lang="en-US" sz="1200" i="1" kern="1200" dirty="0" err="1">
                <a:solidFill>
                  <a:schemeClr val="tx1"/>
                </a:solidFill>
                <a:latin typeface="+mn-lt"/>
                <a:ea typeface="+mn-ea"/>
                <a:cs typeface="+mn-cs"/>
              </a:rPr>
              <a:t>chronotropic</a:t>
            </a:r>
            <a:r>
              <a:rPr lang="en-US" sz="1200" i="1" kern="1200" dirty="0">
                <a:solidFill>
                  <a:schemeClr val="tx1"/>
                </a:solidFill>
                <a:latin typeface="+mn-lt"/>
                <a:ea typeface="+mn-ea"/>
                <a:cs typeface="+mn-cs"/>
              </a:rPr>
              <a:t> effects of these two drugs were strikingly lessened by administration of propranolol. Solid symbols connected by solid lines illustrate the data before beta-receptor blockade; open symbols connected by broken lines depict the data after blockade. Vertical bars </a:t>
            </a:r>
            <a:r>
              <a:rPr lang="en-US" sz="1200" i="0" kern="1200" dirty="0">
                <a:solidFill>
                  <a:schemeClr val="tx1"/>
                </a:solidFill>
                <a:latin typeface="+mn-lt"/>
                <a:ea typeface="+mn-ea"/>
                <a:cs typeface="+mn-cs"/>
              </a:rPr>
              <a:t>= </a:t>
            </a:r>
            <a:r>
              <a:rPr lang="en-US" sz="1200" i="1" kern="1200" dirty="0">
                <a:solidFill>
                  <a:schemeClr val="tx1"/>
                </a:solidFill>
                <a:latin typeface="+mn-lt"/>
                <a:ea typeface="+mn-ea"/>
                <a:cs typeface="+mn-cs"/>
              </a:rPr>
              <a:t>SBM.</a:t>
            </a:r>
            <a:endParaRPr lang="en-US" dirty="0"/>
          </a:p>
          <a:p>
            <a:endParaRPr lang="en-US" dirty="0"/>
          </a:p>
        </p:txBody>
      </p:sp>
      <p:sp>
        <p:nvSpPr>
          <p:cNvPr id="4" name="Slide Number Placeholder 3"/>
          <p:cNvSpPr>
            <a:spLocks noGrp="1"/>
          </p:cNvSpPr>
          <p:nvPr>
            <p:ph type="sldNum" sz="quarter" idx="10"/>
          </p:nvPr>
        </p:nvSpPr>
        <p:spPr/>
        <p:txBody>
          <a:bodyPr/>
          <a:lstStyle/>
          <a:p>
            <a:fld id="{EBE992E9-ADD1-4B42-8DFC-787CC3485536}" type="slidenum">
              <a:rPr lang="en-US" smtClean="0"/>
              <a:t>47</a:t>
            </a:fld>
            <a:endParaRPr lang="en-US"/>
          </a:p>
        </p:txBody>
      </p:sp>
    </p:spTree>
    <p:extLst>
      <p:ext uri="{BB962C8B-B14F-4D97-AF65-F5344CB8AC3E}">
        <p14:creationId xmlns:p14="http://schemas.microsoft.com/office/powerpoint/2010/main" val="175126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During drug-induced shock, the preferred myocardial energy substrate shifts from free fatty acids to carbohydrates.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Insulin aids in carbohydrate utilization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ahoma" charset="0"/>
              </a:rPr>
              <a:t>This is in contrast to glucagon, epinephrine, and calcium, which promote free fatty acid utilization. </a:t>
            </a:r>
          </a:p>
          <a:p>
            <a:endParaRPr lang="en-US" dirty="0"/>
          </a:p>
        </p:txBody>
      </p:sp>
      <p:sp>
        <p:nvSpPr>
          <p:cNvPr id="4" name="Slide Number Placeholder 3"/>
          <p:cNvSpPr>
            <a:spLocks noGrp="1"/>
          </p:cNvSpPr>
          <p:nvPr>
            <p:ph type="sldNum" sz="quarter" idx="10"/>
          </p:nvPr>
        </p:nvSpPr>
        <p:spPr/>
        <p:txBody>
          <a:bodyPr/>
          <a:lstStyle/>
          <a:p>
            <a:fld id="{EBE992E9-ADD1-4B42-8DFC-787CC3485536}" type="slidenum">
              <a:rPr lang="en-US" smtClean="0"/>
              <a:t>51</a:t>
            </a:fld>
            <a:endParaRPr lang="en-US"/>
          </a:p>
        </p:txBody>
      </p:sp>
    </p:spTree>
    <p:extLst>
      <p:ext uri="{BB962C8B-B14F-4D97-AF65-F5344CB8AC3E}">
        <p14:creationId xmlns:p14="http://schemas.microsoft.com/office/powerpoint/2010/main" val="76036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HDI was associated with improved LVED, ventricular relaxation,</a:t>
            </a:r>
            <a:r>
              <a:rPr lang="en-US" baseline="0" dirty="0"/>
              <a:t> and coronary blood flow</a:t>
            </a:r>
          </a:p>
          <a:p>
            <a:r>
              <a:rPr lang="en-US" baseline="0" dirty="0"/>
              <a:t>Another canine study identified HDI improved myocardial contractility and improved the ratio of oxygen delivery/work.  In these studies myocardial glucose concentrations were increased</a:t>
            </a:r>
            <a:endParaRPr lang="en-US" dirty="0"/>
          </a:p>
          <a:p>
            <a:endParaRPr lang="en-US" dirty="0"/>
          </a:p>
        </p:txBody>
      </p:sp>
      <p:sp>
        <p:nvSpPr>
          <p:cNvPr id="4" name="Slide Number Placeholder 3"/>
          <p:cNvSpPr>
            <a:spLocks noGrp="1"/>
          </p:cNvSpPr>
          <p:nvPr>
            <p:ph type="sldNum" sz="quarter" idx="10"/>
          </p:nvPr>
        </p:nvSpPr>
        <p:spPr/>
        <p:txBody>
          <a:bodyPr/>
          <a:lstStyle/>
          <a:p>
            <a:fld id="{EBE992E9-ADD1-4B42-8DFC-787CC3485536}" type="slidenum">
              <a:rPr lang="en-US" smtClean="0"/>
              <a:t>52</a:t>
            </a:fld>
            <a:endParaRPr lang="en-US"/>
          </a:p>
        </p:txBody>
      </p:sp>
    </p:spTree>
    <p:extLst>
      <p:ext uri="{BB962C8B-B14F-4D97-AF65-F5344CB8AC3E}">
        <p14:creationId xmlns:p14="http://schemas.microsoft.com/office/powerpoint/2010/main" val="266065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HDI was associated</a:t>
            </a:r>
            <a:r>
              <a:rPr lang="en-US" baseline="0" dirty="0"/>
              <a:t> with increased CO and contractility and decreased SVR</a:t>
            </a:r>
          </a:p>
          <a:p>
            <a:r>
              <a:rPr lang="en-US" baseline="0" dirty="0"/>
              <a:t>Though </a:t>
            </a:r>
            <a:r>
              <a:rPr lang="en-US" baseline="0" dirty="0" err="1"/>
              <a:t>epi</a:t>
            </a:r>
            <a:r>
              <a:rPr lang="en-US" baseline="0" dirty="0"/>
              <a:t> increased contractility &amp; BP, it did so for only a short period of time and then resulted in a steady decline of both</a:t>
            </a:r>
          </a:p>
          <a:p>
            <a:r>
              <a:rPr lang="en-US" baseline="0" dirty="0"/>
              <a:t>These results were also seen in a porcine model in 2007</a:t>
            </a:r>
            <a:endParaRPr lang="en-US" dirty="0"/>
          </a:p>
          <a:p>
            <a:endParaRPr lang="en-US" dirty="0"/>
          </a:p>
        </p:txBody>
      </p:sp>
      <p:sp>
        <p:nvSpPr>
          <p:cNvPr id="4" name="Slide Number Placeholder 3"/>
          <p:cNvSpPr>
            <a:spLocks noGrp="1"/>
          </p:cNvSpPr>
          <p:nvPr>
            <p:ph type="sldNum" sz="quarter" idx="10"/>
          </p:nvPr>
        </p:nvSpPr>
        <p:spPr/>
        <p:txBody>
          <a:bodyPr/>
          <a:lstStyle/>
          <a:p>
            <a:fld id="{EBE992E9-ADD1-4B42-8DFC-787CC3485536}" type="slidenum">
              <a:rPr lang="en-US" smtClean="0"/>
              <a:t>53</a:t>
            </a:fld>
            <a:endParaRPr lang="en-US"/>
          </a:p>
        </p:txBody>
      </p:sp>
    </p:spTree>
    <p:extLst>
      <p:ext uri="{BB962C8B-B14F-4D97-AF65-F5344CB8AC3E}">
        <p14:creationId xmlns:p14="http://schemas.microsoft.com/office/powerpoint/2010/main" val="1192002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8A12134-42CA-4198-B71E-66DA627AD1CE}" type="datetimeFigureOut">
              <a:rPr lang="en-US" smtClean="0"/>
              <a:t>3/9/2021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F8A12134-42CA-4198-B71E-66DA627AD1C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2D487-7750-4D0C-985B-321F8C155051}"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8A12134-42CA-4198-B71E-66DA627AD1CE}"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2D487-7750-4D0C-985B-321F8C15505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8A12134-42CA-4198-B71E-66DA627AD1CE}"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2D487-7750-4D0C-985B-321F8C15505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8A12134-42CA-4198-B71E-66DA627AD1CE}" type="datetimeFigureOut">
              <a:rPr lang="en-US" smtClean="0"/>
              <a:t>3/9/2021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8A12134-42CA-4198-B71E-66DA627AD1CE}" type="datetimeFigureOut">
              <a:rPr lang="en-US" smtClean="0"/>
              <a:t>3/9/2021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8E2D487-7750-4D0C-985B-321F8C155051}"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A12134-42CA-4198-B71E-66DA627AD1C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2D487-7750-4D0C-985B-321F8C155051}"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8A12134-42CA-4198-B71E-66DA627AD1CE}" type="datetimeFigureOut">
              <a:rPr lang="en-US" smtClean="0"/>
              <a:t>3/9/2021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8E2D487-7750-4D0C-985B-321F8C15505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8A12134-42CA-4198-B71E-66DA627AD1CE}" type="datetimeFigureOut">
              <a:rPr lang="en-US" smtClean="0"/>
              <a:t>3/9/2021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8E2D487-7750-4D0C-985B-321F8C15505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8A12134-42CA-4198-B71E-66DA627AD1CE}" type="datetimeFigureOut">
              <a:rPr lang="en-US" smtClean="0"/>
              <a:t>3/9/2021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8E2D487-7750-4D0C-985B-321F8C155051}"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8A12134-42CA-4198-B71E-66DA627AD1C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2D487-7750-4D0C-985B-321F8C1550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8A12134-42CA-4198-B71E-66DA627AD1C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2D487-7750-4D0C-985B-321F8C15505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8A12134-42CA-4198-B71E-66DA627AD1C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2D487-7750-4D0C-985B-321F8C155051}"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8A12134-42CA-4198-B71E-66DA627AD1CE}"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2D487-7750-4D0C-985B-321F8C15505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8A12134-42CA-4198-B71E-66DA627AD1CE}" type="datetimeFigureOut">
              <a:rPr lang="en-US" smtClean="0"/>
              <a:t>3/9/2021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8A12134-42CA-4198-B71E-66DA627AD1CE}" type="datetimeFigureOut">
              <a:rPr lang="en-US" smtClean="0"/>
              <a:t>3/9/2021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38E2D487-7750-4D0C-985B-321F8C155051}"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8A12134-42CA-4198-B71E-66DA627AD1C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2D487-7750-4D0C-985B-321F8C1550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F8A12134-42CA-4198-B71E-66DA627AD1CE}"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2D487-7750-4D0C-985B-321F8C155051}"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8A12134-42CA-4198-B71E-66DA627AD1C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38E2D487-7750-4D0C-985B-321F8C1550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F8A12134-42CA-4198-B71E-66DA627AD1CE}"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2D487-7750-4D0C-985B-321F8C155051}"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8A12134-42CA-4198-B71E-66DA627AD1CE}" type="datetimeFigureOut">
              <a:rPr lang="en-US" smtClean="0"/>
              <a:t>3/9/2021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8E2D487-7750-4D0C-985B-321F8C15505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jFH4V3dMOnc" TargetMode="External"/><Relationship Id="rId2" Type="http://schemas.openxmlformats.org/officeDocument/2006/relationships/hyperlink" Target="http://youtu.be/D6aS8wWfR7o" TargetMode="External"/><Relationship Id="rId1" Type="http://schemas.openxmlformats.org/officeDocument/2006/relationships/slideLayout" Target="../slideLayouts/slideLayout2.xml"/><Relationship Id="rId4" Type="http://schemas.openxmlformats.org/officeDocument/2006/relationships/hyperlink" Target="http://youtu.be/B3au3aKU4o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bi.nlm.nih.gov/pmc/articles/PMC5312725/" TargetMode="External"/><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s://www.ncbi.nlm.nih.gov/pmc/articles/PMC476719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4038600" cy="933450"/>
          </a:xfrm>
        </p:spPr>
        <p:txBody>
          <a:bodyPr>
            <a:noAutofit/>
          </a:bodyPr>
          <a:lstStyle/>
          <a:p>
            <a:pPr algn="ctr"/>
            <a:r>
              <a:rPr lang="en-US" sz="3600" dirty="0">
                <a:solidFill>
                  <a:schemeClr val="accent6"/>
                </a:solidFill>
              </a:rPr>
              <a:t>Intralipids, High-Dose Insulin Therapy, and </a:t>
            </a:r>
            <a:r>
              <a:rPr lang="en-US" sz="3600">
                <a:solidFill>
                  <a:schemeClr val="accent6"/>
                </a:solidFill>
              </a:rPr>
              <a:t>Glucagon</a:t>
            </a:r>
            <a:br>
              <a:rPr lang="en-US" sz="3600" dirty="0"/>
            </a:br>
            <a:r>
              <a:rPr lang="en-US" sz="3600">
                <a:solidFill>
                  <a:schemeClr val="accent6"/>
                </a:solidFill>
              </a:rPr>
              <a:t>Oh My!</a:t>
            </a:r>
            <a:endParaRPr lang="en-US" sz="3600" dirty="0">
              <a:solidFill>
                <a:schemeClr val="accent6"/>
              </a:solidFill>
            </a:endParaRPr>
          </a:p>
        </p:txBody>
      </p:sp>
      <p:sp>
        <p:nvSpPr>
          <p:cNvPr id="3" name="Subtitle 2"/>
          <p:cNvSpPr>
            <a:spLocks noGrp="1"/>
          </p:cNvSpPr>
          <p:nvPr>
            <p:ph type="subTitle" idx="1"/>
          </p:nvPr>
        </p:nvSpPr>
        <p:spPr>
          <a:xfrm>
            <a:off x="6816666" y="3923599"/>
            <a:ext cx="993412" cy="489585"/>
          </a:xfrm>
        </p:spPr>
        <p:txBody>
          <a:bodyPr vert="horz" lIns="91440" tIns="45720" rIns="91440" bIns="45720" rtlCol="0" anchor="t">
            <a:normAutofit/>
          </a:bodyPr>
          <a:lstStyle/>
          <a:p>
            <a:r>
              <a:rPr lang="en-US" sz="2400" dirty="0">
                <a:solidFill>
                  <a:srgbClr val="999966"/>
                </a:solidFill>
              </a:rPr>
              <a:t>Dr H</a:t>
            </a:r>
            <a:endParaRPr lang="en-US" dirty="0"/>
          </a:p>
        </p:txBody>
      </p:sp>
    </p:spTree>
    <p:extLst>
      <p:ext uri="{BB962C8B-B14F-4D97-AF65-F5344CB8AC3E}">
        <p14:creationId xmlns:p14="http://schemas.microsoft.com/office/powerpoint/2010/main" val="366469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80658" y="430769"/>
            <a:ext cx="7315200" cy="11540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Local Anesthetics</a:t>
            </a:r>
          </a:p>
        </p:txBody>
      </p:sp>
      <p:sp>
        <p:nvSpPr>
          <p:cNvPr id="9" name="Content Placeholder 2"/>
          <p:cNvSpPr txBox="1">
            <a:spLocks/>
          </p:cNvSpPr>
          <p:nvPr/>
        </p:nvSpPr>
        <p:spPr>
          <a:xfrm>
            <a:off x="846917" y="2154688"/>
            <a:ext cx="7315200" cy="3539527"/>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Amphipathic chemicals</a:t>
            </a:r>
          </a:p>
          <a:p>
            <a:pPr lvl="1"/>
            <a:r>
              <a:rPr lang="en-US" sz="2000" dirty="0"/>
              <a:t>Compatible with lipid and water environments</a:t>
            </a:r>
          </a:p>
          <a:p>
            <a:pPr lvl="1"/>
            <a:r>
              <a:rPr lang="en-US" sz="2000" dirty="0"/>
              <a:t>Can cross plasma &amp; intracellular membranes</a:t>
            </a:r>
          </a:p>
          <a:p>
            <a:pPr lvl="1"/>
            <a:r>
              <a:rPr lang="en-US" sz="2000" dirty="0"/>
              <a:t>Act upon more than just the voltage-gated sodium channel</a:t>
            </a:r>
          </a:p>
          <a:p>
            <a:pPr lvl="1"/>
            <a:r>
              <a:rPr lang="en-US" sz="2000" dirty="0"/>
              <a:t>Can disrupt oxidative phosphorylation</a:t>
            </a:r>
          </a:p>
          <a:p>
            <a:r>
              <a:rPr lang="en-US" sz="2800" dirty="0"/>
              <a:t>Presentation of Toxicity</a:t>
            </a:r>
          </a:p>
          <a:p>
            <a:pPr lvl="1"/>
            <a:r>
              <a:rPr lang="en-US" sz="2000" dirty="0"/>
              <a:t>Seizures</a:t>
            </a:r>
          </a:p>
          <a:p>
            <a:pPr lvl="1"/>
            <a:r>
              <a:rPr lang="en-US" sz="2000" dirty="0"/>
              <a:t>Ventricular dysrhythmias</a:t>
            </a:r>
          </a:p>
        </p:txBody>
      </p:sp>
    </p:spTree>
    <p:extLst>
      <p:ext uri="{BB962C8B-B14F-4D97-AF65-F5344CB8AC3E}">
        <p14:creationId xmlns:p14="http://schemas.microsoft.com/office/powerpoint/2010/main" val="412522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Remembering Mitochondria</a:t>
            </a:r>
          </a:p>
        </p:txBody>
      </p:sp>
      <p:sp>
        <p:nvSpPr>
          <p:cNvPr id="4" name="Title 1"/>
          <p:cNvSpPr txBox="1">
            <a:spLocks/>
          </p:cNvSpPr>
          <p:nvPr/>
        </p:nvSpPr>
        <p:spPr>
          <a:xfrm>
            <a:off x="914400" y="1544715"/>
            <a:ext cx="7315200" cy="11540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5" name="Content Placeholder 3"/>
          <p:cNvPicPr>
            <a:picLocks noChangeAspect="1"/>
          </p:cNvPicPr>
          <p:nvPr/>
        </p:nvPicPr>
        <p:blipFill>
          <a:blip r:embed="rId2"/>
          <a:srcRect t="23275" b="23275"/>
          <a:stretch>
            <a:fillRect/>
          </a:stretch>
        </p:blipFill>
        <p:spPr>
          <a:xfrm>
            <a:off x="990600" y="1524000"/>
            <a:ext cx="7315200" cy="3539527"/>
          </a:xfrm>
          <a:prstGeom prst="rect">
            <a:avLst/>
          </a:prstGeom>
        </p:spPr>
      </p:pic>
      <p:sp>
        <p:nvSpPr>
          <p:cNvPr id="3" name="TextBox 2"/>
          <p:cNvSpPr txBox="1"/>
          <p:nvPr/>
        </p:nvSpPr>
        <p:spPr>
          <a:xfrm>
            <a:off x="381000" y="5562600"/>
            <a:ext cx="8382000" cy="646331"/>
          </a:xfrm>
          <a:prstGeom prst="rect">
            <a:avLst/>
          </a:prstGeom>
          <a:noFill/>
        </p:spPr>
        <p:txBody>
          <a:bodyPr wrap="square" rtlCol="0">
            <a:spAutoFit/>
          </a:bodyPr>
          <a:lstStyle/>
          <a:p>
            <a:pPr marL="285750" indent="-285750">
              <a:buFont typeface="Arial"/>
              <a:buChar char="•"/>
            </a:pPr>
            <a:r>
              <a:rPr lang="en-US" dirty="0"/>
              <a:t>Required by every cell for function (energy production) </a:t>
            </a:r>
          </a:p>
          <a:p>
            <a:pPr marL="285750" indent="-285750">
              <a:buFont typeface="Arial"/>
              <a:buChar char="•"/>
            </a:pPr>
            <a:r>
              <a:rPr lang="en-US" dirty="0"/>
              <a:t>ATP is the final product of the electron transport chain</a:t>
            </a:r>
          </a:p>
        </p:txBody>
      </p:sp>
    </p:spTree>
    <p:extLst>
      <p:ext uri="{BB962C8B-B14F-4D97-AF65-F5344CB8AC3E}">
        <p14:creationId xmlns:p14="http://schemas.microsoft.com/office/powerpoint/2010/main" val="141945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Carnitine</a:t>
            </a:r>
          </a:p>
        </p:txBody>
      </p:sp>
      <p:pic>
        <p:nvPicPr>
          <p:cNvPr id="4" name="Content Placeholder 15"/>
          <p:cNvPicPr>
            <a:picLocks noGrp="1" noChangeAspect="1"/>
          </p:cNvPicPr>
          <p:nvPr>
            <p:ph idx="1"/>
          </p:nvPr>
        </p:nvPicPr>
        <p:blipFill>
          <a:blip r:embed="rId3"/>
          <a:srcRect l="-34585" r="-34585"/>
          <a:stretch>
            <a:fillRect/>
          </a:stretch>
        </p:blipFill>
        <p:spPr>
          <a:xfrm>
            <a:off x="304800" y="1143000"/>
            <a:ext cx="8519291" cy="4122156"/>
          </a:xfrm>
        </p:spPr>
      </p:pic>
      <p:sp>
        <p:nvSpPr>
          <p:cNvPr id="5" name="TextBox 4"/>
          <p:cNvSpPr txBox="1"/>
          <p:nvPr/>
        </p:nvSpPr>
        <p:spPr>
          <a:xfrm>
            <a:off x="381000" y="5181600"/>
            <a:ext cx="8458200" cy="1477328"/>
          </a:xfrm>
          <a:prstGeom prst="rect">
            <a:avLst/>
          </a:prstGeom>
          <a:noFill/>
        </p:spPr>
        <p:txBody>
          <a:bodyPr wrap="square" lIns="91440" tIns="45720" rIns="91440" bIns="45720" rtlCol="0" anchor="t">
            <a:spAutoFit/>
          </a:bodyPr>
          <a:lstStyle/>
          <a:p>
            <a:pPr marL="285750" indent="-285750">
              <a:buFont typeface="Arial"/>
              <a:buChar char="•"/>
            </a:pPr>
            <a:r>
              <a:rPr lang="en-US" dirty="0"/>
              <a:t>Local anesthetics inhibit </a:t>
            </a:r>
            <a:r>
              <a:rPr lang="en-US" err="1"/>
              <a:t>carnitine</a:t>
            </a:r>
            <a:r>
              <a:rPr lang="en-US" dirty="0"/>
              <a:t> </a:t>
            </a:r>
            <a:r>
              <a:rPr lang="en-US" err="1"/>
              <a:t>acylcarnitine</a:t>
            </a:r>
            <a:r>
              <a:rPr lang="en-US" dirty="0"/>
              <a:t> </a:t>
            </a:r>
            <a:r>
              <a:rPr lang="en-US" err="1"/>
              <a:t>translocase</a:t>
            </a:r>
            <a:endParaRPr lang="en-US"/>
          </a:p>
          <a:p>
            <a:pPr marL="285750" indent="-285750">
              <a:buFont typeface="Arial"/>
              <a:buChar char="•"/>
            </a:pPr>
            <a:r>
              <a:rPr lang="en-US" dirty="0"/>
              <a:t>This enzyme is required for fatty acid metabolism and transport in cardiac ATP synthesis</a:t>
            </a:r>
          </a:p>
          <a:p>
            <a:pPr marL="285750" indent="-285750">
              <a:buFont typeface="Arial"/>
              <a:buChar char="•"/>
            </a:pPr>
            <a:r>
              <a:rPr lang="en-US" dirty="0"/>
              <a:t>Lipid therapy may increase fatty acid content enough to overcome the </a:t>
            </a:r>
            <a:r>
              <a:rPr lang="en-US"/>
              <a:t>CACT inhibition </a:t>
            </a:r>
          </a:p>
        </p:txBody>
      </p:sp>
    </p:spTree>
    <p:extLst>
      <p:ext uri="{BB962C8B-B14F-4D97-AF65-F5344CB8AC3E}">
        <p14:creationId xmlns:p14="http://schemas.microsoft.com/office/powerpoint/2010/main" val="3472758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14400" y="557300"/>
            <a:ext cx="7315200" cy="11540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Proposed Mechanisms</a:t>
            </a:r>
          </a:p>
        </p:txBody>
      </p:sp>
      <p:sp>
        <p:nvSpPr>
          <p:cNvPr id="9" name="Content Placeholder 2"/>
          <p:cNvSpPr txBox="1">
            <a:spLocks/>
          </p:cNvSpPr>
          <p:nvPr/>
        </p:nvSpPr>
        <p:spPr>
          <a:xfrm>
            <a:off x="914400" y="2028438"/>
            <a:ext cx="7315200" cy="3539527"/>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Metabolic Theory</a:t>
            </a:r>
          </a:p>
          <a:p>
            <a:pPr lvl="1"/>
            <a:r>
              <a:rPr lang="en-US" sz="2000" dirty="0"/>
              <a:t>Local anesthetics inhibit fatty acid transport at the inner mitochondrial membrane</a:t>
            </a:r>
          </a:p>
          <a:p>
            <a:pPr lvl="1"/>
            <a:r>
              <a:rPr lang="en-US" sz="2000" dirty="0"/>
              <a:t>Lipid emulsion may prevent oxidative inhibition</a:t>
            </a:r>
          </a:p>
          <a:p>
            <a:r>
              <a:rPr lang="en-US" sz="2800" dirty="0"/>
              <a:t>Direct Inotropic Effect</a:t>
            </a:r>
          </a:p>
          <a:p>
            <a:r>
              <a:rPr lang="en-US" sz="2800" dirty="0"/>
              <a:t>Lipid Sink</a:t>
            </a:r>
          </a:p>
          <a:p>
            <a:pPr lvl="1"/>
            <a:r>
              <a:rPr lang="en-US" sz="2000" dirty="0"/>
              <a:t>Extract lipid soluble drugs </a:t>
            </a:r>
          </a:p>
          <a:p>
            <a:pPr lvl="2"/>
            <a:r>
              <a:rPr lang="en-US" sz="2000"/>
              <a:t>(May affect other drugs being used </a:t>
            </a:r>
            <a:r>
              <a:rPr lang="en-US" sz="2000" dirty="0"/>
              <a:t>in treatment of overdose)</a:t>
            </a:r>
          </a:p>
          <a:p>
            <a:pPr lvl="1"/>
            <a:r>
              <a:rPr lang="en-US" sz="2000" dirty="0"/>
              <a:t>Proportionally related to </a:t>
            </a:r>
            <a:r>
              <a:rPr lang="en-US" sz="2000" err="1"/>
              <a:t>lipophilicity</a:t>
            </a:r>
            <a:r>
              <a:rPr lang="en-US" sz="2000" dirty="0"/>
              <a:t> of each drug</a:t>
            </a:r>
          </a:p>
        </p:txBody>
      </p:sp>
    </p:spTree>
    <p:extLst>
      <p:ext uri="{BB962C8B-B14F-4D97-AF65-F5344CB8AC3E}">
        <p14:creationId xmlns:p14="http://schemas.microsoft.com/office/powerpoint/2010/main" val="204643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457200"/>
            <a:ext cx="7315200" cy="11540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1"/>
                </a:solidFill>
              </a:rPr>
              <a:t>Pretreatment with Lipids</a:t>
            </a:r>
          </a:p>
        </p:txBody>
      </p:sp>
      <p:sp>
        <p:nvSpPr>
          <p:cNvPr id="3" name="Content Placeholder 2"/>
          <p:cNvSpPr txBox="1">
            <a:spLocks/>
          </p:cNvSpPr>
          <p:nvPr/>
        </p:nvSpPr>
        <p:spPr>
          <a:xfrm>
            <a:off x="914400" y="1905000"/>
            <a:ext cx="7315200" cy="35395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Anesthesiology. 1998;  88: 1071-5</a:t>
            </a:r>
          </a:p>
          <a:p>
            <a:r>
              <a:rPr lang="en-US" dirty="0"/>
              <a:t>Rats were anesthetized &amp; intubated &amp; </a:t>
            </a:r>
            <a:r>
              <a:rPr lang="en-US" dirty="0" err="1"/>
              <a:t>cannulated</a:t>
            </a:r>
            <a:endParaRPr lang="en-US" dirty="0"/>
          </a:p>
          <a:p>
            <a:r>
              <a:rPr lang="en-US" dirty="0"/>
              <a:t>Saline </a:t>
            </a:r>
            <a:r>
              <a:rPr lang="en-US" dirty="0" err="1"/>
              <a:t>vs</a:t>
            </a:r>
            <a:r>
              <a:rPr lang="en-US" dirty="0"/>
              <a:t> 10% lipid </a:t>
            </a:r>
            <a:r>
              <a:rPr lang="en-US" dirty="0" err="1"/>
              <a:t>vs</a:t>
            </a:r>
            <a:r>
              <a:rPr lang="en-US" dirty="0"/>
              <a:t> 20% lipid </a:t>
            </a:r>
            <a:r>
              <a:rPr lang="en-US" dirty="0" err="1"/>
              <a:t>vs</a:t>
            </a:r>
            <a:r>
              <a:rPr lang="en-US" dirty="0"/>
              <a:t> 30% lipid infused prior to injection of bupivacaine</a:t>
            </a:r>
          </a:p>
          <a:p>
            <a:r>
              <a:rPr lang="en-US" dirty="0"/>
              <a:t>~48% increase in LD50 of bupivacaine when pretreated with lipids</a:t>
            </a:r>
          </a:p>
        </p:txBody>
      </p:sp>
    </p:spTree>
    <p:extLst>
      <p:ext uri="{BB962C8B-B14F-4D97-AF65-F5344CB8AC3E}">
        <p14:creationId xmlns:p14="http://schemas.microsoft.com/office/powerpoint/2010/main" val="4154663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No Treatment </a:t>
            </a:r>
            <a:r>
              <a:rPr lang="en-US" sz="3400" dirty="0" err="1"/>
              <a:t>vs</a:t>
            </a:r>
            <a:r>
              <a:rPr lang="en-US" sz="3400" dirty="0"/>
              <a:t> Saline </a:t>
            </a:r>
            <a:r>
              <a:rPr lang="en-US" sz="3400" dirty="0" err="1"/>
              <a:t>vs</a:t>
            </a:r>
            <a:r>
              <a:rPr lang="en-US" sz="3400" dirty="0"/>
              <a:t> </a:t>
            </a:r>
            <a:r>
              <a:rPr lang="en-US" sz="3400" dirty="0" err="1"/>
              <a:t>Intralipid</a:t>
            </a:r>
            <a:endParaRPr lang="en-US" sz="3400" dirty="0"/>
          </a:p>
        </p:txBody>
      </p:sp>
      <p:sp>
        <p:nvSpPr>
          <p:cNvPr id="4" name="Content Placeholder 3">
            <a:extLst>
              <a:ext uri="{FF2B5EF4-FFF2-40B4-BE49-F238E27FC236}">
                <a16:creationId xmlns:a16="http://schemas.microsoft.com/office/drawing/2014/main" id="{37C0FF1B-0681-431D-8474-6A5009BB68D7}"/>
              </a:ext>
            </a:extLst>
          </p:cNvPr>
          <p:cNvSpPr>
            <a:spLocks noGrp="1"/>
          </p:cNvSpPr>
          <p:nvPr>
            <p:ph sz="half" idx="4294967295"/>
          </p:nvPr>
        </p:nvSpPr>
        <p:spPr>
          <a:xfrm>
            <a:off x="2685839" y="2045790"/>
            <a:ext cx="3657600" cy="4140200"/>
          </a:xfrm>
        </p:spPr>
        <p:txBody>
          <a:bodyPr vert="horz" lIns="91440" tIns="45720" rIns="91440" bIns="45720" rtlCol="0" anchor="t">
            <a:normAutofit lnSpcReduction="10000"/>
          </a:bodyPr>
          <a:lstStyle/>
          <a:p>
            <a:r>
              <a:rPr lang="en-US" dirty="0">
                <a:hlinkClick r:id="rId2"/>
              </a:rPr>
              <a:t>http://youtu.be/D6aS8wWfR7o</a:t>
            </a:r>
          </a:p>
          <a:p>
            <a:pPr lvl="1"/>
            <a:r>
              <a:rPr lang="en-US"/>
              <a:t>Bupivicaine Toxicity without therapy</a:t>
            </a:r>
            <a:endParaRPr lang="en-US" dirty="0"/>
          </a:p>
          <a:p>
            <a:r>
              <a:rPr lang="en-US" dirty="0">
                <a:hlinkClick r:id="rId3"/>
              </a:rPr>
              <a:t>http://youtu.be/jFH4V3dMOnc</a:t>
            </a:r>
          </a:p>
          <a:p>
            <a:pPr lvl="1"/>
            <a:r>
              <a:rPr lang="en-US"/>
              <a:t>Bupivicaine Toxicity with supportive care</a:t>
            </a:r>
            <a:endParaRPr lang="en-US" dirty="0"/>
          </a:p>
          <a:p>
            <a:r>
              <a:rPr lang="en-US" dirty="0">
                <a:hlinkClick r:id="rId4"/>
              </a:rPr>
              <a:t>http://youtu.be/B3au3aKU4oE</a:t>
            </a:r>
          </a:p>
          <a:p>
            <a:pPr lvl="1">
              <a:buClr>
                <a:srgbClr val="B870B8"/>
              </a:buClr>
            </a:pPr>
            <a:r>
              <a:rPr lang="en-US"/>
              <a:t>Bupivicaine Reversal with intralipid</a:t>
            </a:r>
            <a:endParaRPr lang="en-US" dirty="0"/>
          </a:p>
        </p:txBody>
      </p:sp>
    </p:spTree>
    <p:extLst>
      <p:ext uri="{BB962C8B-B14F-4D97-AF65-F5344CB8AC3E}">
        <p14:creationId xmlns:p14="http://schemas.microsoft.com/office/powerpoint/2010/main" val="315464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685800"/>
            <a:ext cx="7315200" cy="1154097"/>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Dog Models</a:t>
            </a:r>
            <a:br>
              <a:rPr lang="en-US" dirty="0">
                <a:solidFill>
                  <a:srgbClr val="663366"/>
                </a:solidFill>
              </a:rPr>
            </a:br>
            <a:r>
              <a:rPr lang="en-US" sz="3300" dirty="0">
                <a:solidFill>
                  <a:srgbClr val="663366"/>
                </a:solidFill>
              </a:rPr>
              <a:t>LRT in Bupivacaine-Induced Cardiac Toxicity in Dogs</a:t>
            </a:r>
          </a:p>
        </p:txBody>
      </p:sp>
      <p:sp>
        <p:nvSpPr>
          <p:cNvPr id="3" name="Content Placeholder 2"/>
          <p:cNvSpPr txBox="1">
            <a:spLocks/>
          </p:cNvSpPr>
          <p:nvPr/>
        </p:nvSpPr>
        <p:spPr>
          <a:xfrm>
            <a:off x="914400" y="2133600"/>
            <a:ext cx="7315200" cy="3539527"/>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Weinberg et al.  Regional Anesthesia &amp; Pain Medicine.  2003; 28(3):  198-202</a:t>
            </a:r>
          </a:p>
          <a:p>
            <a:r>
              <a:rPr lang="en-US" dirty="0"/>
              <a:t>Dogs anesthetized &amp; intubated &amp; </a:t>
            </a:r>
            <a:r>
              <a:rPr lang="en-US" dirty="0" err="1"/>
              <a:t>cannulated</a:t>
            </a:r>
            <a:r>
              <a:rPr lang="en-US" dirty="0"/>
              <a:t>, left ventricle exposed</a:t>
            </a:r>
          </a:p>
          <a:p>
            <a:r>
              <a:rPr lang="en-US" dirty="0"/>
              <a:t>Bupivacaine infused, when circulatory arrest occurred, internal cardiac massage was instituted.  CPR </a:t>
            </a:r>
            <a:r>
              <a:rPr lang="en-US" dirty="0" err="1"/>
              <a:t>vs</a:t>
            </a:r>
            <a:r>
              <a:rPr lang="en-US" dirty="0"/>
              <a:t> saline infusion </a:t>
            </a:r>
            <a:r>
              <a:rPr lang="en-US" dirty="0" err="1"/>
              <a:t>vs</a:t>
            </a:r>
            <a:r>
              <a:rPr lang="en-US" dirty="0"/>
              <a:t> lipid infusion compared</a:t>
            </a:r>
          </a:p>
          <a:p>
            <a:r>
              <a:rPr lang="en-US" dirty="0"/>
              <a:t>Only dogs treated with lipid demonstrated return of BP and HR (all within 5 minutes), to normal levels within 30 minutes</a:t>
            </a:r>
          </a:p>
        </p:txBody>
      </p:sp>
    </p:spTree>
    <p:extLst>
      <p:ext uri="{BB962C8B-B14F-4D97-AF65-F5344CB8AC3E}">
        <p14:creationId xmlns:p14="http://schemas.microsoft.com/office/powerpoint/2010/main" val="419669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457200"/>
            <a:ext cx="7315200" cy="11540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Olanzapine </a:t>
            </a:r>
            <a:r>
              <a:rPr lang="en-US" sz="3000" dirty="0">
                <a:solidFill>
                  <a:srgbClr val="663366"/>
                </a:solidFill>
              </a:rPr>
              <a:t>(</a:t>
            </a:r>
            <a:r>
              <a:rPr lang="en-US" sz="3000" dirty="0" err="1">
                <a:solidFill>
                  <a:srgbClr val="663366"/>
                </a:solidFill>
              </a:rPr>
              <a:t>Zyprexa</a:t>
            </a:r>
            <a:r>
              <a:rPr lang="en-US" sz="3000" dirty="0">
                <a:solidFill>
                  <a:srgbClr val="663366"/>
                </a:solidFill>
              </a:rPr>
              <a:t>)</a:t>
            </a:r>
          </a:p>
        </p:txBody>
      </p:sp>
      <p:sp>
        <p:nvSpPr>
          <p:cNvPr id="3" name="Content Placeholder 2"/>
          <p:cNvSpPr txBox="1">
            <a:spLocks/>
          </p:cNvSpPr>
          <p:nvPr/>
        </p:nvSpPr>
        <p:spPr>
          <a:xfrm>
            <a:off x="914400" y="1447800"/>
            <a:ext cx="7315200" cy="3539527"/>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Primarily Dopamine &amp; Serotonin Reuptake </a:t>
            </a:r>
            <a:r>
              <a:rPr lang="en-US" sz="2800" err="1"/>
              <a:t>Inh</a:t>
            </a:r>
            <a:endParaRPr lang="en-US" sz="2800"/>
          </a:p>
          <a:p>
            <a:pPr lvl="1"/>
            <a:r>
              <a:rPr lang="en-US" sz="2400" dirty="0"/>
              <a:t>Weak affinity for GABA A, Histamine &amp; α1adrenergic</a:t>
            </a:r>
          </a:p>
          <a:p>
            <a:pPr lvl="1"/>
            <a:r>
              <a:rPr lang="en-US" sz="2400" dirty="0"/>
              <a:t>Strong affinity for </a:t>
            </a:r>
            <a:r>
              <a:rPr lang="en-US" sz="2400" err="1"/>
              <a:t>murscarinic</a:t>
            </a:r>
            <a:r>
              <a:rPr lang="en-US" sz="2400" dirty="0"/>
              <a:t> receptors</a:t>
            </a:r>
          </a:p>
          <a:p>
            <a:r>
              <a:rPr lang="en-US" sz="2800" dirty="0"/>
              <a:t>CNS depression and </a:t>
            </a:r>
            <a:r>
              <a:rPr lang="en-US" sz="2800" err="1"/>
              <a:t>Tachyarrhythmias</a:t>
            </a:r>
            <a:endParaRPr lang="en-US" sz="2800"/>
          </a:p>
          <a:p>
            <a:r>
              <a:rPr lang="en-US" sz="2800" dirty="0"/>
              <a:t>Case Report:  Am J </a:t>
            </a:r>
            <a:r>
              <a:rPr lang="en-US" sz="2800" err="1"/>
              <a:t>Emerg</a:t>
            </a:r>
            <a:r>
              <a:rPr lang="en-US" sz="2800"/>
              <a:t> Med 2011 </a:t>
            </a:r>
          </a:p>
          <a:p>
            <a:r>
              <a:rPr lang="en-US" sz="2800" dirty="0"/>
              <a:t>4 y/o accidental ingestion of olanzapine responded to infusion of LRT</a:t>
            </a:r>
          </a:p>
        </p:txBody>
      </p:sp>
    </p:spTree>
    <p:extLst>
      <p:ext uri="{BB962C8B-B14F-4D97-AF65-F5344CB8AC3E}">
        <p14:creationId xmlns:p14="http://schemas.microsoft.com/office/powerpoint/2010/main" val="4290722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533400"/>
            <a:ext cx="7315200" cy="11540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663366"/>
                </a:solidFill>
              </a:rPr>
              <a:t>Lidocaine</a:t>
            </a:r>
            <a:endParaRPr lang="en-US" dirty="0">
              <a:solidFill>
                <a:srgbClr val="663366"/>
              </a:solidFill>
            </a:endParaRPr>
          </a:p>
        </p:txBody>
      </p:sp>
      <p:sp>
        <p:nvSpPr>
          <p:cNvPr id="3" name="Content Placeholder 2"/>
          <p:cNvSpPr txBox="1">
            <a:spLocks/>
          </p:cNvSpPr>
          <p:nvPr/>
        </p:nvSpPr>
        <p:spPr>
          <a:xfrm>
            <a:off x="914400" y="1752600"/>
            <a:ext cx="7315200" cy="4953000"/>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Class 1B antiarrhythmic</a:t>
            </a:r>
          </a:p>
          <a:p>
            <a:pPr lvl="1"/>
            <a:r>
              <a:rPr lang="en-US" dirty="0"/>
              <a:t>Na channel blockade (reversible)</a:t>
            </a:r>
          </a:p>
          <a:p>
            <a:r>
              <a:rPr lang="en-US" sz="3600" dirty="0"/>
              <a:t>Seizures and Arrhythmias</a:t>
            </a:r>
          </a:p>
          <a:p>
            <a:r>
              <a:rPr lang="en-US" sz="3600" dirty="0"/>
              <a:t>Case Report:  </a:t>
            </a:r>
            <a:r>
              <a:rPr lang="en-US" sz="3600" dirty="0" err="1"/>
              <a:t>Crit</a:t>
            </a:r>
            <a:r>
              <a:rPr lang="en-US" sz="3600" dirty="0"/>
              <a:t> Care Med 2011 Apr 29(4)</a:t>
            </a:r>
          </a:p>
          <a:p>
            <a:r>
              <a:rPr lang="en-US" sz="3600" dirty="0"/>
              <a:t>57 y/o with h/o of hypertrophic cardiomyopathy (since age 26, possible glycogen storage disease)</a:t>
            </a:r>
          </a:p>
          <a:p>
            <a:pPr lvl="1"/>
            <a:r>
              <a:rPr lang="en-US" dirty="0"/>
              <a:t>Developed </a:t>
            </a:r>
            <a:r>
              <a:rPr lang="en-US" dirty="0" err="1"/>
              <a:t>lidocaine</a:t>
            </a:r>
            <a:r>
              <a:rPr lang="en-US" dirty="0"/>
              <a:t> toxicity while on a </a:t>
            </a:r>
            <a:r>
              <a:rPr lang="en-US" dirty="0" err="1"/>
              <a:t>gtt</a:t>
            </a:r>
            <a:r>
              <a:rPr lang="en-US" dirty="0"/>
              <a:t> for VT</a:t>
            </a:r>
          </a:p>
          <a:p>
            <a:pPr lvl="1"/>
            <a:r>
              <a:rPr lang="en-US" dirty="0"/>
              <a:t>Reversed with LRT </a:t>
            </a:r>
          </a:p>
        </p:txBody>
      </p:sp>
    </p:spTree>
    <p:extLst>
      <p:ext uri="{BB962C8B-B14F-4D97-AF65-F5344CB8AC3E}">
        <p14:creationId xmlns:p14="http://schemas.microsoft.com/office/powerpoint/2010/main" val="368980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533400"/>
            <a:ext cx="7315200" cy="11540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663366"/>
                </a:solidFill>
              </a:rPr>
              <a:t>Lamotrigine</a:t>
            </a:r>
            <a:r>
              <a:rPr lang="en-US" dirty="0">
                <a:solidFill>
                  <a:srgbClr val="663366"/>
                </a:solidFill>
              </a:rPr>
              <a:t> </a:t>
            </a:r>
            <a:r>
              <a:rPr lang="en-US" sz="3000" dirty="0">
                <a:solidFill>
                  <a:srgbClr val="663366"/>
                </a:solidFill>
              </a:rPr>
              <a:t>(</a:t>
            </a:r>
            <a:r>
              <a:rPr lang="en-US" sz="3000" dirty="0" err="1">
                <a:solidFill>
                  <a:srgbClr val="663366"/>
                </a:solidFill>
              </a:rPr>
              <a:t>Lamictal</a:t>
            </a:r>
            <a:r>
              <a:rPr lang="en-US" sz="3000" dirty="0">
                <a:solidFill>
                  <a:srgbClr val="663366"/>
                </a:solidFill>
              </a:rPr>
              <a:t>)</a:t>
            </a:r>
          </a:p>
        </p:txBody>
      </p:sp>
      <p:sp>
        <p:nvSpPr>
          <p:cNvPr id="3" name="Content Placeholder 2"/>
          <p:cNvSpPr txBox="1">
            <a:spLocks/>
          </p:cNvSpPr>
          <p:nvPr/>
        </p:nvSpPr>
        <p:spPr>
          <a:xfrm>
            <a:off x="914400" y="1752600"/>
            <a:ext cx="7315200" cy="35395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Sodium channel blocking agent (likely)</a:t>
            </a:r>
          </a:p>
          <a:p>
            <a:r>
              <a:rPr lang="en-US" sz="2800" dirty="0"/>
              <a:t>Seizures &amp; Arrhythmias</a:t>
            </a:r>
          </a:p>
          <a:p>
            <a:r>
              <a:rPr lang="en-US" sz="2800" dirty="0"/>
              <a:t>Case Report:  J </a:t>
            </a:r>
            <a:r>
              <a:rPr lang="en-US" sz="2800" dirty="0" err="1"/>
              <a:t>Emerg</a:t>
            </a:r>
            <a:r>
              <a:rPr lang="en-US" sz="2800" dirty="0"/>
              <a:t> Med 2011 May 26</a:t>
            </a:r>
          </a:p>
          <a:p>
            <a:r>
              <a:rPr lang="en-US" sz="2800" dirty="0"/>
              <a:t>50 y/o woman  OD’d on </a:t>
            </a:r>
            <a:r>
              <a:rPr lang="en-US" sz="2800" dirty="0" err="1"/>
              <a:t>lamotrigine</a:t>
            </a:r>
            <a:endParaRPr lang="en-US" sz="2800" dirty="0"/>
          </a:p>
          <a:p>
            <a:pPr lvl="1"/>
            <a:r>
              <a:rPr lang="en-US" sz="2400" dirty="0"/>
              <a:t>Symptoms included loss of consciousness &amp; widening of QRS with LBBB</a:t>
            </a:r>
          </a:p>
          <a:p>
            <a:pPr lvl="1"/>
            <a:r>
              <a:rPr lang="en-US" sz="2400" dirty="0" err="1"/>
              <a:t>Pt</a:t>
            </a:r>
            <a:r>
              <a:rPr lang="en-US" sz="2400" dirty="0"/>
              <a:t> treated with traditional ACLS without effect</a:t>
            </a:r>
          </a:p>
          <a:p>
            <a:pPr lvl="1"/>
            <a:r>
              <a:rPr lang="en-US" sz="2400" dirty="0"/>
              <a:t>Recovery occurred with LRT</a:t>
            </a:r>
          </a:p>
        </p:txBody>
      </p:sp>
    </p:spTree>
    <p:extLst>
      <p:ext uri="{BB962C8B-B14F-4D97-AF65-F5344CB8AC3E}">
        <p14:creationId xmlns:p14="http://schemas.microsoft.com/office/powerpoint/2010/main" val="157500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Epidemiology of Overdoses</a:t>
            </a:r>
          </a:p>
          <a:p>
            <a:r>
              <a:rPr lang="en-US" dirty="0"/>
              <a:t>Review of pertinent physiology and pharmacology</a:t>
            </a:r>
          </a:p>
          <a:p>
            <a:r>
              <a:rPr lang="en-US" dirty="0"/>
              <a:t>Intralipid Therapy</a:t>
            </a:r>
          </a:p>
          <a:p>
            <a:r>
              <a:rPr lang="en-US" dirty="0"/>
              <a:t>High-Dose Insulin Therapy</a:t>
            </a:r>
          </a:p>
        </p:txBody>
      </p:sp>
    </p:spTree>
    <p:extLst>
      <p:ext uri="{BB962C8B-B14F-4D97-AF65-F5344CB8AC3E}">
        <p14:creationId xmlns:p14="http://schemas.microsoft.com/office/powerpoint/2010/main" val="833071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228600"/>
            <a:ext cx="7315200" cy="11540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Bupropion </a:t>
            </a:r>
            <a:r>
              <a:rPr lang="en-US" sz="3000" dirty="0">
                <a:solidFill>
                  <a:srgbClr val="663366"/>
                </a:solidFill>
              </a:rPr>
              <a:t>(</a:t>
            </a:r>
            <a:r>
              <a:rPr lang="en-US" sz="3000" dirty="0" err="1">
                <a:solidFill>
                  <a:srgbClr val="663366"/>
                </a:solidFill>
              </a:rPr>
              <a:t>Wellbutrin</a:t>
            </a:r>
            <a:r>
              <a:rPr lang="en-US" sz="3000" dirty="0">
                <a:solidFill>
                  <a:srgbClr val="663366"/>
                </a:solidFill>
              </a:rPr>
              <a:t>)</a:t>
            </a:r>
          </a:p>
        </p:txBody>
      </p:sp>
      <p:sp>
        <p:nvSpPr>
          <p:cNvPr id="3" name="Content Placeholder 2"/>
          <p:cNvSpPr txBox="1">
            <a:spLocks/>
          </p:cNvSpPr>
          <p:nvPr/>
        </p:nvSpPr>
        <p:spPr>
          <a:xfrm>
            <a:off x="914400" y="1371600"/>
            <a:ext cx="7315200" cy="35395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Dopamine &amp; Norepinephrine Reuptake </a:t>
            </a:r>
            <a:r>
              <a:rPr lang="en-US" sz="2800" dirty="0" err="1"/>
              <a:t>Inh</a:t>
            </a:r>
            <a:endParaRPr lang="en-US" sz="2800" dirty="0"/>
          </a:p>
          <a:p>
            <a:r>
              <a:rPr lang="en-US" sz="2800" dirty="0"/>
              <a:t>Seizures &amp; Arrhythmias</a:t>
            </a:r>
          </a:p>
          <a:p>
            <a:r>
              <a:rPr lang="en-US" sz="2800" dirty="0"/>
              <a:t>Case Report:  Ann </a:t>
            </a:r>
            <a:r>
              <a:rPr lang="en-US" sz="2800" dirty="0" err="1"/>
              <a:t>Emerg</a:t>
            </a:r>
            <a:r>
              <a:rPr lang="en-US" sz="2800" dirty="0"/>
              <a:t> Med.  2008 Apr;51(4)412-5</a:t>
            </a:r>
          </a:p>
          <a:p>
            <a:r>
              <a:rPr lang="en-US" sz="2800" dirty="0"/>
              <a:t>17 y/o ingested ~8g of bupropion (and 4g of </a:t>
            </a:r>
            <a:r>
              <a:rPr lang="en-US" sz="2800" dirty="0" err="1"/>
              <a:t>lamotrigine</a:t>
            </a:r>
            <a:r>
              <a:rPr lang="en-US" sz="2800" dirty="0"/>
              <a:t>)</a:t>
            </a:r>
          </a:p>
          <a:p>
            <a:pPr lvl="1"/>
            <a:r>
              <a:rPr lang="en-US" sz="2400" dirty="0"/>
              <a:t>Presented with seizures and cardiovascular collapse (ACLS initiated)</a:t>
            </a:r>
          </a:p>
          <a:p>
            <a:pPr lvl="1"/>
            <a:r>
              <a:rPr lang="en-US" sz="2400" dirty="0"/>
              <a:t>After 100mL of LRT, recovery occurred </a:t>
            </a:r>
          </a:p>
          <a:p>
            <a:pPr lvl="2"/>
            <a:r>
              <a:rPr lang="en-US" dirty="0"/>
              <a:t>including walking out of the hospital</a:t>
            </a:r>
          </a:p>
        </p:txBody>
      </p:sp>
    </p:spTree>
    <p:extLst>
      <p:ext uri="{BB962C8B-B14F-4D97-AF65-F5344CB8AC3E}">
        <p14:creationId xmlns:p14="http://schemas.microsoft.com/office/powerpoint/2010/main" val="257291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381000"/>
            <a:ext cx="7315200" cy="11540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663366"/>
                </a:solidFill>
              </a:rPr>
              <a:t>Dosulepin</a:t>
            </a:r>
            <a:r>
              <a:rPr lang="en-US" dirty="0">
                <a:solidFill>
                  <a:srgbClr val="663366"/>
                </a:solidFill>
              </a:rPr>
              <a:t> </a:t>
            </a:r>
            <a:r>
              <a:rPr lang="en-US" sz="3000" dirty="0">
                <a:solidFill>
                  <a:srgbClr val="663366"/>
                </a:solidFill>
              </a:rPr>
              <a:t>(</a:t>
            </a:r>
            <a:r>
              <a:rPr lang="en-US" sz="3000" dirty="0" err="1">
                <a:solidFill>
                  <a:srgbClr val="663366"/>
                </a:solidFill>
              </a:rPr>
              <a:t>Prothiaden</a:t>
            </a:r>
            <a:r>
              <a:rPr lang="en-US" sz="3000" dirty="0">
                <a:solidFill>
                  <a:srgbClr val="663366"/>
                </a:solidFill>
              </a:rPr>
              <a:t>)</a:t>
            </a:r>
          </a:p>
        </p:txBody>
      </p:sp>
      <p:sp>
        <p:nvSpPr>
          <p:cNvPr id="3" name="Content Placeholder 2"/>
          <p:cNvSpPr txBox="1">
            <a:spLocks/>
          </p:cNvSpPr>
          <p:nvPr/>
        </p:nvSpPr>
        <p:spPr>
          <a:xfrm>
            <a:off x="914400" y="1371600"/>
            <a:ext cx="7315200" cy="35395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a:t>TCA</a:t>
            </a:r>
          </a:p>
          <a:p>
            <a:pPr lvl="1"/>
            <a:r>
              <a:rPr lang="en-US" sz="2200" dirty="0"/>
              <a:t>Serotonin &amp; Norepinephrine Reuptake Inhibition</a:t>
            </a:r>
          </a:p>
          <a:p>
            <a:pPr lvl="1"/>
            <a:r>
              <a:rPr lang="en-US" sz="2200" dirty="0"/>
              <a:t>Na &amp; K channel blockade</a:t>
            </a:r>
          </a:p>
          <a:p>
            <a:pPr lvl="1"/>
            <a:r>
              <a:rPr lang="en-US" sz="2200" dirty="0"/>
              <a:t>Some α1adrenergic and anticholinergic activity</a:t>
            </a:r>
          </a:p>
          <a:p>
            <a:r>
              <a:rPr lang="en-US" sz="3000" dirty="0"/>
              <a:t>Seizures &amp; Arrhythmias</a:t>
            </a:r>
          </a:p>
          <a:p>
            <a:r>
              <a:rPr lang="en-US" sz="3000" dirty="0"/>
              <a:t>Case Report:  </a:t>
            </a:r>
            <a:r>
              <a:rPr lang="en-US" sz="3000" dirty="0" err="1"/>
              <a:t>Clin</a:t>
            </a:r>
            <a:r>
              <a:rPr lang="en-US" sz="3000" dirty="0"/>
              <a:t> Toxicology 2011 Apr; 49(4):  337-9</a:t>
            </a:r>
          </a:p>
          <a:p>
            <a:r>
              <a:rPr lang="en-US" sz="3000" dirty="0"/>
              <a:t>36 y/o ingested 5.25g of </a:t>
            </a:r>
            <a:r>
              <a:rPr lang="en-US" sz="3000" dirty="0" err="1"/>
              <a:t>dosulepin</a:t>
            </a:r>
            <a:endParaRPr lang="en-US" sz="3000" dirty="0"/>
          </a:p>
          <a:p>
            <a:pPr lvl="1"/>
            <a:r>
              <a:rPr lang="en-US" sz="2200" dirty="0" err="1"/>
              <a:t>Pt</a:t>
            </a:r>
            <a:r>
              <a:rPr lang="en-US" sz="2200" dirty="0"/>
              <a:t> developed seizures and QRS widening and QT prolongation</a:t>
            </a:r>
          </a:p>
          <a:p>
            <a:pPr lvl="1"/>
            <a:r>
              <a:rPr lang="en-US" sz="2200" dirty="0"/>
              <a:t>Initially treated with sodium-</a:t>
            </a:r>
            <a:r>
              <a:rPr lang="en-US" sz="2200" dirty="0" err="1"/>
              <a:t>bicarb</a:t>
            </a:r>
            <a:endParaRPr lang="en-US" sz="2200" dirty="0"/>
          </a:p>
          <a:p>
            <a:pPr lvl="1"/>
            <a:r>
              <a:rPr lang="en-US" sz="2200" dirty="0" err="1"/>
              <a:t>Pt</a:t>
            </a:r>
            <a:r>
              <a:rPr lang="en-US" sz="2200" dirty="0"/>
              <a:t> recovered with LRT</a:t>
            </a:r>
          </a:p>
        </p:txBody>
      </p:sp>
    </p:spTree>
    <p:extLst>
      <p:ext uri="{BB962C8B-B14F-4D97-AF65-F5344CB8AC3E}">
        <p14:creationId xmlns:p14="http://schemas.microsoft.com/office/powerpoint/2010/main" val="234475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457200"/>
            <a:ext cx="7315200" cy="11540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Verapamil</a:t>
            </a:r>
          </a:p>
        </p:txBody>
      </p:sp>
      <p:sp>
        <p:nvSpPr>
          <p:cNvPr id="3" name="Content Placeholder 2"/>
          <p:cNvSpPr txBox="1">
            <a:spLocks/>
          </p:cNvSpPr>
          <p:nvPr/>
        </p:nvSpPr>
        <p:spPr>
          <a:xfrm>
            <a:off x="914400" y="1447800"/>
            <a:ext cx="7315200" cy="353952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L-type Calcium-channel Blocker</a:t>
            </a:r>
          </a:p>
          <a:p>
            <a:r>
              <a:rPr lang="en-US" dirty="0" err="1"/>
              <a:t>Bradycardia</a:t>
            </a:r>
            <a:r>
              <a:rPr lang="en-US" dirty="0"/>
              <a:t> &amp; Dysrhythmias</a:t>
            </a:r>
          </a:p>
          <a:p>
            <a:r>
              <a:rPr lang="en-US" dirty="0"/>
              <a:t>Case Report:  Resuscitation 2009 May; 80(5):591-3</a:t>
            </a:r>
          </a:p>
          <a:p>
            <a:r>
              <a:rPr lang="en-US" dirty="0"/>
              <a:t>Cardiogenic shock in which the patient fully recovered after LRT (when traditional methods failed)</a:t>
            </a:r>
          </a:p>
          <a:p>
            <a:pPr lvl="1"/>
            <a:r>
              <a:rPr lang="en-US" dirty="0"/>
              <a:t>Toxicity confirmed with levels (including metabolites)</a:t>
            </a:r>
          </a:p>
        </p:txBody>
      </p:sp>
    </p:spTree>
    <p:extLst>
      <p:ext uri="{BB962C8B-B14F-4D97-AF65-F5344CB8AC3E}">
        <p14:creationId xmlns:p14="http://schemas.microsoft.com/office/powerpoint/2010/main" val="359348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533400"/>
            <a:ext cx="7315200" cy="11540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Haloperidol</a:t>
            </a:r>
          </a:p>
        </p:txBody>
      </p:sp>
      <p:sp>
        <p:nvSpPr>
          <p:cNvPr id="3" name="Content Placeholder 2"/>
          <p:cNvSpPr txBox="1">
            <a:spLocks/>
          </p:cNvSpPr>
          <p:nvPr/>
        </p:nvSpPr>
        <p:spPr>
          <a:xfrm>
            <a:off x="914400" y="2057400"/>
            <a:ext cx="7315200" cy="3539527"/>
          </a:xfrm>
          <a:prstGeom prst="rect">
            <a:avLst/>
          </a:prstGeom>
        </p:spPr>
        <p:txBody>
          <a:bodyPr lIns="91440" tIns="45720" rIns="91440" bIns="45720" anchor="t">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Dopamine Antagonist</a:t>
            </a:r>
          </a:p>
          <a:p>
            <a:r>
              <a:rPr lang="en-US" dirty="0"/>
              <a:t>NMS, Seizures, and Dysrhythmias</a:t>
            </a:r>
          </a:p>
          <a:p>
            <a:r>
              <a:rPr lang="en-US" dirty="0"/>
              <a:t>Case Report:  Ann Intern Med 2009 May 19;150(10):737-8</a:t>
            </a:r>
          </a:p>
          <a:p>
            <a:r>
              <a:rPr lang="en-US" dirty="0"/>
              <a:t>45 y/o woman with HTN, anxiety, depression, opioid abuse, &amp; cigarette smoking presented with palpitations </a:t>
            </a:r>
            <a:r>
              <a:rPr lang="en-US"/>
              <a:t>and chest pain treated successfully with Intralipids</a:t>
            </a:r>
          </a:p>
        </p:txBody>
      </p:sp>
    </p:spTree>
    <p:extLst>
      <p:ext uri="{BB962C8B-B14F-4D97-AF65-F5344CB8AC3E}">
        <p14:creationId xmlns:p14="http://schemas.microsoft.com/office/powerpoint/2010/main" val="3580799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533400"/>
            <a:ext cx="7315200" cy="1154097"/>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663366"/>
                </a:solidFill>
              </a:rPr>
              <a:t>Quetiapine</a:t>
            </a:r>
            <a:r>
              <a:rPr lang="en-US" dirty="0">
                <a:solidFill>
                  <a:srgbClr val="663366"/>
                </a:solidFill>
              </a:rPr>
              <a:t> &amp; Sertraline </a:t>
            </a:r>
            <a:r>
              <a:rPr lang="en-US" sz="2600" dirty="0">
                <a:solidFill>
                  <a:srgbClr val="663366"/>
                </a:solidFill>
              </a:rPr>
              <a:t>(Seroquel &amp; Zoloft)</a:t>
            </a:r>
          </a:p>
        </p:txBody>
      </p:sp>
      <p:sp>
        <p:nvSpPr>
          <p:cNvPr id="3" name="Content Placeholder 2"/>
          <p:cNvSpPr txBox="1">
            <a:spLocks/>
          </p:cNvSpPr>
          <p:nvPr/>
        </p:nvSpPr>
        <p:spPr>
          <a:xfrm>
            <a:off x="914400" y="1905001"/>
            <a:ext cx="7315200" cy="48006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t>Quetiapine</a:t>
            </a:r>
            <a:r>
              <a:rPr lang="en-US" dirty="0"/>
              <a:t> – Serotonin reuptake </a:t>
            </a:r>
            <a:r>
              <a:rPr lang="en-US" dirty="0" err="1"/>
              <a:t>inh</a:t>
            </a:r>
            <a:endParaRPr lang="en-US" dirty="0"/>
          </a:p>
          <a:p>
            <a:pPr lvl="1"/>
            <a:r>
              <a:rPr lang="en-US" dirty="0"/>
              <a:t>Also some Dopamine, Histamine, and α1&amp;2adrenergic antagonism</a:t>
            </a:r>
          </a:p>
          <a:p>
            <a:pPr lvl="1"/>
            <a:r>
              <a:rPr lang="en-US" dirty="0"/>
              <a:t>Anticholinergic </a:t>
            </a:r>
            <a:r>
              <a:rPr lang="en-US" dirty="0" err="1"/>
              <a:t>toxidrome</a:t>
            </a:r>
            <a:r>
              <a:rPr lang="en-US" dirty="0"/>
              <a:t>, Seizures, CNS </a:t>
            </a:r>
            <a:r>
              <a:rPr lang="en-US" dirty="0" err="1"/>
              <a:t>dep</a:t>
            </a:r>
            <a:r>
              <a:rPr lang="en-US" dirty="0"/>
              <a:t> &amp; QT prolongation (no known </a:t>
            </a:r>
            <a:r>
              <a:rPr lang="en-US" dirty="0" err="1"/>
              <a:t>Torsades</a:t>
            </a:r>
            <a:r>
              <a:rPr lang="en-US" dirty="0"/>
              <a:t>)</a:t>
            </a:r>
          </a:p>
          <a:p>
            <a:r>
              <a:rPr lang="en-US" dirty="0"/>
              <a:t>Sertraline – SSRI</a:t>
            </a:r>
          </a:p>
          <a:p>
            <a:pPr lvl="1"/>
            <a:r>
              <a:rPr lang="en-US" dirty="0"/>
              <a:t>Seizures, CNS </a:t>
            </a:r>
            <a:r>
              <a:rPr lang="en-US" dirty="0" err="1"/>
              <a:t>dep</a:t>
            </a:r>
            <a:r>
              <a:rPr lang="en-US" dirty="0"/>
              <a:t>, &amp; QT prolongation (no known </a:t>
            </a:r>
            <a:r>
              <a:rPr lang="en-US" dirty="0" err="1"/>
              <a:t>Torsades</a:t>
            </a:r>
            <a:r>
              <a:rPr lang="en-US" dirty="0"/>
              <a:t>)</a:t>
            </a:r>
          </a:p>
          <a:p>
            <a:r>
              <a:rPr lang="en-US" dirty="0"/>
              <a:t>Case Report:  Anesthesia 2009 Feb;64(2):191-4</a:t>
            </a:r>
          </a:p>
          <a:p>
            <a:r>
              <a:rPr lang="en-US" dirty="0"/>
              <a:t>61 y/o man who attempted suicide by ingesting </a:t>
            </a:r>
            <a:r>
              <a:rPr lang="en-US" dirty="0" err="1"/>
              <a:t>quetiapine</a:t>
            </a:r>
            <a:r>
              <a:rPr lang="en-US" dirty="0"/>
              <a:t> and sertraline.  </a:t>
            </a:r>
            <a:r>
              <a:rPr lang="en-US" dirty="0" err="1"/>
              <a:t>Pt</a:t>
            </a:r>
            <a:r>
              <a:rPr lang="en-US" dirty="0"/>
              <a:t> was in a deep comatose state.  Given LRT soon after ACLS initiated.  </a:t>
            </a:r>
            <a:r>
              <a:rPr lang="en-US" dirty="0" err="1"/>
              <a:t>Pt’s</a:t>
            </a:r>
            <a:r>
              <a:rPr lang="en-US" dirty="0"/>
              <a:t> mental status improved almost immediately and intubation staved off</a:t>
            </a:r>
          </a:p>
        </p:txBody>
      </p:sp>
    </p:spTree>
    <p:extLst>
      <p:ext uri="{BB962C8B-B14F-4D97-AF65-F5344CB8AC3E}">
        <p14:creationId xmlns:p14="http://schemas.microsoft.com/office/powerpoint/2010/main" val="25515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457200"/>
            <a:ext cx="7315200" cy="1154097"/>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rgbClr val="663366"/>
                </a:solidFill>
              </a:rPr>
              <a:t>Technical Aspects - Intralipids</a:t>
            </a:r>
            <a:endParaRPr lang="en-US" dirty="0">
              <a:solidFill>
                <a:srgbClr val="663366"/>
              </a:solidFill>
            </a:endParaRPr>
          </a:p>
        </p:txBody>
      </p:sp>
      <p:sp>
        <p:nvSpPr>
          <p:cNvPr id="3" name="Content Placeholder 2"/>
          <p:cNvSpPr txBox="1">
            <a:spLocks/>
          </p:cNvSpPr>
          <p:nvPr/>
        </p:nvSpPr>
        <p:spPr>
          <a:xfrm>
            <a:off x="457200" y="1447800"/>
            <a:ext cx="8229600" cy="5257800"/>
          </a:xfrm>
          <a:prstGeom prst="rect">
            <a:avLst/>
          </a:prstGeom>
        </p:spPr>
        <p:txBody>
          <a:bodyPr lIns="91440" tIns="45720" rIns="91440" bIns="45720" anchor="t">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 the event of local anesthetic-induced cardiac arrest that is unresponsive to standard therapy, in addition to standard cardio-pulmonary resuscitation, </a:t>
            </a:r>
            <a:r>
              <a:rPr lang="en-US" err="1"/>
              <a:t>Intralipid</a:t>
            </a:r>
            <a:r>
              <a:rPr lang="en-US" dirty="0"/>
              <a:t> 20% should be given </a:t>
            </a:r>
            <a:r>
              <a:rPr lang="en-US" err="1"/>
              <a:t>i.v.</a:t>
            </a:r>
            <a:r>
              <a:rPr lang="en-US" dirty="0"/>
              <a:t> in the following dose regime:</a:t>
            </a:r>
          </a:p>
          <a:p>
            <a:r>
              <a:rPr lang="en-US" b="1" err="1"/>
              <a:t>Intralipid</a:t>
            </a:r>
            <a:r>
              <a:rPr lang="en-US" b="1" dirty="0"/>
              <a:t> 20% 1.5mL/kg over 1 minute</a:t>
            </a:r>
          </a:p>
          <a:p>
            <a:pPr lvl="1"/>
            <a:r>
              <a:rPr lang="en-US" b="1" i="1" dirty="0"/>
              <a:t>Take a 500ml bag of Intralipid20%and a 50ml syringe.</a:t>
            </a:r>
          </a:p>
          <a:p>
            <a:pPr lvl="1"/>
            <a:r>
              <a:rPr lang="en-US" b="1" i="1"/>
              <a:t>Draw up</a:t>
            </a:r>
            <a:r>
              <a:rPr lang="en-US" b="1" i="1" dirty="0"/>
              <a:t> 50ml and give stat i.v.X2</a:t>
            </a:r>
          </a:p>
          <a:p>
            <a:pPr lvl="1"/>
            <a:r>
              <a:rPr lang="en-US" b="1" i="1" dirty="0"/>
              <a:t>Then attach the </a:t>
            </a:r>
            <a:r>
              <a:rPr lang="en-US" b="1" i="1" err="1"/>
              <a:t>Intralipid</a:t>
            </a:r>
            <a:r>
              <a:rPr lang="en-US" b="1" i="1" dirty="0"/>
              <a:t> bag to an iv administration set (</a:t>
            </a:r>
            <a:r>
              <a:rPr lang="en-US" b="1" i="1" err="1"/>
              <a:t>macrodrip</a:t>
            </a:r>
            <a:r>
              <a:rPr lang="en-US" b="1" i="1" dirty="0"/>
              <a:t>) and run it </a:t>
            </a:r>
            <a:r>
              <a:rPr lang="en-US" b="1" i="1" err="1"/>
              <a:t>i.v.</a:t>
            </a:r>
            <a:r>
              <a:rPr lang="en-US" b="1" i="1" dirty="0"/>
              <a:t> over the next 15 minutes</a:t>
            </a:r>
          </a:p>
          <a:p>
            <a:pPr lvl="1"/>
            <a:r>
              <a:rPr lang="en-US" b="1" i="1" dirty="0"/>
              <a:t>Repeat the initial bolus up to twice more – if spontaneous circulation has not returned.</a:t>
            </a:r>
            <a:endParaRPr lang="en-US" b="1"/>
          </a:p>
          <a:p>
            <a:r>
              <a:rPr lang="en-US" b="1" dirty="0"/>
              <a:t>Follow immediately with an infusion at a rate of 0.25mL/kg/min</a:t>
            </a:r>
          </a:p>
          <a:p>
            <a:r>
              <a:rPr lang="en-US" dirty="0"/>
              <a:t>Continue chest compressions</a:t>
            </a:r>
          </a:p>
          <a:p>
            <a:r>
              <a:rPr lang="en-US" dirty="0"/>
              <a:t>Repeat bolus every 3-5 minutes up to 3 mL/kg total dose until circulation is restored</a:t>
            </a:r>
          </a:p>
          <a:p>
            <a:r>
              <a:rPr lang="en-US" dirty="0"/>
              <a:t>Continue infusion until hemodynamic stability is restored. Increase the rate to 0.5 mL/kg/min if BP declines</a:t>
            </a:r>
          </a:p>
          <a:p>
            <a:r>
              <a:rPr lang="en-US" dirty="0"/>
              <a:t>A maximum total dose of 8mL/kg is recommended (560mL for a 70kg man)</a:t>
            </a:r>
          </a:p>
        </p:txBody>
      </p:sp>
    </p:spTree>
    <p:extLst>
      <p:ext uri="{BB962C8B-B14F-4D97-AF65-F5344CB8AC3E}">
        <p14:creationId xmlns:p14="http://schemas.microsoft.com/office/powerpoint/2010/main" val="43832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High-Dose Insulin Therapy, etc</a:t>
            </a:r>
            <a:endParaRPr lang="en-US" dirty="0"/>
          </a:p>
        </p:txBody>
      </p:sp>
      <p:sp>
        <p:nvSpPr>
          <p:cNvPr id="4" name="Text Placeholder 3"/>
          <p:cNvSpPr>
            <a:spLocks noGrp="1"/>
          </p:cNvSpPr>
          <p:nvPr>
            <p:ph type="body" idx="1"/>
          </p:nvPr>
        </p:nvSpPr>
        <p:spPr/>
        <p:txBody>
          <a:bodyPr/>
          <a:lstStyle/>
          <a:p>
            <a:r>
              <a:rPr lang="en-US"/>
              <a:t>Cardiovascular Overdose</a:t>
            </a:r>
            <a:endParaRPr lang="en-US" dirty="0"/>
          </a:p>
        </p:txBody>
      </p:sp>
    </p:spTree>
    <p:extLst>
      <p:ext uri="{BB962C8B-B14F-4D97-AF65-F5344CB8AC3E}">
        <p14:creationId xmlns:p14="http://schemas.microsoft.com/office/powerpoint/2010/main" val="235950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663366"/>
                </a:solidFill>
              </a:rPr>
              <a:t>Adrenoreceptors</a:t>
            </a:r>
            <a:endParaRPr lang="en-US" dirty="0">
              <a:solidFill>
                <a:srgbClr val="663366"/>
              </a:solidFill>
            </a:endParaRPr>
          </a:p>
        </p:txBody>
      </p:sp>
      <p:sp>
        <p:nvSpPr>
          <p:cNvPr id="4" name="Content Placeholder 2"/>
          <p:cNvSpPr txBox="1">
            <a:spLocks/>
          </p:cNvSpPr>
          <p:nvPr/>
        </p:nvSpPr>
        <p:spPr>
          <a:xfrm>
            <a:off x="335155" y="2084293"/>
            <a:ext cx="8431796" cy="43370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Alpha1 effects are mediated by </a:t>
            </a:r>
            <a:r>
              <a:rPr lang="en-US" dirty="0" err="1"/>
              <a:t>Gq</a:t>
            </a:r>
            <a:r>
              <a:rPr lang="en-US" dirty="0"/>
              <a:t> protein coupling &gt; IP3 &amp; DAG &gt; calcium release from smooth muscle</a:t>
            </a:r>
          </a:p>
          <a:p>
            <a:r>
              <a:rPr lang="en-US" dirty="0"/>
              <a:t>Alpha1</a:t>
            </a:r>
          </a:p>
          <a:p>
            <a:pPr lvl="1"/>
            <a:r>
              <a:rPr lang="en-US" dirty="0"/>
              <a:t>Contracts vascular smooth muscle, pupils, and </a:t>
            </a:r>
            <a:r>
              <a:rPr lang="en-US" dirty="0" err="1"/>
              <a:t>pilomotor</a:t>
            </a:r>
            <a:r>
              <a:rPr lang="en-US" dirty="0"/>
              <a:t> smooth muscle</a:t>
            </a:r>
          </a:p>
          <a:p>
            <a:pPr lvl="1"/>
            <a:r>
              <a:rPr lang="en-US" dirty="0"/>
              <a:t>Stimulates </a:t>
            </a:r>
            <a:r>
              <a:rPr lang="en-US" dirty="0" err="1"/>
              <a:t>glycogenolysis</a:t>
            </a: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79943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663366"/>
                </a:solidFill>
              </a:rPr>
              <a:t>Adrenoreceptors</a:t>
            </a:r>
            <a:endParaRPr lang="en-US" dirty="0">
              <a:solidFill>
                <a:srgbClr val="663366"/>
              </a:solidFill>
            </a:endParaRPr>
          </a:p>
        </p:txBody>
      </p:sp>
      <p:sp>
        <p:nvSpPr>
          <p:cNvPr id="3" name="Content Placeholder 2"/>
          <p:cNvSpPr txBox="1">
            <a:spLocks/>
          </p:cNvSpPr>
          <p:nvPr/>
        </p:nvSpPr>
        <p:spPr>
          <a:xfrm>
            <a:off x="405713" y="2084293"/>
            <a:ext cx="8325957" cy="435472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Alpha2 activation results in inhibition of adenyl cyclase through Gi protein coupling</a:t>
            </a:r>
          </a:p>
          <a:p>
            <a:r>
              <a:rPr lang="en-US"/>
              <a:t>Alpha2</a:t>
            </a:r>
          </a:p>
          <a:p>
            <a:pPr lvl="1"/>
            <a:r>
              <a:rPr lang="en-US"/>
              <a:t>Contracts some vascular smooth muscle</a:t>
            </a:r>
          </a:p>
          <a:p>
            <a:pPr lvl="1"/>
            <a:r>
              <a:rPr lang="en-US"/>
              <a:t>Inhibits adrenergic and cholinergic transmitter release</a:t>
            </a:r>
          </a:p>
          <a:p>
            <a:pPr lvl="1"/>
            <a:r>
              <a:rPr lang="en-US"/>
              <a:t>Stimulates platelet aggregation</a:t>
            </a:r>
          </a:p>
          <a:p>
            <a:pPr lvl="1"/>
            <a:r>
              <a:rPr lang="en-US"/>
              <a:t>Inhibits lipolysis and insulin release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47299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663366"/>
                </a:solidFill>
              </a:rPr>
              <a:t>Adrenoreceptors</a:t>
            </a:r>
            <a:endParaRPr lang="en-US" dirty="0">
              <a:solidFill>
                <a:srgbClr val="663366"/>
              </a:solidFill>
            </a:endParaRPr>
          </a:p>
        </p:txBody>
      </p:sp>
      <p:sp>
        <p:nvSpPr>
          <p:cNvPr id="3" name="Content Placeholder 2"/>
          <p:cNvSpPr txBox="1">
            <a:spLocks/>
          </p:cNvSpPr>
          <p:nvPr/>
        </p:nvSpPr>
        <p:spPr>
          <a:xfrm>
            <a:off x="388073" y="2084294"/>
            <a:ext cx="8378877" cy="4407652"/>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Beta receptors stimulate adenyl cyclase via Gs protein coupling, which releases cAMP in the cell</a:t>
            </a:r>
          </a:p>
          <a:p>
            <a:r>
              <a:rPr lang="en-US"/>
              <a:t>Beta1</a:t>
            </a:r>
          </a:p>
          <a:p>
            <a:pPr lvl="1"/>
            <a:r>
              <a:rPr lang="en-US"/>
              <a:t>Stimulates rate and force of the heart</a:t>
            </a:r>
          </a:p>
          <a:p>
            <a:pPr lvl="1"/>
            <a:r>
              <a:rPr lang="en-US"/>
              <a:t>Stimulates renin release (at juxtaglomerular cells)</a:t>
            </a:r>
          </a:p>
          <a:p>
            <a:r>
              <a:rPr lang="en-US"/>
              <a:t>Beta2</a:t>
            </a:r>
          </a:p>
          <a:p>
            <a:pPr lvl="1"/>
            <a:r>
              <a:rPr lang="en-US"/>
              <a:t>Relaxes respiratory, uterine, and vascular smooth muscle</a:t>
            </a:r>
          </a:p>
          <a:p>
            <a:pPr lvl="1"/>
            <a:r>
              <a:rPr lang="en-US"/>
              <a:t>Stimulates glycogenolysis and insulin release</a:t>
            </a:r>
          </a:p>
          <a:p>
            <a:pPr lvl="1"/>
            <a:r>
              <a:rPr lang="en-US"/>
              <a:t>Causes tremor at the somatic (voluntary muscle) motor nerve terminals</a:t>
            </a:r>
            <a:endParaRPr lang="en-US" dirty="0"/>
          </a:p>
        </p:txBody>
      </p:sp>
    </p:spTree>
    <p:extLst>
      <p:ext uri="{BB962C8B-B14F-4D97-AF65-F5344CB8AC3E}">
        <p14:creationId xmlns:p14="http://schemas.microsoft.com/office/powerpoint/2010/main" val="329882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Caveat to Toxicology Case Reports</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a:t>Though case reports are inherent in publication bias, many therapies cannot undergo rigorous double-blind, placebo-controlled, prospective trials.  They do however, support the animal models.</a:t>
            </a:r>
          </a:p>
          <a:p>
            <a:pPr marL="0" indent="0">
              <a:buNone/>
            </a:pPr>
            <a:endParaRPr lang="en-US" dirty="0"/>
          </a:p>
        </p:txBody>
      </p:sp>
    </p:spTree>
    <p:extLst>
      <p:ext uri="{BB962C8B-B14F-4D97-AF65-F5344CB8AC3E}">
        <p14:creationId xmlns:p14="http://schemas.microsoft.com/office/powerpoint/2010/main" val="1402615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663366"/>
                </a:solidFill>
              </a:rPr>
              <a:t>Adrenoreceptors</a:t>
            </a:r>
            <a:endParaRPr lang="en-US" dirty="0">
              <a:solidFill>
                <a:srgbClr val="663366"/>
              </a:solidFill>
            </a:endParaRPr>
          </a:p>
        </p:txBody>
      </p:sp>
      <p:sp>
        <p:nvSpPr>
          <p:cNvPr id="3" name="Content Placeholder 2"/>
          <p:cNvSpPr txBox="1">
            <a:spLocks/>
          </p:cNvSpPr>
          <p:nvPr/>
        </p:nvSpPr>
        <p:spPr>
          <a:xfrm>
            <a:off x="388073" y="2084294"/>
            <a:ext cx="8361237" cy="43194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Dopamine 1</a:t>
            </a:r>
          </a:p>
          <a:p>
            <a:pPr lvl="1"/>
            <a:r>
              <a:rPr lang="en-US"/>
              <a:t>Relaxes renal and splanchnic blood vessels</a:t>
            </a:r>
          </a:p>
          <a:p>
            <a:r>
              <a:rPr lang="en-US"/>
              <a:t>Dopamine 2</a:t>
            </a:r>
          </a:p>
          <a:p>
            <a:pPr lvl="1"/>
            <a:r>
              <a:rPr lang="en-US"/>
              <a:t>Inhibits adenylyl cyclase at nerve terminals</a:t>
            </a:r>
            <a:endParaRPr lang="en-US" dirty="0"/>
          </a:p>
        </p:txBody>
      </p:sp>
    </p:spTree>
    <p:extLst>
      <p:ext uri="{BB962C8B-B14F-4D97-AF65-F5344CB8AC3E}">
        <p14:creationId xmlns:p14="http://schemas.microsoft.com/office/powerpoint/2010/main" val="3999037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adBin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339" y="0"/>
            <a:ext cx="4899063"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99494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Beta Blockers</a:t>
            </a:r>
          </a:p>
        </p:txBody>
      </p:sp>
      <p:sp>
        <p:nvSpPr>
          <p:cNvPr id="3" name="Content Placeholder 2"/>
          <p:cNvSpPr txBox="1">
            <a:spLocks/>
          </p:cNvSpPr>
          <p:nvPr/>
        </p:nvSpPr>
        <p:spPr>
          <a:xfrm>
            <a:off x="370435" y="2084293"/>
            <a:ext cx="8361236" cy="43547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Adrenoreceptor Antagonists</a:t>
            </a:r>
          </a:p>
          <a:p>
            <a:pPr lvl="1"/>
            <a:r>
              <a:rPr lang="en-US"/>
              <a:t>Nonselective</a:t>
            </a:r>
          </a:p>
          <a:p>
            <a:pPr lvl="2"/>
            <a:r>
              <a:rPr lang="en-US"/>
              <a:t>nadolol, propranolol, timolol, carvedilol, labetalol (also has alpha receptor blockade activity)</a:t>
            </a:r>
          </a:p>
          <a:p>
            <a:pPr lvl="1"/>
            <a:r>
              <a:rPr lang="en-US"/>
              <a:t>Beta1-selective</a:t>
            </a:r>
          </a:p>
          <a:p>
            <a:pPr lvl="2"/>
            <a:r>
              <a:rPr lang="en-US"/>
              <a:t>acebutolol, atenolol, esmolol, metoprolol</a:t>
            </a:r>
          </a:p>
          <a:p>
            <a:pPr lvl="1"/>
            <a:r>
              <a:rPr lang="en-US"/>
              <a:t>Beta2-selective (agonistic)</a:t>
            </a:r>
            <a:endParaRPr lang="en-US" dirty="0"/>
          </a:p>
        </p:txBody>
      </p:sp>
    </p:spTree>
    <p:extLst>
      <p:ext uri="{BB962C8B-B14F-4D97-AF65-F5344CB8AC3E}">
        <p14:creationId xmlns:p14="http://schemas.microsoft.com/office/powerpoint/2010/main" val="3561405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Beta Blocker Toxic Doses</a:t>
            </a:r>
          </a:p>
        </p:txBody>
      </p:sp>
      <p:sp>
        <p:nvSpPr>
          <p:cNvPr id="3" name="Content Placeholder 2"/>
          <p:cNvSpPr txBox="1">
            <a:spLocks/>
          </p:cNvSpPr>
          <p:nvPr/>
        </p:nvSpPr>
        <p:spPr>
          <a:xfrm>
            <a:off x="388073" y="1752600"/>
            <a:ext cx="8378877" cy="51054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Labetalol</a:t>
            </a:r>
          </a:p>
          <a:p>
            <a:pPr lvl="1"/>
            <a:r>
              <a:rPr lang="en-US"/>
              <a:t>&gt;2400mg/day oral; &gt;300mg IV</a:t>
            </a:r>
          </a:p>
          <a:p>
            <a:r>
              <a:rPr lang="en-US"/>
              <a:t>Metoprolol</a:t>
            </a:r>
          </a:p>
          <a:p>
            <a:pPr lvl="1"/>
            <a:r>
              <a:rPr lang="en-US"/>
              <a:t>&gt;400mg/day oral; &gt;15mg IV</a:t>
            </a:r>
          </a:p>
          <a:p>
            <a:r>
              <a:rPr lang="en-US"/>
              <a:t>Carvedilol</a:t>
            </a:r>
          </a:p>
          <a:p>
            <a:pPr lvl="1"/>
            <a:r>
              <a:rPr lang="en-US"/>
              <a:t>&gt;50mg/day oral</a:t>
            </a:r>
          </a:p>
          <a:p>
            <a:r>
              <a:rPr lang="en-US"/>
              <a:t>Propranolol</a:t>
            </a:r>
          </a:p>
          <a:p>
            <a:pPr lvl="1"/>
            <a:r>
              <a:rPr lang="en-US"/>
              <a:t>&gt;640mg/day oral</a:t>
            </a:r>
          </a:p>
          <a:p>
            <a:r>
              <a:rPr lang="en-US"/>
              <a:t>Esmolol</a:t>
            </a:r>
          </a:p>
          <a:p>
            <a:pPr lvl="1"/>
            <a:r>
              <a:rPr lang="en-US"/>
              <a:t>&gt;300mcg/kg/min (with up to 1500mcg/kg total loading)</a:t>
            </a:r>
          </a:p>
          <a:p>
            <a:r>
              <a:rPr lang="en-US"/>
              <a:t>Atenolol</a:t>
            </a:r>
          </a:p>
          <a:p>
            <a:pPr lvl="1"/>
            <a:r>
              <a:rPr lang="en-US"/>
              <a:t>&gt;100mg/day oral</a:t>
            </a:r>
            <a:endParaRPr lang="en-US" dirty="0"/>
          </a:p>
        </p:txBody>
      </p:sp>
    </p:spTree>
    <p:extLst>
      <p:ext uri="{BB962C8B-B14F-4D97-AF65-F5344CB8AC3E}">
        <p14:creationId xmlns:p14="http://schemas.microsoft.com/office/powerpoint/2010/main" val="291217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 Overdose</a:t>
            </a:r>
          </a:p>
        </p:txBody>
      </p:sp>
      <p:sp>
        <p:nvSpPr>
          <p:cNvPr id="3" name="Content Placeholder 2"/>
          <p:cNvSpPr>
            <a:spLocks noGrp="1"/>
          </p:cNvSpPr>
          <p:nvPr>
            <p:ph idx="1"/>
          </p:nvPr>
        </p:nvSpPr>
        <p:spPr/>
        <p:txBody>
          <a:bodyPr/>
          <a:lstStyle/>
          <a:p>
            <a:r>
              <a:rPr lang="en-US" dirty="0"/>
              <a:t>Block beta receptors (competitive inhibition)</a:t>
            </a:r>
          </a:p>
          <a:p>
            <a:r>
              <a:rPr lang="en-US" dirty="0"/>
              <a:t>Decreasing </a:t>
            </a:r>
            <a:r>
              <a:rPr lang="en-US" dirty="0" err="1"/>
              <a:t>cAMP</a:t>
            </a:r>
            <a:r>
              <a:rPr lang="en-US" dirty="0"/>
              <a:t> production and calcium influx</a:t>
            </a:r>
          </a:p>
          <a:p>
            <a:pPr lvl="1"/>
            <a:r>
              <a:rPr lang="en-US" dirty="0"/>
              <a:t>Decreasing heart rate and contractility</a:t>
            </a:r>
          </a:p>
          <a:p>
            <a:pPr lvl="2"/>
            <a:r>
              <a:rPr lang="en-US" dirty="0"/>
              <a:t>Hypotension and cardiogenic shock ensue</a:t>
            </a:r>
          </a:p>
        </p:txBody>
      </p:sp>
    </p:spTree>
    <p:extLst>
      <p:ext uri="{BB962C8B-B14F-4D97-AF65-F5344CB8AC3E}">
        <p14:creationId xmlns:p14="http://schemas.microsoft.com/office/powerpoint/2010/main" val="921104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Beta Blocker Overdose</a:t>
            </a:r>
          </a:p>
        </p:txBody>
      </p:sp>
      <p:pic>
        <p:nvPicPr>
          <p:cNvPr id="3" name="Picture 2" descr="loadBi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520" y="2084294"/>
            <a:ext cx="6934200" cy="35752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83815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Calcium Channel Blockers</a:t>
            </a:r>
          </a:p>
        </p:txBody>
      </p:sp>
      <p:sp>
        <p:nvSpPr>
          <p:cNvPr id="3" name="Content Placeholder 2"/>
          <p:cNvSpPr txBox="1">
            <a:spLocks/>
          </p:cNvSpPr>
          <p:nvPr/>
        </p:nvSpPr>
        <p:spPr>
          <a:xfrm>
            <a:off x="388074" y="2084294"/>
            <a:ext cx="8396516" cy="437237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Block “L-type” calcium channels</a:t>
            </a:r>
          </a:p>
          <a:p>
            <a:pPr lvl="1"/>
            <a:r>
              <a:rPr lang="en-US" dirty="0"/>
              <a:t>Decrease calcium influx during action potential (at the AV node)</a:t>
            </a:r>
          </a:p>
          <a:p>
            <a:pPr lvl="2"/>
            <a:r>
              <a:rPr lang="en-US" dirty="0"/>
              <a:t>Thereby reducing cardiac contractility</a:t>
            </a:r>
          </a:p>
          <a:p>
            <a:pPr lvl="3"/>
            <a:r>
              <a:rPr lang="en-US" dirty="0" err="1"/>
              <a:t>Diltiazem</a:t>
            </a:r>
            <a:r>
              <a:rPr lang="en-US" dirty="0"/>
              <a:t> &amp; Verapamil</a:t>
            </a:r>
          </a:p>
          <a:p>
            <a:r>
              <a:rPr lang="en-US" dirty="0"/>
              <a:t>Relax blood vessels</a:t>
            </a:r>
          </a:p>
          <a:p>
            <a:pPr lvl="1"/>
            <a:r>
              <a:rPr lang="en-US" dirty="0"/>
              <a:t>This action may actually result in increased HR</a:t>
            </a:r>
          </a:p>
          <a:p>
            <a:pPr lvl="2"/>
            <a:r>
              <a:rPr lang="en-US" dirty="0" err="1"/>
              <a:t>Nifedipine</a:t>
            </a:r>
            <a:endParaRPr lang="en-US" dirty="0"/>
          </a:p>
          <a:p>
            <a:r>
              <a:rPr lang="en-US" dirty="0"/>
              <a:t>Carbohydrate metabolism is induced</a:t>
            </a:r>
          </a:p>
          <a:p>
            <a:pPr lvl="1"/>
            <a:r>
              <a:rPr lang="en-US" dirty="0"/>
              <a:t>In the non-stressed state, the myocardium uses free fatty acid oxidation</a:t>
            </a:r>
          </a:p>
          <a:p>
            <a:pPr lvl="1"/>
            <a:r>
              <a:rPr lang="en-US" dirty="0"/>
              <a:t>Meanwhile, in the pancreas CCB inhibits insulin secretion (inducing a hyperglycemic state)</a:t>
            </a:r>
          </a:p>
        </p:txBody>
      </p:sp>
    </p:spTree>
    <p:extLst>
      <p:ext uri="{BB962C8B-B14F-4D97-AF65-F5344CB8AC3E}">
        <p14:creationId xmlns:p14="http://schemas.microsoft.com/office/powerpoint/2010/main" val="1674639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Calcium Channel Blocker Toxic Doses</a:t>
            </a:r>
          </a:p>
        </p:txBody>
      </p:sp>
      <p:sp>
        <p:nvSpPr>
          <p:cNvPr id="3" name="Content Placeholder 2"/>
          <p:cNvSpPr txBox="1">
            <a:spLocks/>
          </p:cNvSpPr>
          <p:nvPr/>
        </p:nvSpPr>
        <p:spPr>
          <a:xfrm>
            <a:off x="370435" y="2084293"/>
            <a:ext cx="8414155" cy="4390011"/>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Diltiazem</a:t>
            </a:r>
          </a:p>
          <a:p>
            <a:pPr lvl="1"/>
            <a:r>
              <a:rPr lang="en-US"/>
              <a:t>IR &gt;360mg/day oral; ER&gt;540mg/day; &gt;0.6mg/kg loading dose IV; &gt;15mg/hr for 24 hrs IV</a:t>
            </a:r>
          </a:p>
          <a:p>
            <a:r>
              <a:rPr lang="en-US"/>
              <a:t>Verapamil</a:t>
            </a:r>
          </a:p>
          <a:p>
            <a:pPr lvl="1"/>
            <a:r>
              <a:rPr lang="en-US"/>
              <a:t>IR&amp;ER &gt;480mg/day oral; &gt;20mg/day IV</a:t>
            </a:r>
          </a:p>
          <a:p>
            <a:r>
              <a:rPr lang="en-US"/>
              <a:t>Nifedipine</a:t>
            </a:r>
          </a:p>
          <a:p>
            <a:pPr lvl="1"/>
            <a:r>
              <a:rPr lang="en-US"/>
              <a:t>IR &gt;180mg/day; ER&gt;90mg/day; 40mg/day IV (for tocolysis)</a:t>
            </a:r>
            <a:endParaRPr lang="en-US" dirty="0"/>
          </a:p>
        </p:txBody>
      </p:sp>
    </p:spTree>
    <p:extLst>
      <p:ext uri="{BB962C8B-B14F-4D97-AF65-F5344CB8AC3E}">
        <p14:creationId xmlns:p14="http://schemas.microsoft.com/office/powerpoint/2010/main" val="1668079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 Overdose</a:t>
            </a:r>
          </a:p>
        </p:txBody>
      </p:sp>
      <p:sp>
        <p:nvSpPr>
          <p:cNvPr id="3" name="Content Placeholder 2"/>
          <p:cNvSpPr>
            <a:spLocks noGrp="1"/>
          </p:cNvSpPr>
          <p:nvPr>
            <p:ph idx="1"/>
          </p:nvPr>
        </p:nvSpPr>
        <p:spPr/>
        <p:txBody>
          <a:bodyPr/>
          <a:lstStyle/>
          <a:p>
            <a:r>
              <a:rPr lang="en-US" dirty="0"/>
              <a:t>Decrease in cytosolic calcium</a:t>
            </a:r>
          </a:p>
          <a:p>
            <a:pPr lvl="1"/>
            <a:r>
              <a:rPr lang="en-US" dirty="0"/>
              <a:t>Decreasing heart rate and contractility</a:t>
            </a:r>
          </a:p>
          <a:p>
            <a:pPr lvl="1"/>
            <a:r>
              <a:rPr lang="en-US" dirty="0"/>
              <a:t>Vasodilation and conduction delay may occur</a:t>
            </a:r>
          </a:p>
          <a:p>
            <a:pPr lvl="2"/>
            <a:r>
              <a:rPr lang="en-US" dirty="0"/>
              <a:t>Hypotension and cardiogenic shock ensue</a:t>
            </a:r>
          </a:p>
          <a:p>
            <a:pPr lvl="1"/>
            <a:endParaRPr lang="en-US" dirty="0"/>
          </a:p>
        </p:txBody>
      </p:sp>
    </p:spTree>
    <p:extLst>
      <p:ext uri="{BB962C8B-B14F-4D97-AF65-F5344CB8AC3E}">
        <p14:creationId xmlns:p14="http://schemas.microsoft.com/office/powerpoint/2010/main" val="2049001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00100" y="296646"/>
            <a:ext cx="7543800" cy="1371600"/>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rgbClr val="663366"/>
                </a:solidFill>
              </a:rPr>
              <a:t>CCB Overdoses</a:t>
            </a:r>
          </a:p>
        </p:txBody>
      </p:sp>
      <p:pic>
        <p:nvPicPr>
          <p:cNvPr id="2" name="Picture 2" descr="Diagram&#10;&#10;Description automatically generated">
            <a:extLst>
              <a:ext uri="{FF2B5EF4-FFF2-40B4-BE49-F238E27FC236}">
                <a16:creationId xmlns:a16="http://schemas.microsoft.com/office/drawing/2014/main" id="{8032F1CA-2B08-48BC-B358-BAAEF09DBA2E}"/>
              </a:ext>
            </a:extLst>
          </p:cNvPr>
          <p:cNvPicPr>
            <a:picLocks noChangeAspect="1"/>
          </p:cNvPicPr>
          <p:nvPr/>
        </p:nvPicPr>
        <p:blipFill>
          <a:blip r:embed="rId2"/>
          <a:stretch>
            <a:fillRect/>
          </a:stretch>
        </p:blipFill>
        <p:spPr>
          <a:xfrm>
            <a:off x="930709" y="1271235"/>
            <a:ext cx="6624620" cy="4914444"/>
          </a:xfrm>
          <a:prstGeom prst="rect">
            <a:avLst/>
          </a:prstGeom>
        </p:spPr>
      </p:pic>
      <p:sp>
        <p:nvSpPr>
          <p:cNvPr id="3" name="TextBox 2">
            <a:extLst>
              <a:ext uri="{FF2B5EF4-FFF2-40B4-BE49-F238E27FC236}">
                <a16:creationId xmlns:a16="http://schemas.microsoft.com/office/drawing/2014/main" id="{5F66DA3D-7685-4BD0-BFCA-8972B96298F3}"/>
              </a:ext>
            </a:extLst>
          </p:cNvPr>
          <p:cNvSpPr txBox="1"/>
          <p:nvPr/>
        </p:nvSpPr>
        <p:spPr>
          <a:xfrm>
            <a:off x="391404" y="6178105"/>
            <a:ext cx="8749221"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a:ea typeface="+mn-lt"/>
                <a:cs typeface="+mn-lt"/>
              </a:rPr>
              <a:t>Maude St-Orange et al </a:t>
            </a:r>
            <a:endParaRPr lang="en-US" sz="1100"/>
          </a:p>
          <a:p>
            <a:pPr algn="r"/>
            <a:r>
              <a:rPr lang="en-US" sz="1100">
                <a:ea typeface="+mn-lt"/>
                <a:cs typeface="+mn-lt"/>
              </a:rPr>
              <a:t>Experts Consensus Recommendations for the Management of Calcium Channel Blocker Poisoning in Adults </a:t>
            </a:r>
            <a:endParaRPr lang="en-US"/>
          </a:p>
          <a:p>
            <a:pPr algn="r"/>
            <a:r>
              <a:rPr lang="en-US" sz="1100" u="sng" dirty="0">
                <a:ea typeface="+mn-lt"/>
                <a:cs typeface="+mn-lt"/>
                <a:hlinkClick r:id="rId3"/>
              </a:rPr>
              <a:t>Crit Care Med.</a:t>
            </a:r>
            <a:r>
              <a:rPr lang="en-US" sz="1100">
                <a:ea typeface="+mn-lt"/>
                <a:cs typeface="+mn-lt"/>
              </a:rPr>
              <a:t> 2017 Mar; 45(3): e306–e315. </a:t>
            </a:r>
            <a:endParaRPr lang="en-US"/>
          </a:p>
          <a:p>
            <a:pPr algn="r"/>
            <a:endParaRPr lang="en-US" dirty="0">
              <a:latin typeface="OpenSans-Semibold"/>
            </a:endParaRPr>
          </a:p>
        </p:txBody>
      </p:sp>
    </p:spTree>
    <p:extLst>
      <p:ext uri="{BB962C8B-B14F-4D97-AF65-F5344CB8AC3E}">
        <p14:creationId xmlns:p14="http://schemas.microsoft.com/office/powerpoint/2010/main" val="349521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 of Overdoses</a:t>
            </a:r>
          </a:p>
        </p:txBody>
      </p:sp>
      <p:sp>
        <p:nvSpPr>
          <p:cNvPr id="3" name="Content Placeholder 2"/>
          <p:cNvSpPr>
            <a:spLocks noGrp="1"/>
          </p:cNvSpPr>
          <p:nvPr>
            <p:ph idx="1"/>
          </p:nvPr>
        </p:nvSpPr>
        <p:spPr/>
        <p:txBody>
          <a:bodyPr vert="horz" lIns="91440" tIns="45720" rIns="91440" bIns="45720" rtlCol="0" anchor="t">
            <a:normAutofit/>
          </a:bodyPr>
          <a:lstStyle/>
          <a:p>
            <a:r>
              <a:rPr lang="en-US"/>
              <a:t>Drug-induced deaths account for 73,990 deaths in 2017, a steady increase over the last 20 years, doubling from 2005</a:t>
            </a:r>
          </a:p>
          <a:p>
            <a:pPr lvl="1"/>
            <a:r>
              <a:rPr lang="en-US"/>
              <a:t>10% are due to heart medications</a:t>
            </a:r>
            <a:endParaRPr lang="en-US" dirty="0"/>
          </a:p>
          <a:p>
            <a:r>
              <a:rPr lang="en-US"/>
              <a:t>Opioids account for the majority of overdoses, &gt;40%</a:t>
            </a:r>
          </a:p>
          <a:p>
            <a:r>
              <a:rPr lang="en-US"/>
              <a:t>Nonfatal overdoses accounted for almost 1 million ED visits in 2017.  </a:t>
            </a:r>
            <a:endParaRPr lang="en-US" dirty="0"/>
          </a:p>
        </p:txBody>
      </p:sp>
      <p:sp>
        <p:nvSpPr>
          <p:cNvPr id="4" name="TextBox 3"/>
          <p:cNvSpPr txBox="1"/>
          <p:nvPr/>
        </p:nvSpPr>
        <p:spPr>
          <a:xfrm>
            <a:off x="5001786" y="6433979"/>
            <a:ext cx="5416385" cy="369332"/>
          </a:xfrm>
          <a:prstGeom prst="rect">
            <a:avLst/>
          </a:prstGeom>
          <a:noFill/>
        </p:spPr>
        <p:txBody>
          <a:bodyPr wrap="square" lIns="91440" tIns="45720" rIns="91440" bIns="45720" rtlCol="0" anchor="t">
            <a:spAutoFit/>
          </a:bodyPr>
          <a:lstStyle/>
          <a:p>
            <a:r>
              <a:rPr lang="en-US"/>
              <a:t>CDC.GOV National Vital Statistics System</a:t>
            </a:r>
            <a:endParaRPr lang="en-US" dirty="0"/>
          </a:p>
        </p:txBody>
      </p:sp>
    </p:spTree>
    <p:extLst>
      <p:ext uri="{BB962C8B-B14F-4D97-AF65-F5344CB8AC3E}">
        <p14:creationId xmlns:p14="http://schemas.microsoft.com/office/powerpoint/2010/main" val="3755518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Glucagon</a:t>
            </a:r>
          </a:p>
        </p:txBody>
      </p:sp>
      <p:sp>
        <p:nvSpPr>
          <p:cNvPr id="3" name="Content Placeholder 2"/>
          <p:cNvSpPr txBox="1">
            <a:spLocks/>
          </p:cNvSpPr>
          <p:nvPr/>
        </p:nvSpPr>
        <p:spPr>
          <a:xfrm>
            <a:off x="370435" y="1752600"/>
            <a:ext cx="8378876" cy="4739346"/>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Produced by pancreatic a-cells</a:t>
            </a:r>
          </a:p>
          <a:p>
            <a:pPr lvl="1"/>
            <a:r>
              <a:rPr lang="en-US" dirty="0"/>
              <a:t>Opposes the hypoglycemic action of insulin</a:t>
            </a:r>
          </a:p>
          <a:p>
            <a:pPr lvl="1"/>
            <a:r>
              <a:rPr lang="en-US" dirty="0"/>
              <a:t>Stimulates hepatic </a:t>
            </a:r>
            <a:r>
              <a:rPr lang="en-US" err="1"/>
              <a:t>glycogenolysis</a:t>
            </a:r>
            <a:r>
              <a:rPr lang="en-US" dirty="0"/>
              <a:t> resulting in increased circulating glucose (occurs at 30 minutes)</a:t>
            </a:r>
          </a:p>
          <a:p>
            <a:pPr lvl="1"/>
            <a:r>
              <a:rPr lang="en-US" b="1" dirty="0"/>
              <a:t>Inotropic activity (occurs at 5 minutes)</a:t>
            </a:r>
          </a:p>
          <a:p>
            <a:pPr lvl="2"/>
            <a:r>
              <a:rPr lang="en-US" b="1" dirty="0"/>
              <a:t>stimulating </a:t>
            </a:r>
            <a:r>
              <a:rPr lang="en-US" b="1" err="1"/>
              <a:t>adenyl</a:t>
            </a:r>
            <a:r>
              <a:rPr lang="en-US" b="1" dirty="0"/>
              <a:t> </a:t>
            </a:r>
            <a:r>
              <a:rPr lang="en-US" b="1" err="1"/>
              <a:t>cyclase</a:t>
            </a:r>
            <a:r>
              <a:rPr lang="en-US" b="1" dirty="0"/>
              <a:t> (through a different receptor than </a:t>
            </a:r>
            <a:r>
              <a:rPr lang="en-US" b="1" err="1"/>
              <a:t>catecholamines</a:t>
            </a:r>
            <a:r>
              <a:rPr lang="en-US" b="1" dirty="0"/>
              <a:t>)</a:t>
            </a:r>
          </a:p>
        </p:txBody>
      </p:sp>
    </p:spTree>
    <p:extLst>
      <p:ext uri="{BB962C8B-B14F-4D97-AF65-F5344CB8AC3E}">
        <p14:creationId xmlns:p14="http://schemas.microsoft.com/office/powerpoint/2010/main" val="3921814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Glucagon</a:t>
            </a:r>
          </a:p>
        </p:txBody>
      </p:sp>
      <p:sp>
        <p:nvSpPr>
          <p:cNvPr id="3" name="Content Placeholder 2"/>
          <p:cNvSpPr txBox="1">
            <a:spLocks/>
          </p:cNvSpPr>
          <p:nvPr/>
        </p:nvSpPr>
        <p:spPr>
          <a:xfrm>
            <a:off x="399280" y="1752600"/>
            <a:ext cx="8385310" cy="43159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Initial studies (‘68 Glick et al)</a:t>
            </a:r>
          </a:p>
          <a:p>
            <a:endParaRPr lang="en-US" dirty="0"/>
          </a:p>
        </p:txBody>
      </p:sp>
      <p:pic>
        <p:nvPicPr>
          <p:cNvPr id="4" name="Picture 3"/>
          <p:cNvPicPr>
            <a:picLocks noChangeAspect="1"/>
          </p:cNvPicPr>
          <p:nvPr/>
        </p:nvPicPr>
        <p:blipFill>
          <a:blip r:embed="rId3"/>
          <a:stretch>
            <a:fillRect/>
          </a:stretch>
        </p:blipFill>
        <p:spPr>
          <a:xfrm>
            <a:off x="399280" y="3013562"/>
            <a:ext cx="8385310" cy="3390178"/>
          </a:xfrm>
          <a:prstGeom prst="rect">
            <a:avLst/>
          </a:prstGeom>
        </p:spPr>
      </p:pic>
    </p:spTree>
    <p:extLst>
      <p:ext uri="{BB962C8B-B14F-4D97-AF65-F5344CB8AC3E}">
        <p14:creationId xmlns:p14="http://schemas.microsoft.com/office/powerpoint/2010/main" val="2047362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rgbClr val="663366"/>
                </a:solidFill>
              </a:rPr>
              <a:t>Technical Aspects - Glucagon</a:t>
            </a:r>
          </a:p>
        </p:txBody>
      </p:sp>
      <p:sp>
        <p:nvSpPr>
          <p:cNvPr id="3" name="Content Placeholder 2"/>
          <p:cNvSpPr txBox="1">
            <a:spLocks/>
          </p:cNvSpPr>
          <p:nvPr/>
        </p:nvSpPr>
        <p:spPr>
          <a:xfrm>
            <a:off x="370435" y="1752601"/>
            <a:ext cx="8343596" cy="4721704"/>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a:t>IVF</a:t>
            </a:r>
          </a:p>
          <a:p>
            <a:r>
              <a:rPr lang="en-US" sz="2400" b="1"/>
              <a:t>50 to 150 mcg/kg bolus (3-10mg for a 70kg person)</a:t>
            </a:r>
          </a:p>
          <a:p>
            <a:pPr lvl="1"/>
            <a:r>
              <a:rPr lang="en-US" sz="2000" b="1"/>
              <a:t>Repeat q3-5 minutes</a:t>
            </a:r>
          </a:p>
          <a:p>
            <a:r>
              <a:rPr lang="en-US" sz="2400" b="1" i="1">
                <a:ea typeface="+mn-lt"/>
                <a:cs typeface="+mn-lt"/>
              </a:rPr>
              <a:t>Continuous infusion</a:t>
            </a:r>
          </a:p>
          <a:p>
            <a:pPr lvl="1"/>
            <a:r>
              <a:rPr lang="en-US" sz="2000" b="1" i="1">
                <a:ea typeface="+mn-lt"/>
                <a:cs typeface="+mn-lt"/>
              </a:rPr>
              <a:t>Initiate if more than two boluses given</a:t>
            </a:r>
          </a:p>
          <a:p>
            <a:pPr lvl="1"/>
            <a:r>
              <a:rPr lang="en-US" sz="2000" b="1" i="1">
                <a:ea typeface="+mn-lt"/>
                <a:cs typeface="+mn-lt"/>
              </a:rPr>
              <a:t>Dose by effective bolus dose each hour (for example, if two 5mg boluses given, rate should be 10mg/hr)</a:t>
            </a:r>
            <a:endParaRPr lang="en-US" sz="2000" b="1" i="1"/>
          </a:p>
          <a:p>
            <a:r>
              <a:rPr lang="en-US" sz="2400"/>
              <a:t>Consider anti-emetic</a:t>
            </a:r>
          </a:p>
          <a:p>
            <a:pPr lvl="1"/>
            <a:r>
              <a:rPr lang="en-US" sz="2000">
                <a:ea typeface="+mn-lt"/>
                <a:cs typeface="+mn-lt"/>
              </a:rPr>
              <a:t>Vomiting and possible aspiration</a:t>
            </a:r>
            <a:endParaRPr lang="en-US" sz="2000"/>
          </a:p>
        </p:txBody>
      </p:sp>
    </p:spTree>
    <p:extLst>
      <p:ext uri="{BB962C8B-B14F-4D97-AF65-F5344CB8AC3E}">
        <p14:creationId xmlns:p14="http://schemas.microsoft.com/office/powerpoint/2010/main" val="3593192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A42FD-9540-40A5-9566-77A254B49D32}"/>
              </a:ext>
            </a:extLst>
          </p:cNvPr>
          <p:cNvSpPr>
            <a:spLocks noGrp="1"/>
          </p:cNvSpPr>
          <p:nvPr>
            <p:ph type="title"/>
          </p:nvPr>
        </p:nvSpPr>
        <p:spPr/>
        <p:txBody>
          <a:bodyPr/>
          <a:lstStyle/>
          <a:p>
            <a:pPr algn="ctr"/>
            <a:r>
              <a:rPr lang="en-US" dirty="0"/>
              <a:t>Methylene Blue Therapy</a:t>
            </a:r>
            <a:br>
              <a:rPr lang="en-US" dirty="0"/>
            </a:br>
            <a:r>
              <a:rPr lang="en-US" sz="2000"/>
              <a:t>Including Technical Aspects</a:t>
            </a:r>
            <a:endParaRPr lang="en-US" dirty="0"/>
          </a:p>
        </p:txBody>
      </p:sp>
      <p:sp>
        <p:nvSpPr>
          <p:cNvPr id="3" name="Content Placeholder 2">
            <a:extLst>
              <a:ext uri="{FF2B5EF4-FFF2-40B4-BE49-F238E27FC236}">
                <a16:creationId xmlns:a16="http://schemas.microsoft.com/office/drawing/2014/main" id="{A43ED42B-C67A-4D4A-8048-0042623683DC}"/>
              </a:ext>
            </a:extLst>
          </p:cNvPr>
          <p:cNvSpPr>
            <a:spLocks noGrp="1"/>
          </p:cNvSpPr>
          <p:nvPr>
            <p:ph idx="1"/>
          </p:nvPr>
        </p:nvSpPr>
        <p:spPr/>
        <p:txBody>
          <a:bodyPr vert="horz" lIns="91440" tIns="45720" rIns="91440" bIns="45720" rtlCol="0" anchor="t">
            <a:normAutofit lnSpcReduction="10000"/>
          </a:bodyPr>
          <a:lstStyle/>
          <a:p>
            <a:r>
              <a:rPr lang="en-US">
                <a:solidFill>
                  <a:schemeClr val="tx1"/>
                </a:solidFill>
                <a:ea typeface="+mn-lt"/>
                <a:cs typeface="+mn-lt"/>
              </a:rPr>
              <a:t>Inhibits the nitric oxide–cyclic guanosine monophosphate pathway </a:t>
            </a:r>
          </a:p>
          <a:p>
            <a:r>
              <a:rPr lang="en-US">
                <a:solidFill>
                  <a:schemeClr val="tx1"/>
                </a:solidFill>
                <a:ea typeface="+mn-lt"/>
                <a:cs typeface="+mn-lt"/>
              </a:rPr>
              <a:t>Scavenges nitric oxide (NO) </a:t>
            </a:r>
          </a:p>
          <a:p>
            <a:r>
              <a:rPr lang="en-US">
                <a:solidFill>
                  <a:schemeClr val="tx1"/>
                </a:solidFill>
                <a:ea typeface="+mn-lt"/>
                <a:cs typeface="+mn-lt"/>
              </a:rPr>
              <a:t>Inhibits NO synthesis </a:t>
            </a:r>
          </a:p>
          <a:p>
            <a:r>
              <a:rPr lang="en-US" b="1">
                <a:solidFill>
                  <a:schemeClr val="tx1"/>
                </a:solidFill>
                <a:ea typeface="+mn-lt"/>
                <a:cs typeface="+mn-lt"/>
              </a:rPr>
              <a:t>MB is 1–2 mg kg</a:t>
            </a:r>
            <a:r>
              <a:rPr lang="en-US" b="1" baseline="30000">
                <a:solidFill>
                  <a:schemeClr val="tx1"/>
                </a:solidFill>
                <a:ea typeface="+mn-lt"/>
                <a:cs typeface="+mn-lt"/>
              </a:rPr>
              <a:t>–1</a:t>
            </a:r>
            <a:r>
              <a:rPr lang="en-US" b="1">
                <a:solidFill>
                  <a:schemeClr val="tx1"/>
                </a:solidFill>
                <a:ea typeface="+mn-lt"/>
                <a:cs typeface="+mn-lt"/>
              </a:rPr>
              <a:t> as a single injection </a:t>
            </a:r>
          </a:p>
          <a:p>
            <a:pPr lvl="1"/>
            <a:r>
              <a:rPr lang="en-US" b="1">
                <a:solidFill>
                  <a:schemeClr val="tx1"/>
                </a:solidFill>
                <a:ea typeface="+mn-lt"/>
                <a:cs typeface="+mn-lt"/>
              </a:rPr>
              <a:t>Particularly in amlodipine overdoses</a:t>
            </a:r>
          </a:p>
          <a:p>
            <a:r>
              <a:rPr lang="en-US">
                <a:solidFill>
                  <a:schemeClr val="tx1"/>
                </a:solidFill>
                <a:ea typeface="+mn-lt"/>
                <a:cs typeface="+mn-lt"/>
              </a:rPr>
              <a:t>Adverse effects include vomiting, dyspnoea and haemolytic anaemia may occur at higher doses</a:t>
            </a:r>
          </a:p>
          <a:p>
            <a:r>
              <a:rPr lang="en-US">
                <a:solidFill>
                  <a:schemeClr val="tx1"/>
                </a:solidFill>
              </a:rPr>
              <a:t>It is an MAOI - do not give </a:t>
            </a:r>
            <a:r>
              <a:rPr lang="en-US">
                <a:solidFill>
                  <a:schemeClr val="tx1"/>
                </a:solidFill>
                <a:ea typeface="+mn-lt"/>
                <a:cs typeface="+mn-lt"/>
              </a:rPr>
              <a:t>if pt on serotonergic agents </a:t>
            </a:r>
            <a:endParaRPr lang="en-US" dirty="0">
              <a:solidFill>
                <a:schemeClr val="tx1"/>
              </a:solidFill>
              <a:ea typeface="+mn-lt"/>
              <a:cs typeface="+mn-lt"/>
            </a:endParaRPr>
          </a:p>
        </p:txBody>
      </p:sp>
      <p:sp>
        <p:nvSpPr>
          <p:cNvPr id="5" name="TextBox 4">
            <a:extLst>
              <a:ext uri="{FF2B5EF4-FFF2-40B4-BE49-F238E27FC236}">
                <a16:creationId xmlns:a16="http://schemas.microsoft.com/office/drawing/2014/main" id="{80B61089-0E2F-41D1-AC55-412280CE690F}"/>
              </a:ext>
            </a:extLst>
          </p:cNvPr>
          <p:cNvSpPr txBox="1"/>
          <p:nvPr/>
        </p:nvSpPr>
        <p:spPr>
          <a:xfrm>
            <a:off x="391404" y="6178105"/>
            <a:ext cx="8749221"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a:ea typeface="+mn-lt"/>
                <a:cs typeface="+mn-lt"/>
              </a:rPr>
              <a:t>Andis Graudins et al</a:t>
            </a:r>
            <a:endParaRPr lang="en-US" sz="1100"/>
          </a:p>
          <a:p>
            <a:pPr algn="r"/>
            <a:r>
              <a:rPr lang="en-US" sz="1100">
                <a:ea typeface="+mn-lt"/>
                <a:cs typeface="+mn-lt"/>
              </a:rPr>
              <a:t>Calcium channel antagonist and beta‐blocker overdose: antidotes and adjunct therapies</a:t>
            </a:r>
            <a:endParaRPr lang="en-US"/>
          </a:p>
          <a:p>
            <a:pPr algn="r"/>
            <a:r>
              <a:rPr lang="en-US" sz="1100" u="sng" dirty="0">
                <a:ea typeface="+mn-lt"/>
                <a:cs typeface="+mn-lt"/>
                <a:hlinkClick r:id="rId2"/>
              </a:rPr>
              <a:t>Br J Clin Pharmacol.</a:t>
            </a:r>
            <a:r>
              <a:rPr lang="en-US" sz="1100">
                <a:ea typeface="+mn-lt"/>
                <a:cs typeface="+mn-lt"/>
              </a:rPr>
              <a:t> 2016 Mar; 81(3): 453–461. </a:t>
            </a:r>
            <a:endParaRPr lang="en-US">
              <a:ea typeface="+mn-lt"/>
              <a:cs typeface="+mn-lt"/>
            </a:endParaRPr>
          </a:p>
          <a:p>
            <a:pPr algn="r"/>
            <a:endParaRPr lang="en-US" dirty="0">
              <a:latin typeface="OpenSans-Semibold"/>
            </a:endParaRPr>
          </a:p>
        </p:txBody>
      </p:sp>
    </p:spTree>
    <p:extLst>
      <p:ext uri="{BB962C8B-B14F-4D97-AF65-F5344CB8AC3E}">
        <p14:creationId xmlns:p14="http://schemas.microsoft.com/office/powerpoint/2010/main" val="1799653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Insulin</a:t>
            </a:r>
          </a:p>
        </p:txBody>
      </p:sp>
      <p:sp>
        <p:nvSpPr>
          <p:cNvPr id="3" name="Content Placeholder 2"/>
          <p:cNvSpPr txBox="1">
            <a:spLocks/>
          </p:cNvSpPr>
          <p:nvPr/>
        </p:nvSpPr>
        <p:spPr>
          <a:xfrm>
            <a:off x="370435" y="1752600"/>
            <a:ext cx="8378876" cy="465114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Polypeptide produced in the pancreatic b-islet cells</a:t>
            </a:r>
          </a:p>
          <a:p>
            <a:pPr lvl="1"/>
            <a:r>
              <a:rPr lang="en-US" dirty="0"/>
              <a:t>Promotes glucose use and storage</a:t>
            </a:r>
          </a:p>
          <a:p>
            <a:pPr lvl="1"/>
            <a:r>
              <a:rPr lang="en-US" dirty="0"/>
              <a:t>Inhibits glucose release, gluconeogenesis, and lipolysis</a:t>
            </a:r>
          </a:p>
          <a:p>
            <a:pPr lvl="1"/>
            <a:r>
              <a:rPr lang="en-US" b="1" dirty="0"/>
              <a:t>Inotropic activity </a:t>
            </a:r>
          </a:p>
          <a:p>
            <a:pPr lvl="1"/>
            <a:r>
              <a:rPr lang="en-US" b="1" dirty="0"/>
              <a:t>Assists in myocardial uptake of carbohydrates (preferred fuel when the heart is stressed)</a:t>
            </a:r>
          </a:p>
          <a:p>
            <a:pPr lvl="1"/>
            <a:r>
              <a:rPr lang="en-US" b="1" dirty="0"/>
              <a:t>Inhibits free fatty acid metabolism</a:t>
            </a:r>
          </a:p>
        </p:txBody>
      </p:sp>
    </p:spTree>
    <p:extLst>
      <p:ext uri="{BB962C8B-B14F-4D97-AF65-F5344CB8AC3E}">
        <p14:creationId xmlns:p14="http://schemas.microsoft.com/office/powerpoint/2010/main" val="2371708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High-Dose Insulin Therapy</a:t>
            </a:r>
            <a:br>
              <a:rPr lang="en-US" dirty="0">
                <a:solidFill>
                  <a:srgbClr val="663366"/>
                </a:solidFill>
              </a:rPr>
            </a:br>
            <a:r>
              <a:rPr lang="en-US" dirty="0">
                <a:solidFill>
                  <a:srgbClr val="663366"/>
                </a:solidFill>
              </a:rPr>
              <a:t>(HDIT)</a:t>
            </a:r>
          </a:p>
        </p:txBody>
      </p:sp>
      <p:sp>
        <p:nvSpPr>
          <p:cNvPr id="3" name="Content Placeholder 2"/>
          <p:cNvSpPr txBox="1">
            <a:spLocks/>
          </p:cNvSpPr>
          <p:nvPr/>
        </p:nvSpPr>
        <p:spPr>
          <a:xfrm>
            <a:off x="335155" y="1752600"/>
            <a:ext cx="8396516" cy="46511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Initial Studies (</a:t>
            </a:r>
            <a:r>
              <a:rPr lang="fr-FR"/>
              <a:t>’</a:t>
            </a:r>
            <a:r>
              <a:rPr lang="en-US"/>
              <a:t>93, Kline et al)</a:t>
            </a:r>
          </a:p>
          <a:p>
            <a:r>
              <a:rPr lang="en-US"/>
              <a:t>Dogs poisoned with verapamil</a:t>
            </a:r>
          </a:p>
          <a:p>
            <a:endParaRPr lang="en-US" dirty="0"/>
          </a:p>
        </p:txBody>
      </p:sp>
      <p:graphicFrame>
        <p:nvGraphicFramePr>
          <p:cNvPr id="4" name="Chart 3"/>
          <p:cNvGraphicFramePr/>
          <p:nvPr>
            <p:extLst>
              <p:ext uri="{D42A27DB-BD31-4B8C-83A1-F6EECF244321}">
                <p14:modId xmlns:p14="http://schemas.microsoft.com/office/powerpoint/2010/main" val="2597496121"/>
              </p:ext>
            </p:extLst>
          </p:nvPr>
        </p:nvGraphicFramePr>
        <p:xfrm>
          <a:off x="1524000" y="2794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426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HDIT</a:t>
            </a:r>
          </a:p>
        </p:txBody>
      </p:sp>
      <p:sp>
        <p:nvSpPr>
          <p:cNvPr id="3" name="Content Placeholder 2"/>
          <p:cNvSpPr txBox="1">
            <a:spLocks/>
          </p:cNvSpPr>
          <p:nvPr/>
        </p:nvSpPr>
        <p:spPr>
          <a:xfrm>
            <a:off x="388074" y="1752600"/>
            <a:ext cx="8396516" cy="4704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Initial Studies (</a:t>
            </a:r>
            <a:r>
              <a:rPr lang="fr-FR"/>
              <a:t>’</a:t>
            </a:r>
            <a:r>
              <a:rPr lang="en-US"/>
              <a:t>97 Kerns et al)</a:t>
            </a:r>
          </a:p>
          <a:p>
            <a:r>
              <a:rPr lang="en-US"/>
              <a:t>Dogs poisoned with propranolol</a:t>
            </a:r>
            <a:endParaRPr lang="en-US" dirty="0"/>
          </a:p>
        </p:txBody>
      </p:sp>
      <p:graphicFrame>
        <p:nvGraphicFramePr>
          <p:cNvPr id="4" name="Chart 3"/>
          <p:cNvGraphicFramePr/>
          <p:nvPr>
            <p:extLst>
              <p:ext uri="{D42A27DB-BD31-4B8C-83A1-F6EECF244321}">
                <p14:modId xmlns:p14="http://schemas.microsoft.com/office/powerpoint/2010/main" val="4265275464"/>
              </p:ext>
            </p:extLst>
          </p:nvPr>
        </p:nvGraphicFramePr>
        <p:xfrm>
          <a:off x="1524000" y="2794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853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663366"/>
                </a:solidFill>
              </a:rPr>
              <a:t>HDIT Case Reports</a:t>
            </a:r>
          </a:p>
        </p:txBody>
      </p:sp>
      <p:sp>
        <p:nvSpPr>
          <p:cNvPr id="3" name="Content Placeholder 2"/>
          <p:cNvSpPr txBox="1">
            <a:spLocks/>
          </p:cNvSpPr>
          <p:nvPr/>
        </p:nvSpPr>
        <p:spPr>
          <a:xfrm>
            <a:off x="370435" y="1752601"/>
            <a:ext cx="8361236" cy="472170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68 cases</a:t>
            </a:r>
          </a:p>
          <a:p>
            <a:pPr lvl="1"/>
            <a:r>
              <a:rPr lang="en-US" dirty="0"/>
              <a:t>Overall survival has been 85%</a:t>
            </a:r>
          </a:p>
          <a:p>
            <a:pPr lvl="1"/>
            <a:r>
              <a:rPr lang="en-US" dirty="0"/>
              <a:t>One inadvertent case received 1000U bolus with no adverse events (likely since CCB overdoses induce a hyperglycemic state)</a:t>
            </a:r>
          </a:p>
        </p:txBody>
      </p:sp>
    </p:spTree>
    <p:extLst>
      <p:ext uri="{BB962C8B-B14F-4D97-AF65-F5344CB8AC3E}">
        <p14:creationId xmlns:p14="http://schemas.microsoft.com/office/powerpoint/2010/main" val="336898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0100" y="381000"/>
            <a:ext cx="7543800" cy="1371600"/>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rgbClr val="663366"/>
                </a:solidFill>
              </a:rPr>
              <a:t>Technical Aspects - HDIT</a:t>
            </a:r>
            <a:endParaRPr lang="en-US" dirty="0">
              <a:solidFill>
                <a:srgbClr val="663366"/>
              </a:solidFill>
            </a:endParaRPr>
          </a:p>
        </p:txBody>
      </p:sp>
      <p:sp>
        <p:nvSpPr>
          <p:cNvPr id="3" name="Content Placeholder 2"/>
          <p:cNvSpPr txBox="1">
            <a:spLocks/>
          </p:cNvSpPr>
          <p:nvPr/>
        </p:nvSpPr>
        <p:spPr>
          <a:xfrm>
            <a:off x="352795" y="1752600"/>
            <a:ext cx="8396516" cy="465114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a:t>IVF</a:t>
            </a:r>
          </a:p>
          <a:p>
            <a:r>
              <a:rPr lang="en-US" sz="2400"/>
              <a:t>Baseline glucose (goal ~200mg/dL)</a:t>
            </a:r>
          </a:p>
          <a:p>
            <a:r>
              <a:rPr lang="en-US" sz="2400" b="1"/>
              <a:t>1U/kg bolus </a:t>
            </a:r>
          </a:p>
          <a:p>
            <a:r>
              <a:rPr lang="en-US" sz="2400" b="1"/>
              <a:t>0.5-1.0 U/kg/h continuous infusion</a:t>
            </a:r>
          </a:p>
          <a:p>
            <a:pPr lvl="1"/>
            <a:r>
              <a:rPr lang="en-US" sz="2000" b="1"/>
              <a:t>Increase by 2U/kg/h every 10 min to a max of 10U/kg/h</a:t>
            </a:r>
          </a:p>
          <a:p>
            <a:r>
              <a:rPr lang="en-US" sz="2400" b="1"/>
              <a:t>Dextrose infusion</a:t>
            </a:r>
          </a:p>
          <a:p>
            <a:pPr lvl="1"/>
            <a:r>
              <a:rPr lang="en-US" sz="2000" b="1"/>
              <a:t>10% in ½ NS or 5-10%D5W, goal glucose &gt;100</a:t>
            </a:r>
          </a:p>
          <a:p>
            <a:r>
              <a:rPr lang="en-US" sz="2400"/>
              <a:t>Monitor</a:t>
            </a:r>
          </a:p>
          <a:p>
            <a:pPr lvl="1"/>
            <a:r>
              <a:rPr lang="en-US" sz="2000" b="1" i="1"/>
              <a:t>Glucose q10min &amp; Potassium q60min while titrating insulin</a:t>
            </a:r>
          </a:p>
          <a:p>
            <a:pPr lvl="1"/>
            <a:r>
              <a:rPr lang="en-US" sz="2000" b="1" i="1"/>
              <a:t>Glucose q30-60 min &amp; Potassium q6h when infusion rate stable</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05751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Therapeutic Errors in Overdose</a:t>
            </a:r>
          </a:p>
        </p:txBody>
      </p:sp>
      <p:pic>
        <p:nvPicPr>
          <p:cNvPr id="6" name="Picture 6" descr="A picture containing table&#10;&#10;Description automatically generated">
            <a:extLst>
              <a:ext uri="{FF2B5EF4-FFF2-40B4-BE49-F238E27FC236}">
                <a16:creationId xmlns:a16="http://schemas.microsoft.com/office/drawing/2014/main" id="{08B5345B-441E-4530-8997-E8970F55AD22}"/>
              </a:ext>
            </a:extLst>
          </p:cNvPr>
          <p:cNvPicPr>
            <a:picLocks noChangeAspect="1"/>
          </p:cNvPicPr>
          <p:nvPr/>
        </p:nvPicPr>
        <p:blipFill rotWithShape="1">
          <a:blip r:embed="rId2"/>
          <a:srcRect l="7163" t="25624" r="9898" b="13311"/>
          <a:stretch/>
        </p:blipFill>
        <p:spPr>
          <a:xfrm>
            <a:off x="686643" y="2395977"/>
            <a:ext cx="7522439" cy="3100571"/>
          </a:xfrm>
          <a:prstGeom prst="rect">
            <a:avLst/>
          </a:prstGeom>
        </p:spPr>
      </p:pic>
      <p:sp>
        <p:nvSpPr>
          <p:cNvPr id="3" name="TextBox 2">
            <a:extLst>
              <a:ext uri="{FF2B5EF4-FFF2-40B4-BE49-F238E27FC236}">
                <a16:creationId xmlns:a16="http://schemas.microsoft.com/office/drawing/2014/main" id="{03A3FAF9-1CD0-42B2-B116-F383D929E062}"/>
              </a:ext>
            </a:extLst>
          </p:cNvPr>
          <p:cNvSpPr txBox="1"/>
          <p:nvPr/>
        </p:nvSpPr>
        <p:spPr>
          <a:xfrm>
            <a:off x="391404" y="6178105"/>
            <a:ext cx="8749221"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a:ea typeface="+mn-lt"/>
                <a:cs typeface="+mn-lt"/>
              </a:rPr>
              <a:t>David D. Gummin et al  (2019) </a:t>
            </a:r>
            <a:endParaRPr lang="en-US" sz="1100"/>
          </a:p>
          <a:p>
            <a:pPr algn="r"/>
            <a:r>
              <a:rPr lang="en-US" sz="1100">
                <a:ea typeface="+mn-lt"/>
                <a:cs typeface="+mn-lt"/>
              </a:rPr>
              <a:t>2018 Annual Reportof the American Association of Poison Control Centers’ National Poison Data System (NPDS): </a:t>
            </a:r>
          </a:p>
          <a:p>
            <a:pPr algn="r"/>
            <a:r>
              <a:rPr lang="en-US" sz="1100">
                <a:ea typeface="+mn-lt"/>
                <a:cs typeface="+mn-lt"/>
              </a:rPr>
              <a:t>36thAnnual Report, Clinical Toxicology, 57:12, 1220-1413</a:t>
            </a:r>
            <a:endParaRPr lang="en-US" sz="1100"/>
          </a:p>
          <a:p>
            <a:pPr algn="r"/>
            <a:endParaRPr lang="en-US" dirty="0">
              <a:latin typeface="OpenSans-Semibold"/>
            </a:endParaRPr>
          </a:p>
        </p:txBody>
      </p:sp>
    </p:spTree>
    <p:extLst>
      <p:ext uri="{BB962C8B-B14F-4D97-AF65-F5344CB8AC3E}">
        <p14:creationId xmlns:p14="http://schemas.microsoft.com/office/powerpoint/2010/main" val="377665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Most Frequent Substances in Overdose</a:t>
            </a:r>
          </a:p>
        </p:txBody>
      </p:sp>
      <p:pic>
        <p:nvPicPr>
          <p:cNvPr id="2" name="Picture 4" descr="Text&#10;&#10;Description automatically generated">
            <a:extLst>
              <a:ext uri="{FF2B5EF4-FFF2-40B4-BE49-F238E27FC236}">
                <a16:creationId xmlns:a16="http://schemas.microsoft.com/office/drawing/2014/main" id="{992CD16B-73C2-44EC-9B8B-29780DD62F8F}"/>
              </a:ext>
            </a:extLst>
          </p:cNvPr>
          <p:cNvPicPr>
            <a:picLocks noGrp="1" noChangeAspect="1"/>
          </p:cNvPicPr>
          <p:nvPr>
            <p:ph idx="1"/>
          </p:nvPr>
        </p:nvPicPr>
        <p:blipFill rotWithShape="1">
          <a:blip r:embed="rId2"/>
          <a:srcRect l="6987" t="6504" r="50401" b="13008"/>
          <a:stretch/>
        </p:blipFill>
        <p:spPr>
          <a:xfrm>
            <a:off x="718751" y="1913717"/>
            <a:ext cx="3637680" cy="3867626"/>
          </a:xfrm>
        </p:spPr>
      </p:pic>
      <p:pic>
        <p:nvPicPr>
          <p:cNvPr id="5" name="Picture 5" descr="Table&#10;&#10;Description automatically generated">
            <a:extLst>
              <a:ext uri="{FF2B5EF4-FFF2-40B4-BE49-F238E27FC236}">
                <a16:creationId xmlns:a16="http://schemas.microsoft.com/office/drawing/2014/main" id="{69D9120C-19DB-4137-8F71-62111AAED599}"/>
              </a:ext>
            </a:extLst>
          </p:cNvPr>
          <p:cNvPicPr>
            <a:picLocks noChangeAspect="1"/>
          </p:cNvPicPr>
          <p:nvPr/>
        </p:nvPicPr>
        <p:blipFill rotWithShape="1">
          <a:blip r:embed="rId3"/>
          <a:srcRect l="7901" t="6928" r="49741" b="13626"/>
          <a:stretch/>
        </p:blipFill>
        <p:spPr>
          <a:xfrm>
            <a:off x="4642858" y="1957334"/>
            <a:ext cx="3636388" cy="3819013"/>
          </a:xfrm>
          <a:prstGeom prst="rect">
            <a:avLst/>
          </a:prstGeom>
        </p:spPr>
      </p:pic>
      <p:sp>
        <p:nvSpPr>
          <p:cNvPr id="7" name="TextBox 6">
            <a:extLst>
              <a:ext uri="{FF2B5EF4-FFF2-40B4-BE49-F238E27FC236}">
                <a16:creationId xmlns:a16="http://schemas.microsoft.com/office/drawing/2014/main" id="{87AA3E8C-E335-4A23-B4A8-8BA9ECBBF81F}"/>
              </a:ext>
            </a:extLst>
          </p:cNvPr>
          <p:cNvSpPr txBox="1"/>
          <p:nvPr/>
        </p:nvSpPr>
        <p:spPr>
          <a:xfrm>
            <a:off x="391404" y="6178105"/>
            <a:ext cx="8749221"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a:ea typeface="+mn-lt"/>
                <a:cs typeface="+mn-lt"/>
              </a:rPr>
              <a:t>David D. Gummin et al  (2019) </a:t>
            </a:r>
            <a:endParaRPr lang="en-US" sz="1100"/>
          </a:p>
          <a:p>
            <a:pPr algn="r"/>
            <a:r>
              <a:rPr lang="en-US" sz="1100">
                <a:ea typeface="+mn-lt"/>
                <a:cs typeface="+mn-lt"/>
              </a:rPr>
              <a:t>2018 Annual Reportof the American Association of Poison Control Centers’ National Poison Data System (NPDS): </a:t>
            </a:r>
          </a:p>
          <a:p>
            <a:pPr algn="r"/>
            <a:r>
              <a:rPr lang="en-US" sz="1100">
                <a:ea typeface="+mn-lt"/>
                <a:cs typeface="+mn-lt"/>
              </a:rPr>
              <a:t>36thAnnual Report, Clinical Toxicology, 57:12, 1220-1413</a:t>
            </a:r>
            <a:endParaRPr lang="en-US" sz="1100"/>
          </a:p>
          <a:p>
            <a:pPr algn="r"/>
            <a:endParaRPr lang="en-US" dirty="0">
              <a:latin typeface="OpenSans-Semibold"/>
            </a:endParaRPr>
          </a:p>
        </p:txBody>
      </p:sp>
    </p:spTree>
    <p:extLst>
      <p:ext uri="{BB962C8B-B14F-4D97-AF65-F5344CB8AC3E}">
        <p14:creationId xmlns:p14="http://schemas.microsoft.com/office/powerpoint/2010/main" val="142795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Most Fatal Overdoses</a:t>
            </a:r>
          </a:p>
        </p:txBody>
      </p:sp>
      <p:pic>
        <p:nvPicPr>
          <p:cNvPr id="3" name="Picture 3" descr="Graphical user interface, table&#10;&#10;Description automatically generated">
            <a:extLst>
              <a:ext uri="{FF2B5EF4-FFF2-40B4-BE49-F238E27FC236}">
                <a16:creationId xmlns:a16="http://schemas.microsoft.com/office/drawing/2014/main" id="{B58FDB52-1916-4D64-9754-B8DB4FBCE6E8}"/>
              </a:ext>
            </a:extLst>
          </p:cNvPr>
          <p:cNvPicPr>
            <a:picLocks noChangeAspect="1"/>
          </p:cNvPicPr>
          <p:nvPr/>
        </p:nvPicPr>
        <p:blipFill rotWithShape="1">
          <a:blip r:embed="rId2"/>
          <a:srcRect l="49482" t="5537" r="8860" b="3859"/>
          <a:stretch/>
        </p:blipFill>
        <p:spPr>
          <a:xfrm>
            <a:off x="2635228" y="1476516"/>
            <a:ext cx="3729511" cy="4556474"/>
          </a:xfrm>
          <a:prstGeom prst="rect">
            <a:avLst/>
          </a:prstGeom>
        </p:spPr>
      </p:pic>
      <p:sp>
        <p:nvSpPr>
          <p:cNvPr id="4" name="TextBox 3">
            <a:extLst>
              <a:ext uri="{FF2B5EF4-FFF2-40B4-BE49-F238E27FC236}">
                <a16:creationId xmlns:a16="http://schemas.microsoft.com/office/drawing/2014/main" id="{F933680E-3284-4831-82EA-CA3623EFD001}"/>
              </a:ext>
            </a:extLst>
          </p:cNvPr>
          <p:cNvSpPr txBox="1"/>
          <p:nvPr/>
        </p:nvSpPr>
        <p:spPr>
          <a:xfrm>
            <a:off x="391404" y="6178105"/>
            <a:ext cx="8749221"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100">
                <a:ea typeface="+mn-lt"/>
                <a:cs typeface="+mn-lt"/>
              </a:rPr>
              <a:t>David D. Gummin et al  (2019) </a:t>
            </a:r>
            <a:endParaRPr lang="en-US" sz="1100"/>
          </a:p>
          <a:p>
            <a:pPr algn="r"/>
            <a:r>
              <a:rPr lang="en-US" sz="1100">
                <a:ea typeface="+mn-lt"/>
                <a:cs typeface="+mn-lt"/>
              </a:rPr>
              <a:t>2018 Annual Reportof the American Association of Poison Control Centers’ National Poison Data System (NPDS): </a:t>
            </a:r>
          </a:p>
          <a:p>
            <a:pPr algn="r"/>
            <a:r>
              <a:rPr lang="en-US" sz="1100">
                <a:ea typeface="+mn-lt"/>
                <a:cs typeface="+mn-lt"/>
              </a:rPr>
              <a:t>36thAnnual Report, Clinical Toxicology, 57:12, 1220-1413</a:t>
            </a:r>
            <a:endParaRPr lang="en-US" sz="1100"/>
          </a:p>
          <a:p>
            <a:pPr algn="r"/>
            <a:endParaRPr lang="en-US" dirty="0">
              <a:latin typeface="OpenSans-Semibold"/>
            </a:endParaRPr>
          </a:p>
        </p:txBody>
      </p:sp>
    </p:spTree>
    <p:extLst>
      <p:ext uri="{BB962C8B-B14F-4D97-AF65-F5344CB8AC3E}">
        <p14:creationId xmlns:p14="http://schemas.microsoft.com/office/powerpoint/2010/main" val="3721687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Intralipid Therapy</a:t>
            </a:r>
            <a:endParaRPr lang="en-US" dirty="0"/>
          </a:p>
        </p:txBody>
      </p:sp>
      <p:sp>
        <p:nvSpPr>
          <p:cNvPr id="5" name="Text Placeholder 4"/>
          <p:cNvSpPr>
            <a:spLocks noGrp="1"/>
          </p:cNvSpPr>
          <p:nvPr>
            <p:ph type="body" idx="1"/>
          </p:nvPr>
        </p:nvSpPr>
        <p:spPr/>
        <p:txBody>
          <a:bodyPr/>
          <a:lstStyle/>
          <a:p>
            <a:r>
              <a:rPr lang="en-US">
                <a:ea typeface="+mn-lt"/>
                <a:cs typeface="+mn-lt"/>
              </a:rPr>
              <a:t>Local Anesthetic and Antidepressant Overdoses</a:t>
            </a:r>
            <a:endParaRPr lang="en-US"/>
          </a:p>
        </p:txBody>
      </p:sp>
    </p:spTree>
    <p:extLst>
      <p:ext uri="{BB962C8B-B14F-4D97-AF65-F5344CB8AC3E}">
        <p14:creationId xmlns:p14="http://schemas.microsoft.com/office/powerpoint/2010/main" val="3187862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Intralipid</a:t>
            </a:r>
            <a:r>
              <a:rPr lang="en-US" dirty="0"/>
              <a:t> Therapy</a:t>
            </a:r>
          </a:p>
        </p:txBody>
      </p:sp>
      <p:sp>
        <p:nvSpPr>
          <p:cNvPr id="4" name="Content Placeholder 3"/>
          <p:cNvSpPr>
            <a:spLocks noGrp="1"/>
          </p:cNvSpPr>
          <p:nvPr>
            <p:ph idx="1"/>
          </p:nvPr>
        </p:nvSpPr>
        <p:spPr/>
        <p:txBody>
          <a:bodyPr vert="horz" lIns="91440" tIns="45720" rIns="91440" bIns="45720" rtlCol="0" anchor="t">
            <a:normAutofit/>
          </a:bodyPr>
          <a:lstStyle/>
          <a:p>
            <a:r>
              <a:rPr lang="en-US" dirty="0"/>
              <a:t>First described in local anesthetic overdose</a:t>
            </a:r>
          </a:p>
          <a:p>
            <a:r>
              <a:rPr lang="en-US" dirty="0"/>
              <a:t>Approximately 7.5 to 20 per 10,000 peripheral nerve blocks </a:t>
            </a:r>
            <a:r>
              <a:rPr lang="en-US"/>
              <a:t>and 4 per 10,000 epidurals result in notable systemic toxicity</a:t>
            </a:r>
          </a:p>
        </p:txBody>
      </p:sp>
    </p:spTree>
    <p:extLst>
      <p:ext uri="{BB962C8B-B14F-4D97-AF65-F5344CB8AC3E}">
        <p14:creationId xmlns:p14="http://schemas.microsoft.com/office/powerpoint/2010/main" val="2083420377"/>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11880</TotalTime>
  <Words>3011</Words>
  <Application>Microsoft Office PowerPoint</Application>
  <PresentationFormat>On-screen Show (4:3)</PresentationFormat>
  <Paragraphs>344</Paragraphs>
  <Slides>48</Slides>
  <Notes>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Advantage</vt:lpstr>
      <vt:lpstr>Intralipids, High-Dose Insulin Therapy, and Glucagon Oh My!</vt:lpstr>
      <vt:lpstr>Objectives</vt:lpstr>
      <vt:lpstr>Caveat to Toxicology Case Reports</vt:lpstr>
      <vt:lpstr>Epidemiology of Overdoses</vt:lpstr>
      <vt:lpstr>Therapeutic Errors in Overdose</vt:lpstr>
      <vt:lpstr>Most Frequent Substances in Overdose</vt:lpstr>
      <vt:lpstr>Most Fatal Overdoses</vt:lpstr>
      <vt:lpstr>Intralipid Therapy</vt:lpstr>
      <vt:lpstr>Intralipid Therapy</vt:lpstr>
      <vt:lpstr>PowerPoint Presentation</vt:lpstr>
      <vt:lpstr>Remembering Mitochondria</vt:lpstr>
      <vt:lpstr>Carnitine</vt:lpstr>
      <vt:lpstr>PowerPoint Presentation</vt:lpstr>
      <vt:lpstr>PowerPoint Presentation</vt:lpstr>
      <vt:lpstr>No Treatment vs Saline vs Intralipid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High-Dose Insulin Therapy,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Beta Blocker Overdose</vt:lpstr>
      <vt:lpstr>PowerPoint Presentation</vt:lpstr>
      <vt:lpstr>PowerPoint Presentation</vt:lpstr>
      <vt:lpstr>PowerPoint Presentation</vt:lpstr>
      <vt:lpstr>Calcium Channel Blocker Overdose</vt:lpstr>
      <vt:lpstr>PowerPoint Presentation</vt:lpstr>
      <vt:lpstr>PowerPoint Presentation</vt:lpstr>
      <vt:lpstr>PowerPoint Presentation</vt:lpstr>
      <vt:lpstr>PowerPoint Presentation</vt:lpstr>
      <vt:lpstr>Methylene Blue Therapy Including Technical Aspects</vt:lpstr>
      <vt:lpstr>PowerPoint Presentation</vt:lpstr>
      <vt:lpstr>PowerPoint Presentation</vt:lpstr>
      <vt:lpstr>PowerPoint Presentation</vt:lpstr>
      <vt:lpstr>PowerPoint Presentation</vt:lpstr>
      <vt:lpstr>PowerPoint Presentation</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Therapies in Overdose</dc:title>
  <dc:creator>Karin  Halvorson</dc:creator>
  <cp:lastModifiedBy>Karin Halvorson</cp:lastModifiedBy>
  <cp:revision>274</cp:revision>
  <dcterms:created xsi:type="dcterms:W3CDTF">2015-01-07T18:37:25Z</dcterms:created>
  <dcterms:modified xsi:type="dcterms:W3CDTF">2021-03-09T23:36:59Z</dcterms:modified>
</cp:coreProperties>
</file>