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6" r:id="rId7"/>
    <p:sldId id="277" r:id="rId8"/>
    <p:sldId id="278" r:id="rId9"/>
    <p:sldId id="261" r:id="rId10"/>
    <p:sldId id="264" r:id="rId11"/>
    <p:sldId id="265" r:id="rId12"/>
    <p:sldId id="262" r:id="rId13"/>
    <p:sldId id="266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60" r:id="rId24"/>
    <p:sldId id="280" r:id="rId25"/>
    <p:sldId id="281" r:id="rId26"/>
    <p:sldId id="282" r:id="rId27"/>
    <p:sldId id="283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8AOB2PtHfV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youtu.be/_VFJGkJy1G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 of or airway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Karin Halvorson,  MD</a:t>
            </a:r>
          </a:p>
          <a:p>
            <a:r>
              <a:rPr lang="en-US" dirty="0" smtClean="0"/>
              <a:t>Emergency Medicine, Internal Medicine, Pulmonology, Critical Care</a:t>
            </a:r>
          </a:p>
          <a:p>
            <a:r>
              <a:rPr lang="en-US" dirty="0" smtClean="0"/>
              <a:t>Tulane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4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and Simple face mask</a:t>
            </a:r>
            <a:endParaRPr lang="en-US" dirty="0"/>
          </a:p>
        </p:txBody>
      </p:sp>
      <p:pic>
        <p:nvPicPr>
          <p:cNvPr id="4104" name="Picture 8" descr="http://www.hkfsd.gov.hk/images/equipment/ambulance/images/photo/Simple%20Ma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2558565"/>
            <a:ext cx="4492367" cy="33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a-msystems.com/images/Product/large/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19" y="2344606"/>
            <a:ext cx="3785961" cy="378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rebreather</a:t>
            </a:r>
            <a:endParaRPr lang="en-US" dirty="0"/>
          </a:p>
        </p:txBody>
      </p:sp>
      <p:pic>
        <p:nvPicPr>
          <p:cNvPr id="5122" name="Picture 2" descr="http://img.hisupplier.com/var/userImages/2011-09/08/202232207_Non_Rebreathing_Oxgen_Mask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409031"/>
            <a:ext cx="35941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7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Venturi</a:t>
            </a:r>
            <a:r>
              <a:rPr lang="en-US" dirty="0" smtClean="0"/>
              <a:t> mask</a:t>
            </a:r>
            <a:endParaRPr lang="en-US" dirty="0"/>
          </a:p>
        </p:txBody>
      </p:sp>
      <p:pic>
        <p:nvPicPr>
          <p:cNvPr id="2050" name="Picture 2" descr="http://image.slidesharecdn.com/oxygentherapyinacutelyillpatients-140116134216-phpapp01/95/oxygen-therapy-in-acutely-ill-patients-23-638.jpg?cb=140293581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9066"/>
          <a:stretch/>
        </p:blipFill>
        <p:spPr bwMode="auto">
          <a:xfrm>
            <a:off x="539601" y="2672897"/>
            <a:ext cx="5360149" cy="36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736x/fa/87/31/fa8731eb9a3cd6a7cf89352a9220ec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61" y="2672898"/>
            <a:ext cx="5336439" cy="36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3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flow NC</a:t>
            </a:r>
            <a:endParaRPr lang="en-US" dirty="0"/>
          </a:p>
        </p:txBody>
      </p:sp>
      <p:pic>
        <p:nvPicPr>
          <p:cNvPr id="6148" name="Picture 4" descr="http://www.rch.org.au/uploadedImages/Main/Content/rchcpg/Air%20Entrainer.JPG?n=99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97150"/>
            <a:ext cx="3867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elsevier.pt/imatges/320/320v19n05/grande/320v19n05-90226465fi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71" y="2597150"/>
            <a:ext cx="41815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9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Bag valve mask</a:t>
            </a:r>
            <a:endParaRPr lang="en-US" dirty="0"/>
          </a:p>
        </p:txBody>
      </p:sp>
      <p:pic>
        <p:nvPicPr>
          <p:cNvPr id="3074" name="Picture 2" descr="http://westaidshop.org/WebRoot/Register365/Shops/950003697/510E/4A7C/D2E9/516B/9332/C0A8/190B/D059/BVM_adul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36081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8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suction</a:t>
            </a:r>
            <a:endParaRPr lang="en-US" dirty="0"/>
          </a:p>
        </p:txBody>
      </p:sp>
      <p:pic>
        <p:nvPicPr>
          <p:cNvPr id="7170" name="Picture 2" descr="https://userscontent2.emaze.com/images/dfedbd4d-b08a-40be-9003-32febf6d553c/64bd9884-d9f5-448a-b29f-7459d82bf3d0image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91619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3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Bvm</a:t>
            </a:r>
            <a:r>
              <a:rPr lang="en-US" dirty="0" smtClean="0"/>
              <a:t> IS A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protection equipment</a:t>
            </a:r>
          </a:p>
          <a:p>
            <a:r>
              <a:rPr lang="en-US" dirty="0" smtClean="0"/>
              <a:t>Suction</a:t>
            </a:r>
          </a:p>
          <a:p>
            <a:r>
              <a:rPr lang="en-US" dirty="0" smtClean="0"/>
              <a:t>Position head (head tilt/chin lift or jaw thrust)</a:t>
            </a:r>
          </a:p>
          <a:p>
            <a:r>
              <a:rPr lang="en-US" dirty="0" smtClean="0"/>
              <a:t>Consider oral or nasal airway device</a:t>
            </a:r>
          </a:p>
          <a:p>
            <a:r>
              <a:rPr lang="en-US" dirty="0" smtClean="0"/>
              <a:t>Slide mask over nose and </a:t>
            </a:r>
            <a:r>
              <a:rPr lang="en-US" dirty="0" smtClean="0"/>
              <a:t>mouth using nose as bridge</a:t>
            </a:r>
            <a:endParaRPr lang="en-US" dirty="0" smtClean="0"/>
          </a:p>
          <a:p>
            <a:r>
              <a:rPr lang="en-US" dirty="0" smtClean="0"/>
              <a:t>EC technique for good mask seal (2 people preferred)</a:t>
            </a:r>
          </a:p>
          <a:p>
            <a:r>
              <a:rPr lang="en-US" dirty="0" smtClean="0"/>
              <a:t>Ventilation (rate and volume)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NIV is particularly indicated in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COPD with a respiratory acidosis pH 7.25–7.35 (H+ 45–56 </a:t>
            </a:r>
            <a:r>
              <a:rPr lang="en-US" dirty="0" err="1"/>
              <a:t>nmol</a:t>
            </a:r>
            <a:r>
              <a:rPr lang="en-US" dirty="0"/>
              <a:t>/l)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dirty="0" err="1"/>
              <a:t>Hypercapnic</a:t>
            </a:r>
            <a:r>
              <a:rPr lang="en-US" dirty="0"/>
              <a:t> respiratory failure secondary to chest wall deformity (scoliosis, </a:t>
            </a:r>
            <a:r>
              <a:rPr lang="en-US" dirty="0" err="1"/>
              <a:t>thoracoplasty</a:t>
            </a:r>
            <a:r>
              <a:rPr lang="en-US" dirty="0"/>
              <a:t>) or neuromuscular diseases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dirty="0"/>
              <a:t>Cardiogenic pulmonary </a:t>
            </a:r>
            <a:r>
              <a:rPr lang="en-US" dirty="0" err="1"/>
              <a:t>oedema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NIV </a:t>
            </a:r>
            <a:r>
              <a:rPr lang="en-US" dirty="0"/>
              <a:t>is not indicated in: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dirty="0"/>
              <a:t>Impaired consciousness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dirty="0"/>
              <a:t>Severe </a:t>
            </a:r>
            <a:r>
              <a:rPr lang="en-US" dirty="0" err="1"/>
              <a:t>hypoxaemia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dirty="0"/>
              <a:t>Patients with copious respiratory secretions</a:t>
            </a:r>
          </a:p>
        </p:txBody>
      </p:sp>
    </p:spTree>
    <p:extLst>
      <p:ext uri="{BB962C8B-B14F-4D97-AF65-F5344CB8AC3E}">
        <p14:creationId xmlns:p14="http://schemas.microsoft.com/office/powerpoint/2010/main" val="318960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Supraglottic</a:t>
            </a:r>
            <a:r>
              <a:rPr lang="en-US" dirty="0" smtClean="0"/>
              <a:t> devices</a:t>
            </a:r>
            <a:endParaRPr lang="en-US" dirty="0"/>
          </a:p>
        </p:txBody>
      </p:sp>
      <p:pic>
        <p:nvPicPr>
          <p:cNvPr id="8196" name="Picture 4" descr="https://encrypted-tbn2.gstatic.com/images?q=tbn:ANd9GcRTW2ed9XrP2NhaJVsNBeavKCj1lAwGmcFgEvj1VwVbbVhdvjew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11" y="4357190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estaidshop.org/WebRoot/Register365/Shops/950003697/510E/8717/6E86/87A6/B4D0/C0A8/190C/D6A8/igel_correct_pos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4" y="2057401"/>
            <a:ext cx="3548208" cy="17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msdr.files.wordpress.com/2010/10/lg_combit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19" y="2638154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0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Supraglottic</a:t>
            </a:r>
            <a:r>
              <a:rPr lang="en-US" dirty="0" smtClean="0"/>
              <a:t> devices</a:t>
            </a:r>
            <a:endParaRPr lang="en-US" dirty="0"/>
          </a:p>
        </p:txBody>
      </p:sp>
      <p:pic>
        <p:nvPicPr>
          <p:cNvPr id="8194" name="Picture 2" descr="http://www.onlinesurgicals.com/store/images/ig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477294"/>
            <a:ext cx="6191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the airway during </a:t>
            </a:r>
            <a:r>
              <a:rPr lang="en-US" dirty="0" smtClean="0"/>
              <a:t>emergencies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1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protection </a:t>
            </a:r>
            <a:r>
              <a:rPr lang="en-US" dirty="0" smtClean="0"/>
              <a:t>equipment</a:t>
            </a:r>
          </a:p>
          <a:p>
            <a:r>
              <a:rPr lang="en-US" dirty="0" smtClean="0"/>
              <a:t>Pre-oxygenate (BVM)</a:t>
            </a:r>
            <a:endParaRPr lang="en-US" dirty="0"/>
          </a:p>
          <a:p>
            <a:r>
              <a:rPr lang="en-US" dirty="0" smtClean="0"/>
              <a:t>Assess anatomy and remove dentures</a:t>
            </a:r>
          </a:p>
          <a:p>
            <a:r>
              <a:rPr lang="en-US" dirty="0"/>
              <a:t>S</a:t>
            </a:r>
            <a:r>
              <a:rPr lang="en-US" dirty="0" smtClean="0"/>
              <a:t>uction</a:t>
            </a:r>
          </a:p>
          <a:p>
            <a:r>
              <a:rPr lang="en-US" dirty="0" smtClean="0"/>
              <a:t>Prepare equipment (ensure no leak in old LMAs, and lubricate)</a:t>
            </a:r>
            <a:endParaRPr lang="en-US" dirty="0"/>
          </a:p>
          <a:p>
            <a:r>
              <a:rPr lang="en-US" dirty="0"/>
              <a:t>Position head </a:t>
            </a:r>
            <a:r>
              <a:rPr lang="en-US" dirty="0" smtClean="0"/>
              <a:t>(sniffing position)</a:t>
            </a:r>
            <a:endParaRPr lang="en-US" dirty="0"/>
          </a:p>
          <a:p>
            <a:r>
              <a:rPr lang="en-US" dirty="0"/>
              <a:t>Consider </a:t>
            </a:r>
            <a:r>
              <a:rPr lang="en-US" dirty="0" smtClean="0"/>
              <a:t>nasal </a:t>
            </a:r>
            <a:r>
              <a:rPr lang="en-US" dirty="0"/>
              <a:t>airway </a:t>
            </a:r>
            <a:r>
              <a:rPr lang="en-US" dirty="0" smtClean="0"/>
              <a:t>device</a:t>
            </a:r>
          </a:p>
          <a:p>
            <a:r>
              <a:rPr lang="en-US" dirty="0" smtClean="0"/>
              <a:t>Place LMA (inflate if old LMA)</a:t>
            </a:r>
          </a:p>
          <a:p>
            <a:r>
              <a:rPr lang="en-US" dirty="0" smtClean="0"/>
              <a:t>Attach bag and provide ventilation (rate and volume)</a:t>
            </a:r>
          </a:p>
          <a:p>
            <a:r>
              <a:rPr lang="en-US" dirty="0" smtClean="0"/>
              <a:t>Auscultate</a:t>
            </a:r>
          </a:p>
          <a:p>
            <a:r>
              <a:rPr lang="en-US" dirty="0" smtClean="0"/>
              <a:t>Secure tube (consider bite block)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smtClean="0"/>
              <a:t>laryngoscopy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Personal protection equipment</a:t>
            </a:r>
          </a:p>
          <a:p>
            <a:r>
              <a:rPr lang="en-US" dirty="0"/>
              <a:t>Pre-oxygenate (BVM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Consider nasal airway </a:t>
            </a:r>
            <a:r>
              <a:rPr lang="en-US" dirty="0" smtClean="0"/>
              <a:t>device</a:t>
            </a:r>
            <a:endParaRPr lang="en-US" dirty="0"/>
          </a:p>
          <a:p>
            <a:r>
              <a:rPr lang="en-US" dirty="0"/>
              <a:t>Assess anatomy and remove dentures</a:t>
            </a:r>
          </a:p>
          <a:p>
            <a:r>
              <a:rPr lang="en-US" dirty="0"/>
              <a:t>Suction</a:t>
            </a:r>
          </a:p>
          <a:p>
            <a:r>
              <a:rPr lang="en-US" dirty="0"/>
              <a:t>Prepare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Select tube, ensure no leak, lubricate</a:t>
            </a:r>
          </a:p>
          <a:p>
            <a:pPr lvl="1"/>
            <a:r>
              <a:rPr lang="en-US" dirty="0" smtClean="0"/>
              <a:t>Select blade, clip in and ensure light bulb works</a:t>
            </a:r>
            <a:endParaRPr lang="en-US" dirty="0"/>
          </a:p>
          <a:p>
            <a:r>
              <a:rPr lang="en-US" dirty="0"/>
              <a:t>Position head (sniffing position)</a:t>
            </a:r>
          </a:p>
          <a:p>
            <a:r>
              <a:rPr lang="en-US" dirty="0" smtClean="0"/>
              <a:t>Insert blade</a:t>
            </a:r>
          </a:p>
          <a:p>
            <a:pPr lvl="1"/>
            <a:r>
              <a:rPr lang="en-US" dirty="0" smtClean="0"/>
              <a:t>Provide external laryngeal manipulation as needed</a:t>
            </a:r>
          </a:p>
          <a:p>
            <a:pPr lvl="1"/>
            <a:r>
              <a:rPr lang="en-US" dirty="0" smtClean="0"/>
              <a:t>Visualize vocal cords and insert tube to proper depth</a:t>
            </a:r>
            <a:endParaRPr lang="en-US" dirty="0"/>
          </a:p>
          <a:p>
            <a:r>
              <a:rPr lang="en-US" dirty="0" smtClean="0"/>
              <a:t>Inflate cuff and remove stylet</a:t>
            </a:r>
          </a:p>
          <a:p>
            <a:r>
              <a:rPr lang="en-US" dirty="0" smtClean="0"/>
              <a:t>Verify placement with CO2 detector or capnography</a:t>
            </a:r>
          </a:p>
          <a:p>
            <a:r>
              <a:rPr lang="en-US" dirty="0" smtClean="0"/>
              <a:t>Attach </a:t>
            </a:r>
            <a:r>
              <a:rPr lang="en-US" dirty="0"/>
              <a:t>bag and provide ventilation (rate and volume)</a:t>
            </a:r>
          </a:p>
          <a:p>
            <a:r>
              <a:rPr lang="en-US" dirty="0"/>
              <a:t>Auscultate</a:t>
            </a:r>
          </a:p>
          <a:p>
            <a:r>
              <a:rPr lang="en-US" dirty="0"/>
              <a:t>Secure tube (consider bite block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CXR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laryngoscopy</a:t>
            </a:r>
            <a:endParaRPr lang="en-US" dirty="0"/>
          </a:p>
        </p:txBody>
      </p:sp>
      <p:pic>
        <p:nvPicPr>
          <p:cNvPr id="16386" name="Picture 2" descr="http://www.sanova.at/tl_files/_MedicalSystems/DE/Sanova-PatientCare-GlideScopeAV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4" y="3179113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kingsystems.com/wp-content/uploads/2010/09/KingV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39" y="3179113"/>
            <a:ext cx="368100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medtronic.com/content/dam/covidien/library/us/en/product/intubation-products/gal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43" y="3179113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41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ENDOTRACHEAL INTUBATION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https://www.youtube.com/watch?v=8AOB2PtHfVM - </a:t>
            </a:r>
            <a:endParaRPr lang="en-US" dirty="0"/>
          </a:p>
        </p:txBody>
      </p:sp>
      <p:pic>
        <p:nvPicPr>
          <p:cNvPr id="14338" name="Picture 2" descr="http://www.chinookmed.com/mas_assets/zoom/01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81" y="2547486"/>
            <a:ext cx="4245437" cy="42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RSI pretreatment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Lidocaine 1.5 mg/kg IV – reduces intracranial and </a:t>
            </a:r>
            <a:r>
              <a:rPr lang="en-US" dirty="0" err="1"/>
              <a:t>bronchospastic</a:t>
            </a:r>
            <a:r>
              <a:rPr lang="en-US" dirty="0"/>
              <a:t> response to laryngoscopy in patients with elevated intracranial pressure (ICP) or reactive airway disease </a:t>
            </a:r>
          </a:p>
          <a:p>
            <a:r>
              <a:rPr lang="en-US" dirty="0" smtClean="0"/>
              <a:t>Fentanyl </a:t>
            </a:r>
            <a:r>
              <a:rPr lang="en-US" dirty="0"/>
              <a:t>3 </a:t>
            </a:r>
            <a:r>
              <a:rPr lang="el-GR" dirty="0"/>
              <a:t>μ</a:t>
            </a:r>
            <a:r>
              <a:rPr lang="en-US" dirty="0"/>
              <a:t>g/kg IV (over 1 minute) – reduces sympathetic response [elevated heart rate (HR) and blood pressure (BP)] to intubation in patients with elevated ICP, intracranial hemorrhage, cardiac ischemia, or aortic dissection </a:t>
            </a:r>
          </a:p>
        </p:txBody>
      </p:sp>
    </p:spTree>
    <p:extLst>
      <p:ext uri="{BB962C8B-B14F-4D97-AF65-F5344CB8AC3E}">
        <p14:creationId xmlns:p14="http://schemas.microsoft.com/office/powerpoint/2010/main" val="4285878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RSI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Etomidate </a:t>
            </a:r>
            <a:r>
              <a:rPr lang="en-US" dirty="0"/>
              <a:t>0.3 mg/kg IV </a:t>
            </a:r>
            <a:endParaRPr lang="en-US" dirty="0" smtClean="0"/>
          </a:p>
          <a:p>
            <a:pPr lvl="1"/>
            <a:r>
              <a:rPr lang="en-US" dirty="0" smtClean="0"/>
              <a:t>~20-25mg for a 75kg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DOES NOT STACK</a:t>
            </a:r>
            <a:endParaRPr lang="en-US" dirty="0"/>
          </a:p>
          <a:p>
            <a:r>
              <a:rPr lang="en-US" dirty="0" smtClean="0"/>
              <a:t>Midazolam </a:t>
            </a:r>
            <a:r>
              <a:rPr lang="en-US" dirty="0"/>
              <a:t>0.3 mg/kg IV </a:t>
            </a:r>
            <a:endParaRPr lang="en-US" dirty="0" smtClean="0"/>
          </a:p>
          <a:p>
            <a:pPr lvl="1"/>
            <a:r>
              <a:rPr lang="en-US" dirty="0" smtClean="0"/>
              <a:t>~</a:t>
            </a:r>
            <a:r>
              <a:rPr lang="en-US" dirty="0"/>
              <a:t>20-25mg for a 75kg </a:t>
            </a:r>
            <a:r>
              <a:rPr lang="en-US" dirty="0" err="1" smtClean="0"/>
              <a:t>pt</a:t>
            </a:r>
            <a:endParaRPr lang="en-US" dirty="0"/>
          </a:p>
          <a:p>
            <a:r>
              <a:rPr lang="en-US" dirty="0" smtClean="0"/>
              <a:t>Ketamine </a:t>
            </a:r>
            <a:r>
              <a:rPr lang="en-US" dirty="0"/>
              <a:t>hydrochloride 1.5 mg/kg IV </a:t>
            </a:r>
            <a:endParaRPr lang="en-US" dirty="0" smtClean="0"/>
          </a:p>
          <a:p>
            <a:pPr lvl="1"/>
            <a:r>
              <a:rPr lang="en-US" dirty="0" smtClean="0"/>
              <a:t>~110mg for a 75kg </a:t>
            </a:r>
            <a:r>
              <a:rPr lang="en-US" dirty="0" err="1" smtClean="0"/>
              <a:t>pt</a:t>
            </a:r>
            <a:endParaRPr lang="en-US" dirty="0"/>
          </a:p>
          <a:p>
            <a:r>
              <a:rPr lang="en-US" dirty="0" err="1" smtClean="0"/>
              <a:t>Propofol</a:t>
            </a:r>
            <a:r>
              <a:rPr lang="en-US" dirty="0" smtClean="0"/>
              <a:t> </a:t>
            </a:r>
            <a:r>
              <a:rPr lang="en-US" dirty="0"/>
              <a:t>1‐2mg/kg </a:t>
            </a:r>
            <a:r>
              <a:rPr lang="en-US" dirty="0" smtClean="0"/>
              <a:t>IV</a:t>
            </a:r>
          </a:p>
          <a:p>
            <a:pPr lvl="1"/>
            <a:r>
              <a:rPr lang="en-US" dirty="0" smtClean="0"/>
              <a:t>~75-150mg for a 75kg </a:t>
            </a:r>
            <a:r>
              <a:rPr lang="en-US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24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RSI PARALYSIS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Succinylcholine 1.5 mg/kg </a:t>
            </a:r>
            <a:r>
              <a:rPr lang="en-US" dirty="0" smtClean="0"/>
              <a:t>IV</a:t>
            </a:r>
          </a:p>
          <a:p>
            <a:pPr lvl="1"/>
            <a:r>
              <a:rPr lang="en-US" dirty="0" smtClean="0"/>
              <a:t>~100mg per patient</a:t>
            </a:r>
          </a:p>
          <a:p>
            <a:pPr lvl="2"/>
            <a:r>
              <a:rPr lang="en-US" dirty="0" smtClean="0"/>
              <a:t>Contraindicated in:</a:t>
            </a:r>
          </a:p>
          <a:p>
            <a:pPr lvl="3"/>
            <a:r>
              <a:rPr lang="en-US" dirty="0"/>
              <a:t>malignant </a:t>
            </a:r>
            <a:r>
              <a:rPr lang="en-US" dirty="0" smtClean="0"/>
              <a:t>hyperthermia</a:t>
            </a:r>
          </a:p>
          <a:p>
            <a:pPr lvl="3"/>
            <a:r>
              <a:rPr lang="en-US" dirty="0"/>
              <a:t>skeletal muscle </a:t>
            </a:r>
            <a:r>
              <a:rPr lang="en-US" dirty="0" smtClean="0"/>
              <a:t>myopathies such as myasthenia gravis</a:t>
            </a:r>
          </a:p>
          <a:p>
            <a:pPr lvl="3"/>
            <a:r>
              <a:rPr lang="en-US" dirty="0"/>
              <a:t>h</a:t>
            </a:r>
            <a:r>
              <a:rPr lang="en-US" dirty="0" smtClean="0"/>
              <a:t>yperkalemia</a:t>
            </a:r>
          </a:p>
          <a:p>
            <a:pPr lvl="4"/>
            <a:r>
              <a:rPr lang="en-US" dirty="0"/>
              <a:t>k</a:t>
            </a:r>
            <a:r>
              <a:rPr lang="en-US" dirty="0" smtClean="0"/>
              <a:t>idney disease or injury</a:t>
            </a:r>
          </a:p>
          <a:p>
            <a:pPr lvl="4"/>
            <a:r>
              <a:rPr lang="en-US" dirty="0"/>
              <a:t>b</a:t>
            </a:r>
            <a:r>
              <a:rPr lang="en-US" dirty="0" smtClean="0"/>
              <a:t>urn injury</a:t>
            </a:r>
          </a:p>
          <a:p>
            <a:pPr lvl="4"/>
            <a:r>
              <a:rPr lang="en-US" dirty="0" smtClean="0"/>
              <a:t>trauma</a:t>
            </a:r>
          </a:p>
          <a:p>
            <a:r>
              <a:rPr lang="en-US" dirty="0" err="1" smtClean="0"/>
              <a:t>Rocuronium</a:t>
            </a:r>
            <a:r>
              <a:rPr lang="en-US" dirty="0" smtClean="0"/>
              <a:t> 0.6-1.2 </a:t>
            </a:r>
            <a:r>
              <a:rPr lang="en-US" dirty="0"/>
              <a:t>mg/kg IV </a:t>
            </a:r>
            <a:endParaRPr lang="en-US" dirty="0" smtClean="0"/>
          </a:p>
          <a:p>
            <a:pPr lvl="1"/>
            <a:r>
              <a:rPr lang="en-US" dirty="0" smtClean="0"/>
              <a:t>~50-70mg per 75kg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41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bougie</a:t>
            </a:r>
            <a:endParaRPr lang="en-US" dirty="0"/>
          </a:p>
        </p:txBody>
      </p:sp>
      <p:pic>
        <p:nvPicPr>
          <p:cNvPr id="1026" name="Picture 2" descr="Intubation Bougie, For Hospi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61" y="2193925"/>
            <a:ext cx="2760678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5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cricothyrotomy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https://youtu.be/_</a:t>
            </a:r>
            <a:r>
              <a:rPr lang="en-US" dirty="0" smtClean="0">
                <a:hlinkClick r:id="rId2"/>
              </a:rPr>
              <a:t>VFJGkJy1G8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s://www.medexsupply.com/images/CKM-G32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98" y="2660073"/>
            <a:ext cx="43624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Airway Basics</a:t>
            </a:r>
          </a:p>
          <a:p>
            <a:r>
              <a:rPr lang="en-US" dirty="0" smtClean="0"/>
              <a:t>Review of NIMV</a:t>
            </a:r>
          </a:p>
          <a:p>
            <a:r>
              <a:rPr lang="en-US" dirty="0" smtClean="0"/>
              <a:t>Review of </a:t>
            </a:r>
            <a:r>
              <a:rPr lang="en-US" dirty="0" err="1" smtClean="0"/>
              <a:t>Supraglottic</a:t>
            </a:r>
            <a:r>
              <a:rPr lang="en-US" dirty="0" smtClean="0"/>
              <a:t> Airway Devices</a:t>
            </a:r>
          </a:p>
          <a:p>
            <a:r>
              <a:rPr lang="en-US" dirty="0" smtClean="0"/>
              <a:t>Review of Endotracheal </a:t>
            </a:r>
            <a:r>
              <a:rPr lang="en-US" dirty="0" smtClean="0"/>
              <a:t>Intubation</a:t>
            </a:r>
          </a:p>
          <a:p>
            <a:pPr lvl="1"/>
            <a:r>
              <a:rPr lang="en-US" dirty="0" smtClean="0"/>
              <a:t>RSI</a:t>
            </a:r>
            <a:endParaRPr lang="en-US" dirty="0" smtClean="0"/>
          </a:p>
          <a:p>
            <a:r>
              <a:rPr lang="en-US" dirty="0" smtClean="0"/>
              <a:t>Review of </a:t>
            </a:r>
            <a:r>
              <a:rPr lang="en-US" dirty="0" err="1" smtClean="0"/>
              <a:t>Cricothyrotomy</a:t>
            </a:r>
            <a:endParaRPr lang="en-US" dirty="0" smtClean="0"/>
          </a:p>
          <a:p>
            <a:r>
              <a:rPr lang="en-US" dirty="0" smtClean="0"/>
              <a:t>So what, so what, so what’s the Scenario!?!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basics</a:t>
            </a:r>
            <a:br>
              <a:rPr lang="en-US" dirty="0" smtClean="0"/>
            </a:br>
            <a:r>
              <a:rPr lang="en-US" sz="2000" dirty="0" smtClean="0"/>
              <a:t>anatomy</a:t>
            </a:r>
            <a:endParaRPr lang="en-US" sz="2000" dirty="0"/>
          </a:p>
        </p:txBody>
      </p:sp>
      <p:pic>
        <p:nvPicPr>
          <p:cNvPr id="1026" name="Picture 2" descr="http://what-when-how.com/wp-content/uploads/2012/04/tmp26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98" y="2663031"/>
            <a:ext cx="4146804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0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anatomy</a:t>
            </a:r>
            <a:endParaRPr lang="en-US" dirty="0"/>
          </a:p>
        </p:txBody>
      </p:sp>
      <p:pic>
        <p:nvPicPr>
          <p:cNvPr id="10242" name="Picture 2" descr="http://classes.midlandstech.edu/carterp/Courses/bio211/chap22/Slide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2667794"/>
            <a:ext cx="83724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3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 position</a:t>
            </a:r>
            <a:endParaRPr lang="en-US" dirty="0"/>
          </a:p>
        </p:txBody>
      </p:sp>
      <p:pic>
        <p:nvPicPr>
          <p:cNvPr id="11272" name="Picture 8" descr="http://www.jped.com.br/conteudo/07-83-S83/image_03_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96" y="2392681"/>
            <a:ext cx="8318500" cy="37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</a:t>
            </a:r>
            <a:endParaRPr lang="en-US" dirty="0"/>
          </a:p>
        </p:txBody>
      </p:sp>
      <p:pic>
        <p:nvPicPr>
          <p:cNvPr id="12290" name="Picture 2" descr="http://ee_ce_img.s3.amazonaws.com/cache/ce_img/media/remote/ce_img/https_ee_channel_images.s3.amazonaws.com/article-figures/10460/article-g02_400_6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06" y="1"/>
            <a:ext cx="41375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3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Mallampati</a:t>
            </a:r>
            <a:r>
              <a:rPr lang="en-US" dirty="0" smtClean="0"/>
              <a:t> score</a:t>
            </a:r>
            <a:endParaRPr lang="en-US" dirty="0"/>
          </a:p>
        </p:txBody>
      </p:sp>
      <p:pic>
        <p:nvPicPr>
          <p:cNvPr id="13314" name="Picture 2" descr="Mallampa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72619"/>
            <a:ext cx="5905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7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basics</a:t>
            </a:r>
            <a:br>
              <a:rPr lang="en-US" dirty="0" smtClean="0"/>
            </a:br>
            <a:r>
              <a:rPr lang="en-US" sz="2000" dirty="0" smtClean="0"/>
              <a:t>oxygen delivery options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Nasal Cannula</a:t>
            </a:r>
          </a:p>
          <a:p>
            <a:pPr lvl="1"/>
            <a:r>
              <a:rPr lang="en-US" dirty="0" smtClean="0"/>
              <a:t>Flow rate 1-6LPM, 25-45% O2</a:t>
            </a:r>
          </a:p>
          <a:p>
            <a:r>
              <a:rPr lang="en-US" dirty="0" smtClean="0"/>
              <a:t>Simple Face Mask</a:t>
            </a:r>
          </a:p>
          <a:p>
            <a:pPr lvl="1"/>
            <a:r>
              <a:rPr lang="en-US" dirty="0" smtClean="0"/>
              <a:t>Flow rate 6-8L/min, 40-60% O2</a:t>
            </a:r>
          </a:p>
          <a:p>
            <a:r>
              <a:rPr lang="en-US" dirty="0" smtClean="0"/>
              <a:t>Non-rebreather</a:t>
            </a:r>
          </a:p>
          <a:p>
            <a:pPr lvl="1"/>
            <a:r>
              <a:rPr lang="en-US" dirty="0"/>
              <a:t>Flow rate 10-15 LPM, up to </a:t>
            </a:r>
            <a:r>
              <a:rPr lang="en-US" dirty="0" smtClean="0"/>
              <a:t>95% O2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Venturi</a:t>
            </a:r>
            <a:r>
              <a:rPr lang="en-US" dirty="0" smtClean="0"/>
              <a:t> Mask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Flow rate 4-8L/min with a specific O2 concentration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High Flow Nasal Cannula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Flow rate up to 60L/min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BVM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Flow </a:t>
            </a:r>
            <a:r>
              <a:rPr lang="en-US" dirty="0"/>
              <a:t>rate 15 LPM or more, </a:t>
            </a:r>
            <a:r>
              <a:rPr lang="en-US" dirty="0" smtClean="0"/>
              <a:t>90%+ O2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9759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5913</TotalTime>
  <Words>552</Words>
  <Application>Microsoft Office PowerPoint</Application>
  <PresentationFormat>Widescreen</PresentationFormat>
  <Paragraphs>119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Vapor Trail</vt:lpstr>
      <vt:lpstr>Out of or airway management</vt:lpstr>
      <vt:lpstr>objective</vt:lpstr>
      <vt:lpstr>objectives</vt:lpstr>
      <vt:lpstr>Airway basics anatomy</vt:lpstr>
      <vt:lpstr>More anatomy</vt:lpstr>
      <vt:lpstr>Sniff position</vt:lpstr>
      <vt:lpstr>lemon</vt:lpstr>
      <vt:lpstr>Mallampati score</vt:lpstr>
      <vt:lpstr>Airway basics oxygen delivery options</vt:lpstr>
      <vt:lpstr>NC and Simple face mask</vt:lpstr>
      <vt:lpstr>Non rebreather</vt:lpstr>
      <vt:lpstr>Venturi mask</vt:lpstr>
      <vt:lpstr>High flow NC</vt:lpstr>
      <vt:lpstr>Bag valve mask</vt:lpstr>
      <vt:lpstr>suction</vt:lpstr>
      <vt:lpstr>Bvm IS A SKILL</vt:lpstr>
      <vt:lpstr>nimv</vt:lpstr>
      <vt:lpstr>Supraglottic devices</vt:lpstr>
      <vt:lpstr>Supraglottic devices</vt:lpstr>
      <vt:lpstr>Lma</vt:lpstr>
      <vt:lpstr>Direct laryngoscopy</vt:lpstr>
      <vt:lpstr>Video laryngoscopy</vt:lpstr>
      <vt:lpstr>ENDOTRACHEAL INTUBATION</vt:lpstr>
      <vt:lpstr>RSI pretreatment</vt:lpstr>
      <vt:lpstr>RSI INDUCTION</vt:lpstr>
      <vt:lpstr>RSI PARALYSIS</vt:lpstr>
      <vt:lpstr>bougie</vt:lpstr>
      <vt:lpstr>cricothyrotomy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or airway management</dc:title>
  <dc:creator>Karin Halvorson</dc:creator>
  <cp:lastModifiedBy>Halvorson, Karin</cp:lastModifiedBy>
  <cp:revision>31</cp:revision>
  <dcterms:created xsi:type="dcterms:W3CDTF">2016-01-28T17:13:43Z</dcterms:created>
  <dcterms:modified xsi:type="dcterms:W3CDTF">2021-02-23T21:53:07Z</dcterms:modified>
</cp:coreProperties>
</file>